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70" r:id="rId2"/>
    <p:sldId id="379" r:id="rId3"/>
    <p:sldId id="380" r:id="rId4"/>
    <p:sldId id="309" r:id="rId5"/>
    <p:sldId id="311" r:id="rId6"/>
    <p:sldId id="338" r:id="rId7"/>
    <p:sldId id="340" r:id="rId8"/>
    <p:sldId id="341" r:id="rId9"/>
    <p:sldId id="371" r:id="rId10"/>
    <p:sldId id="372" r:id="rId11"/>
    <p:sldId id="324" r:id="rId12"/>
    <p:sldId id="374" r:id="rId13"/>
    <p:sldId id="375" r:id="rId14"/>
    <p:sldId id="376" r:id="rId15"/>
    <p:sldId id="377" r:id="rId16"/>
    <p:sldId id="378" r:id="rId1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FF00"/>
    <a:srgbClr val="FFFFFF"/>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70" autoAdjust="0"/>
  </p:normalViewPr>
  <p:slideViewPr>
    <p:cSldViewPr>
      <p:cViewPr varScale="1">
        <p:scale>
          <a:sx n="57" d="100"/>
          <a:sy n="57" d="100"/>
        </p:scale>
        <p:origin x="-1710" y="-72"/>
      </p:cViewPr>
      <p:guideLst>
        <p:guide orient="horz" pos="2160"/>
        <p:guide pos="2880"/>
      </p:guideLst>
    </p:cSldViewPr>
  </p:slideViewPr>
  <p:notesTextViewPr>
    <p:cViewPr>
      <p:scale>
        <a:sx n="66" d="100"/>
        <a:sy n="66" d="100"/>
      </p:scale>
      <p:origin x="0" y="0"/>
    </p:cViewPr>
  </p:notesTextViewPr>
  <p:sorterViewPr>
    <p:cViewPr>
      <p:scale>
        <a:sx n="66" d="100"/>
        <a:sy n="66" d="100"/>
      </p:scale>
      <p:origin x="0" y="1212"/>
    </p:cViewPr>
  </p:sorterViewPr>
  <p:notesViewPr>
    <p:cSldViewPr>
      <p:cViewPr varScale="1">
        <p:scale>
          <a:sx n="53" d="100"/>
          <a:sy n="53" d="100"/>
        </p:scale>
        <p:origin x="-122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F871DAA3-F50B-4F11-A314-4CA3E2133D1D}" type="datetimeFigureOut">
              <a:rPr lang="en-US"/>
              <a:pPr>
                <a:defRPr/>
              </a:pPr>
              <a:t>4/13/2014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F88B9E2-10F2-4FAE-B053-CA052D3C4F67}" type="slidenum">
              <a:rPr lang="en-US"/>
              <a:pPr>
                <a:defRPr/>
              </a:pPr>
              <a:t>‹#›</a:t>
            </a:fld>
            <a:endParaRPr lang="en-US"/>
          </a:p>
        </p:txBody>
      </p:sp>
    </p:spTree>
    <p:extLst>
      <p:ext uri="{BB962C8B-B14F-4D97-AF65-F5344CB8AC3E}">
        <p14:creationId xmlns:p14="http://schemas.microsoft.com/office/powerpoint/2010/main" val="2503527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marL="174708" indent="-174708">
              <a:buFont typeface="Arial" pitchFamily="34" charset="0"/>
              <a:buChar char="•"/>
            </a:pPr>
            <a:r>
              <a:rPr lang="en-US" sz="1400" dirty="0" smtClean="0"/>
              <a:t>Should be on screen as participants enter the room.</a:t>
            </a:r>
          </a:p>
          <a:p>
            <a:pPr marL="174708" indent="-174708">
              <a:buFont typeface="Arial" pitchFamily="34" charset="0"/>
              <a:buChar char="•"/>
            </a:pPr>
            <a:r>
              <a:rPr lang="en-US" sz="1400" dirty="0" smtClean="0"/>
              <a:t>Start workshop on time—do not wait for “stragglers”  </a:t>
            </a:r>
          </a:p>
          <a:p>
            <a:pPr marL="174708" indent="-174708">
              <a:buFont typeface="Arial" pitchFamily="34" charset="0"/>
              <a:buChar char="•"/>
            </a:pPr>
            <a:r>
              <a:rPr lang="en-US" sz="1400" dirty="0" smtClean="0"/>
              <a:t>Welcome participants as they enter the room</a:t>
            </a:r>
          </a:p>
          <a:p>
            <a:pPr marL="174708" indent="-174708">
              <a:buFont typeface="Arial" pitchFamily="34" charset="0"/>
              <a:buChar char="•"/>
            </a:pPr>
            <a:r>
              <a:rPr lang="en-US" sz="1400" dirty="0" smtClean="0"/>
              <a:t>Do NOT take time for participant introductions unless the workshop group is a very small one (less than 10 people)</a:t>
            </a:r>
          </a:p>
          <a:p>
            <a:pPr marL="174708" indent="-174708">
              <a:buFont typeface="Arial" pitchFamily="34" charset="0"/>
              <a:buChar char="•"/>
            </a:pPr>
            <a:r>
              <a:rPr lang="en-US" sz="1400" dirty="0" smtClean="0"/>
              <a:t>Introduce yourself and briefly</a:t>
            </a:r>
            <a:r>
              <a:rPr lang="en-US" sz="1400" baseline="0" dirty="0" smtClean="0"/>
              <a:t> </a:t>
            </a:r>
            <a:r>
              <a:rPr lang="en-US" sz="1400" dirty="0" smtClean="0"/>
              <a:t>explain your teaching experience and current position</a:t>
            </a:r>
          </a:p>
          <a:p>
            <a:pPr marL="174708" indent="-174708">
              <a:buFont typeface="Arial" pitchFamily="34" charset="0"/>
              <a:buChar char="•"/>
            </a:pPr>
            <a:r>
              <a:rPr lang="en-US" sz="1400" dirty="0" smtClean="0"/>
              <a:t>Explain that this workshop is sponsored by Science Take-Out, a small company that manufactures and sells hands-on science kits for middle or high school biology students</a:t>
            </a:r>
          </a:p>
          <a:p>
            <a:pPr marL="174708" indent="-174708">
              <a:buFont typeface="Arial" pitchFamily="34" charset="0"/>
              <a:buChar char="•"/>
            </a:pPr>
            <a:r>
              <a:rPr lang="en-US" sz="1400" dirty="0" smtClean="0"/>
              <a:t>The company began as a “spin-off” initially formed to disseminate hands-on laboratory activities developed by the Life Sciences Learning Center, an outreach center at the University of Rochester.</a:t>
            </a:r>
          </a:p>
        </p:txBody>
      </p:sp>
      <p:sp>
        <p:nvSpPr>
          <p:cNvPr id="15363" name="Slide Number Placeholder 3"/>
          <p:cNvSpPr>
            <a:spLocks noGrp="1"/>
          </p:cNvSpPr>
          <p:nvPr>
            <p:ph type="sldNum" sz="quarter" idx="5"/>
          </p:nvPr>
        </p:nvSpPr>
        <p:spPr>
          <a:noFill/>
        </p:spPr>
        <p:txBody>
          <a:bodyPr/>
          <a:lstStyle/>
          <a:p>
            <a:fld id="{048CB2D4-6270-4CF3-974C-9DFE5E45431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baseline="0" dirty="0" smtClean="0"/>
              <a:t>Ask participants to work together to complete </a:t>
            </a:r>
            <a:r>
              <a:rPr lang="en-US" sz="1400" b="1" baseline="0" dirty="0" smtClean="0"/>
              <a:t>Comparing Two Yeast Populations</a:t>
            </a:r>
          </a:p>
          <a:p>
            <a:endParaRPr lang="en-US" sz="1400" b="1" baseline="0" dirty="0" smtClean="0"/>
          </a:p>
          <a:p>
            <a:r>
              <a:rPr lang="en-US" sz="1400" dirty="0" smtClean="0"/>
              <a:t>To avoid the need to collect data on yeast population</a:t>
            </a:r>
            <a:r>
              <a:rPr lang="en-US" sz="1400" baseline="0" dirty="0" smtClean="0"/>
              <a:t> B, </a:t>
            </a:r>
            <a:r>
              <a:rPr lang="en-US" sz="1400" dirty="0" smtClean="0"/>
              <a:t> students use data provided</a:t>
            </a:r>
            <a:r>
              <a:rPr lang="en-US" sz="1400" baseline="0" dirty="0" smtClean="0"/>
              <a:t> in the lab activity.  </a:t>
            </a:r>
            <a:endParaRPr lang="en-US" sz="1400"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dirty="0" smtClean="0"/>
              <a:t>One copy of the Teacher Information is provided when you purchase kits.  You can also download the teacher information (without answers) from the website.</a:t>
            </a:r>
          </a:p>
          <a:p>
            <a:endParaRPr lang="en-US" sz="1400" dirty="0" smtClean="0"/>
          </a:p>
          <a:p>
            <a:r>
              <a:rPr lang="en-US" sz="1400" dirty="0" smtClean="0"/>
              <a:t>The teacher information includes:  Summary, Core Concepts, Kit Contains, Teacher Provides, Time Required, Hints for Reusing, and information of refill kit contents.</a:t>
            </a:r>
          </a:p>
          <a:p>
            <a:endParaRPr lang="en-US" sz="1400" dirty="0" smtClean="0"/>
          </a:p>
          <a:p>
            <a:r>
              <a:rPr lang="en-US" sz="1400" dirty="0" smtClean="0"/>
              <a:t>Science</a:t>
            </a:r>
            <a:r>
              <a:rPr lang="en-US" sz="1400" baseline="0" dirty="0" smtClean="0"/>
              <a:t> Take-Out </a:t>
            </a:r>
            <a:r>
              <a:rPr lang="en-US" sz="1400" dirty="0" smtClean="0"/>
              <a:t> also sells refill</a:t>
            </a:r>
            <a:r>
              <a:rPr lang="en-US" sz="1400" baseline="0" dirty="0" smtClean="0"/>
              <a:t> kits</a:t>
            </a:r>
            <a:r>
              <a:rPr lang="en-US" sz="1400" dirty="0" smtClean="0"/>
              <a:t> so that basic kit contents can be reused. </a:t>
            </a:r>
          </a:p>
          <a:p>
            <a:pPr eaLnBrk="1" hangingPunct="1">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7DC2E9-48F2-4AB0-A74C-5579C20FADD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15</a:t>
            </a:fld>
            <a:endParaRPr 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dirty="0" smtClean="0"/>
              <a:t>Encourage teachers to write comments on the back of the participant survey card.</a:t>
            </a:r>
          </a:p>
          <a:p>
            <a:pPr marL="181240" indent="-181240">
              <a:buFontTx/>
              <a:buChar char="•"/>
            </a:pPr>
            <a:r>
              <a:rPr lang="en-US" dirty="0"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2</a:t>
            </a:fld>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smtClean="0"/>
              <a:t>DISTRIBUTE Yeast Populations  KITS—ONE kit, one student handout, and one bag of cut-outs PER </a:t>
            </a:r>
            <a:r>
              <a:rPr lang="en-US" sz="1100" b="1" u="sng" dirty="0" smtClean="0"/>
              <a:t>PAIR</a:t>
            </a:r>
            <a:r>
              <a:rPr lang="en-US" sz="1100" dirty="0" smtClean="0"/>
              <a:t> OF TEACHERS</a:t>
            </a:r>
          </a:p>
          <a:p>
            <a:endParaRPr lang="en-US" sz="1100" dirty="0" smtClean="0"/>
          </a:p>
          <a:p>
            <a:r>
              <a:rPr lang="en-US" sz="1100" dirty="0" smtClean="0"/>
              <a:t>For today, you will be working in teams of 2.  Kits typically come with ONE student handout in the bag. One teacher should use the student handout that comes in the kit.  The other teacher should use the extra copy at the desk. </a:t>
            </a:r>
          </a:p>
          <a:p>
            <a:r>
              <a:rPr lang="en-US" sz="1100" dirty="0" smtClean="0"/>
              <a:t>Teachers may make additional copies if their students are working in teams.  </a:t>
            </a:r>
          </a:p>
          <a:p>
            <a:endParaRPr lang="en-US" sz="1100" dirty="0" smtClean="0"/>
          </a:p>
          <a:p>
            <a:r>
              <a:rPr lang="en-US" sz="1100" dirty="0" smtClean="0"/>
              <a:t>Notice that each kit contains safety instructions and also a graphic quick guide. Students can refer to the quick guide to identify the materials they will need.  We do not make a materials list.  Instead, students are encouraged to get what they need from</a:t>
            </a:r>
            <a:r>
              <a:rPr lang="en-US" sz="1100" baseline="0" dirty="0" smtClean="0"/>
              <a:t> the bag</a:t>
            </a:r>
            <a:r>
              <a:rPr lang="en-US" sz="1100" dirty="0" smtClean="0"/>
              <a:t> as they work.</a:t>
            </a:r>
          </a:p>
          <a:p>
            <a:endParaRPr lang="en-US" sz="1100" dirty="0" smtClean="0"/>
          </a:p>
          <a:p>
            <a:r>
              <a:rPr lang="en-US" sz="1100" dirty="0" smtClean="0"/>
              <a:t>Some teachers have enlarged and laminated the quick guides to make “placemats” to help students organize kit materials.  </a:t>
            </a:r>
          </a:p>
          <a:p>
            <a:endParaRPr lang="en-US" sz="1100" dirty="0" smtClean="0"/>
          </a:p>
          <a:p>
            <a:endParaRPr lang="en-US" sz="1100" dirty="0" smtClean="0"/>
          </a:p>
          <a:p>
            <a:pPr eaLnBrk="1" hangingPunct="1">
              <a:spcBef>
                <a:spcPct val="0"/>
              </a:spcBef>
            </a:pPr>
            <a:r>
              <a:rPr lang="en-US" sz="1100" dirty="0" smtClean="0"/>
              <a:t> </a:t>
            </a:r>
          </a:p>
          <a:p>
            <a:pPr eaLnBrk="1" hangingPunct="1">
              <a:spcBef>
                <a:spcPct val="0"/>
              </a:spcBef>
            </a:pPr>
            <a:endParaRPr lang="en-US" sz="1100"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4FF75-A590-47DD-BF16-394C1E02F1F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Ask one</a:t>
            </a:r>
            <a:r>
              <a:rPr lang="en-US" sz="1400" baseline="0" dirty="0" smtClean="0"/>
              <a:t> participant to read the introduction</a:t>
            </a:r>
            <a:r>
              <a:rPr lang="en-US" sz="1400" dirty="0" smtClean="0"/>
              <a:t> to read the introduction aloud.—first two paragraphs.</a:t>
            </a:r>
          </a:p>
          <a:p>
            <a:endParaRPr lang="en-US" sz="1400" dirty="0" smtClean="0"/>
          </a:p>
          <a:p>
            <a:r>
              <a:rPr lang="en-US" sz="1400" dirty="0" smtClean="0"/>
              <a:t>Ask participants why scientists use yeast to do</a:t>
            </a:r>
            <a:r>
              <a:rPr lang="en-US" sz="1400" baseline="0" dirty="0" smtClean="0"/>
              <a:t> research on the effects of environmental conditions.</a:t>
            </a:r>
            <a:endParaRPr lang="en-US" sz="1400" dirty="0" smtClean="0"/>
          </a:p>
          <a:p>
            <a:endParaRPr lang="en-US" dirty="0" smtClean="0"/>
          </a:p>
          <a:p>
            <a:endParaRPr lang="en-US" dirty="0" smtClean="0"/>
          </a:p>
          <a:p>
            <a:endParaRPr lang="en-US" dirty="0" smtClean="0"/>
          </a:p>
          <a:p>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Ask a second participant</a:t>
            </a:r>
            <a:r>
              <a:rPr lang="en-US" sz="1400" baseline="0" dirty="0" smtClean="0"/>
              <a:t> to read the last three paragraphs aloud.</a:t>
            </a:r>
          </a:p>
          <a:p>
            <a:endParaRPr lang="en-US" sz="1400" b="1" baseline="0" dirty="0" smtClean="0"/>
          </a:p>
          <a:p>
            <a:r>
              <a:rPr lang="en-US" sz="1400" b="1" baseline="0" dirty="0" smtClean="0"/>
              <a:t>Note: To avoid repetition in data collection, students  only collect some of the data (for days 2, 4, and 6).  Additional data for days 0, 8, and 10 are already provided in the data tables.</a:t>
            </a:r>
            <a:endParaRPr lang="en-US" sz="1400"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Ask participants to work with their partner to complete </a:t>
            </a:r>
            <a:r>
              <a:rPr lang="en-US" sz="1400" b="1" dirty="0" smtClean="0"/>
              <a:t>Part 1: </a:t>
            </a:r>
            <a:r>
              <a:rPr lang="en-US" sz="1400" b="1" baseline="0" dirty="0" smtClean="0"/>
              <a:t> pH of the environment due to carbon dioxide production</a:t>
            </a:r>
          </a:p>
          <a:p>
            <a:endParaRPr lang="en-US" sz="1400" b="1" baseline="0" dirty="0" smtClean="0"/>
          </a:p>
          <a:p>
            <a:r>
              <a:rPr lang="en-US" sz="1400" b="1" baseline="0" dirty="0" smtClean="0"/>
              <a:t>When they work, one should read the instructions and the other should follow the instructions.  This is a strategy to promote teamwork and to keep “speedy” and “slow” students together.  It also helps keep students on task.</a:t>
            </a:r>
          </a:p>
          <a:p>
            <a:endParaRPr lang="en-US" sz="1400" b="1" baseline="0" dirty="0" smtClean="0"/>
          </a:p>
          <a:p>
            <a:r>
              <a:rPr lang="en-US" sz="1400" b="1" baseline="0" dirty="0" smtClean="0"/>
              <a:t>Encourage them to tear off the graph page at the end of their lab packet.  This makes graphing the data easier.</a:t>
            </a:r>
          </a:p>
          <a:p>
            <a:endParaRPr lang="en-US" sz="1400" b="1" baseline="0" dirty="0" smtClean="0"/>
          </a:p>
          <a:p>
            <a:r>
              <a:rPr lang="en-US" sz="1400" b="1" baseline="0" dirty="0" smtClean="0"/>
              <a:t>Note:  Participants work at very different paces.  You may stop and discuss each part OR you may simply tell participants to feel free to move on to the next part as appropriate for them.</a:t>
            </a:r>
          </a:p>
          <a:p>
            <a:endParaRPr lang="en-US" b="1" baseline="0" dirty="0" smtClean="0"/>
          </a:p>
          <a:p>
            <a:endParaRPr lang="en-US"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Ask participants to work</a:t>
            </a:r>
            <a:r>
              <a:rPr lang="en-US" sz="1400" baseline="0" dirty="0" smtClean="0"/>
              <a:t> with their partner to complete</a:t>
            </a:r>
            <a:r>
              <a:rPr lang="en-US" sz="1400" b="1" baseline="0" dirty="0" smtClean="0"/>
              <a:t> Part 2:  Sugar analysis</a:t>
            </a:r>
            <a:endParaRPr lang="en-US" sz="1400"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dirty="0" smtClean="0"/>
          </a:p>
          <a:p>
            <a:r>
              <a:rPr lang="en-US" sz="1400" dirty="0" smtClean="0"/>
              <a:t>Ask participants to work</a:t>
            </a:r>
            <a:r>
              <a:rPr lang="en-US" sz="1400" baseline="0" dirty="0" smtClean="0"/>
              <a:t> with their partner to complete</a:t>
            </a:r>
            <a:r>
              <a:rPr lang="en-US" sz="1400" b="1" baseline="0" dirty="0" smtClean="0"/>
              <a:t> Part 3:  Population size</a:t>
            </a:r>
          </a:p>
          <a:p>
            <a:endParaRPr lang="en-US" sz="1400" b="1" baseline="0" dirty="0" smtClean="0"/>
          </a:p>
          <a:p>
            <a:r>
              <a:rPr lang="en-US" sz="1400" b="1" baseline="0" dirty="0" smtClean="0"/>
              <a:t>Note: Many teachers have limited access to microscopes.  To avoid the need for microscopes we have simulated  yeast with small beads.  </a:t>
            </a:r>
          </a:p>
          <a:p>
            <a:r>
              <a:rPr lang="en-US" sz="1400" b="1" baseline="0" dirty="0" smtClean="0"/>
              <a:t>Also, students often have difficulty with counting yeast cells viewed under microscopes.</a:t>
            </a:r>
            <a:endParaRPr lang="en-US" sz="1400"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8CAE5A-FE17-4B61-AC8F-349F96C1711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366889-142E-4502-9186-202546BDA0A9}"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88368C-43FB-4531-9080-9FF96AABFD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5441B6-EEE9-443A-B4A6-9389FF6EC85A}"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514CBB-8C0E-479E-8DD7-7AF80DB45B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558EA9-19E5-4E24-987C-F8A5171117D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D7A661-4FDA-4252-96F4-7AB6DB7ADC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6C326-1F25-420F-9981-6BE47719AC32}"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2CCB6-64E6-46D5-B618-68F3EAAE89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462C63-E41A-414E-BCE2-CA4CAF761780}" type="datetime1">
              <a:rPr lang="en-US"/>
              <a:pPr>
                <a:defRPr/>
              </a:pPr>
              <a:t>4/13/2014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ED2CF5-99E8-4388-B851-D4E9C77229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926F88-D0FB-4474-B1B0-EADCFFE4B2D6}"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FB6D1-00E4-4FAC-826F-DA9145600F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C86D83-65BA-4179-9476-F63EBB1FF826}" type="datetime1">
              <a:rPr lang="en-US"/>
              <a:pPr>
                <a:defRPr/>
              </a:pPr>
              <a:t>4/13/2014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0D6A25-61BA-4343-A8A7-8EF757B2CD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F24139-DB1D-433B-B322-0FD60E454036}" type="datetime1">
              <a:rPr lang="en-US"/>
              <a:pPr>
                <a:defRPr/>
              </a:pPr>
              <a:t>4/13/2014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0EC435-0337-4EFD-ADE3-AB39B99132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E9EB51-6C67-467F-8119-AD492E780C61}" type="datetime1">
              <a:rPr lang="en-US"/>
              <a:pPr>
                <a:defRPr/>
              </a:pPr>
              <a:t>4/13/2014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2B632E-41FC-42E1-8EC7-6CAE176D1D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0497B2-EED0-4BAA-B0F7-0D1A4CDC71E1}"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5B9D2-24C0-43B2-B82B-396E6D352F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753E4B-7C3C-48B3-A33E-90B0330DE89A}" type="datetime1">
              <a:rPr lang="en-US"/>
              <a:pPr>
                <a:defRPr/>
              </a:pPr>
              <a:t>4/13/2014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26A32D-43F6-4AC6-B389-F363B65A93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1399B3-897A-4705-810F-7D3BF7D29FF7}" type="datetime1">
              <a:rPr lang="en-US"/>
              <a:pPr>
                <a:defRPr/>
              </a:pPr>
              <a:t>4/13/2014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EAC820A-73B7-4339-951A-1EA816277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0293"/>
            <a:ext cx="3886200" cy="54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7620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343" name="Picture 8" descr="logo_trademark_6in"/>
          <p:cNvPicPr>
            <a:picLocks noChangeAspect="1" noChangeArrowheads="1"/>
          </p:cNvPicPr>
          <p:nvPr/>
        </p:nvPicPr>
        <p:blipFill>
          <a:blip r:embed="rId4"/>
          <a:srcRect/>
          <a:stretch>
            <a:fillRect/>
          </a:stretch>
        </p:blipFill>
        <p:spPr bwMode="auto">
          <a:xfrm>
            <a:off x="5638800" y="228600"/>
            <a:ext cx="2930779" cy="2063248"/>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B07DD467-711C-46C9-84B7-6A6D243C2226}" type="slidenum">
              <a:rPr lang="en-US" smtClean="0"/>
              <a:pPr>
                <a:defRPr/>
              </a:pPr>
              <a:t>1</a:t>
            </a:fld>
            <a:endParaRPr lang="en-US"/>
          </a:p>
        </p:txBody>
      </p:sp>
      <p:sp>
        <p:nvSpPr>
          <p:cNvPr id="14338" name="Title 11"/>
          <p:cNvSpPr>
            <a:spLocks noGrp="1"/>
          </p:cNvSpPr>
          <p:nvPr>
            <p:ph type="ctrTitle"/>
          </p:nvPr>
        </p:nvSpPr>
        <p:spPr>
          <a:xfrm>
            <a:off x="3581400" y="2286000"/>
            <a:ext cx="4800600" cy="3684471"/>
          </a:xfrm>
        </p:spPr>
        <p:txBody>
          <a:bodyPr/>
          <a:lstStyle/>
          <a:p>
            <a:pPr eaLnBrk="1" hangingPunct="1"/>
            <a:r>
              <a:rPr lang="en-US" sz="5400" b="1" dirty="0" smtClean="0">
                <a:solidFill>
                  <a:srgbClr val="77933C"/>
                </a:solidFill>
              </a:rPr>
              <a:t>Yeast </a:t>
            </a:r>
            <a:br>
              <a:rPr lang="en-US" sz="5400" b="1" dirty="0" smtClean="0">
                <a:solidFill>
                  <a:srgbClr val="77933C"/>
                </a:solidFill>
              </a:rPr>
            </a:br>
            <a:r>
              <a:rPr lang="en-US" sz="5400" b="1" dirty="0" smtClean="0">
                <a:solidFill>
                  <a:srgbClr val="77933C"/>
                </a:solidFill>
              </a:rPr>
              <a:t>Populations </a:t>
            </a:r>
          </a:p>
        </p:txBody>
      </p:sp>
    </p:spTree>
    <p:extLst>
      <p:ext uri="{BB962C8B-B14F-4D97-AF65-F5344CB8AC3E}">
        <p14:creationId xmlns:p14="http://schemas.microsoft.com/office/powerpoint/2010/main" val="316578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5362347" cy="5286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525" y="2871788"/>
            <a:ext cx="5022275" cy="35543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668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308225"/>
            <a:ext cx="35052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Teacher Information</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FABB6F79-FF78-410D-A481-CF6EE11FF028}" type="slidenum">
              <a:rPr lang="en-US" smtClean="0"/>
              <a:pPr>
                <a:defRPr/>
              </a:pPr>
              <a:t>11</a:t>
            </a:fld>
            <a:endParaRPr lang="en-US"/>
          </a:p>
        </p:txBody>
      </p:sp>
      <p:sp>
        <p:nvSpPr>
          <p:cNvPr id="15" name="TextBox 14"/>
          <p:cNvSpPr txBox="1"/>
          <p:nvPr/>
        </p:nvSpPr>
        <p:spPr>
          <a:xfrm>
            <a:off x="609600" y="6172200"/>
            <a:ext cx="2438400" cy="461963"/>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7" name="TextBox 16"/>
          <p:cNvSpPr txBox="1"/>
          <p:nvPr/>
        </p:nvSpPr>
        <p:spPr>
          <a:xfrm>
            <a:off x="6720468" y="5223299"/>
            <a:ext cx="1143000" cy="461963"/>
          </a:xfrm>
          <a:prstGeom prst="rect">
            <a:avLst/>
          </a:prstGeom>
          <a:noFill/>
          <a:ln>
            <a:noFill/>
          </a:ln>
        </p:spPr>
        <p:txBody>
          <a:bodyPr>
            <a:spAutoFit/>
          </a:bodyPr>
          <a:lstStyle/>
          <a:p>
            <a:pPr>
              <a:defRPr/>
            </a:pPr>
            <a:r>
              <a:rPr lang="en-US" sz="2400" b="1" dirty="0">
                <a:solidFill>
                  <a:schemeClr val="accent3">
                    <a:lumMod val="75000"/>
                  </a:schemeClr>
                </a:solidFill>
              </a:rPr>
              <a:t>MSDS</a:t>
            </a:r>
          </a:p>
        </p:txBody>
      </p:sp>
      <p:sp>
        <p:nvSpPr>
          <p:cNvPr id="18" name="TextBox 17"/>
          <p:cNvSpPr txBox="1"/>
          <p:nvPr/>
        </p:nvSpPr>
        <p:spPr>
          <a:xfrm>
            <a:off x="4839172" y="5609062"/>
            <a:ext cx="1143000" cy="461963"/>
          </a:xfrm>
          <a:prstGeom prst="rect">
            <a:avLst/>
          </a:prstGeom>
          <a:noFill/>
          <a:ln>
            <a:noFill/>
          </a:ln>
        </p:spPr>
        <p:txBody>
          <a:bodyPr>
            <a:spAutoFit/>
          </a:bodyPr>
          <a:lstStyle/>
          <a:p>
            <a:pPr>
              <a:defRPr/>
            </a:pPr>
            <a:r>
              <a:rPr lang="en-US" sz="2400" b="1" dirty="0">
                <a:solidFill>
                  <a:schemeClr val="accent3">
                    <a:lumMod val="75000"/>
                  </a:schemeClr>
                </a:solidFill>
              </a:rPr>
              <a:t>Key</a:t>
            </a:r>
          </a:p>
        </p:txBody>
      </p:sp>
      <p:sp>
        <p:nvSpPr>
          <p:cNvPr id="27" name="TextBox 26"/>
          <p:cNvSpPr txBox="1"/>
          <p:nvPr/>
        </p:nvSpPr>
        <p:spPr>
          <a:xfrm>
            <a:off x="2971800" y="6019800"/>
            <a:ext cx="2438400" cy="461963"/>
          </a:xfrm>
          <a:prstGeom prst="rect">
            <a:avLst/>
          </a:prstGeom>
          <a:noFill/>
          <a:ln>
            <a:noFill/>
          </a:ln>
        </p:spPr>
        <p:txBody>
          <a:bodyPr>
            <a:spAutoFit/>
          </a:bodyPr>
          <a:lstStyle/>
          <a:p>
            <a:pPr>
              <a:defRPr/>
            </a:pPr>
            <a:r>
              <a:rPr lang="en-US" sz="2400" b="1" dirty="0">
                <a:solidFill>
                  <a:schemeClr val="accent3">
                    <a:lumMod val="75000"/>
                  </a:schemeClr>
                </a:solidFill>
              </a:rPr>
              <a:t>Safety</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04" y="308225"/>
            <a:ext cx="4171619" cy="4941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3622614"/>
            <a:ext cx="1828800" cy="25291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8745" y="3429001"/>
            <a:ext cx="1934932"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286000"/>
            <a:ext cx="2476618" cy="32450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0252" y="2870321"/>
            <a:ext cx="2743431" cy="2076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12</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876295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671198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584628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922955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16</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5170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244721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3</a:t>
            </a:fld>
            <a:endParaRPr lang="en-US"/>
          </a:p>
        </p:txBody>
      </p:sp>
    </p:spTree>
    <p:extLst>
      <p:ext uri="{BB962C8B-B14F-4D97-AF65-F5344CB8AC3E}">
        <p14:creationId xmlns:p14="http://schemas.microsoft.com/office/powerpoint/2010/main" val="169734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353520" cy="38854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62" y="2286000"/>
            <a:ext cx="3191438" cy="39995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 Yeast Populations</a:t>
            </a:r>
            <a:br>
              <a:rPr lang="en-US" b="1" dirty="0" smtClean="0">
                <a:solidFill>
                  <a:schemeClr val="accent3">
                    <a:lumMod val="75000"/>
                  </a:schemeClr>
                </a:solidFill>
              </a:rPr>
            </a:br>
            <a:r>
              <a:rPr lang="en-US" b="1" dirty="0" smtClean="0">
                <a:solidFill>
                  <a:schemeClr val="accent3">
                    <a:lumMod val="75000"/>
                  </a:schemeClr>
                </a:solidFill>
              </a:rPr>
              <a:t>Student Handouts</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583" name="TextBox 7"/>
          <p:cNvSpPr txBox="1">
            <a:spLocks noChangeArrowheads="1"/>
          </p:cNvSpPr>
          <p:nvPr/>
        </p:nvSpPr>
        <p:spPr bwMode="auto">
          <a:xfrm>
            <a:off x="2667000" y="1600200"/>
            <a:ext cx="1752600" cy="457200"/>
          </a:xfrm>
          <a:prstGeom prst="rect">
            <a:avLst/>
          </a:prstGeom>
          <a:noFill/>
          <a:ln w="9525">
            <a:noFill/>
            <a:miter lim="800000"/>
            <a:headEnd/>
            <a:tailEnd/>
          </a:ln>
        </p:spPr>
        <p:txBody>
          <a:bodyPr>
            <a:spAutoFit/>
          </a:bodyPr>
          <a:lstStyle/>
          <a:p>
            <a:pPr algn="ctr"/>
            <a:r>
              <a:rPr lang="en-US" sz="2400" b="1"/>
              <a:t>Safety</a:t>
            </a:r>
          </a:p>
        </p:txBody>
      </p:sp>
      <p:sp>
        <p:nvSpPr>
          <p:cNvPr id="24584" name="TextBox 8"/>
          <p:cNvSpPr txBox="1">
            <a:spLocks noChangeArrowheads="1"/>
          </p:cNvSpPr>
          <p:nvPr/>
        </p:nvSpPr>
        <p:spPr bwMode="auto">
          <a:xfrm>
            <a:off x="838200" y="1600200"/>
            <a:ext cx="1981200" cy="457200"/>
          </a:xfrm>
          <a:prstGeom prst="rect">
            <a:avLst/>
          </a:prstGeom>
          <a:noFill/>
          <a:ln w="9525">
            <a:noFill/>
            <a:miter lim="800000"/>
            <a:headEnd/>
            <a:tailEnd/>
          </a:ln>
        </p:spPr>
        <p:txBody>
          <a:bodyPr>
            <a:spAutoFit/>
          </a:bodyPr>
          <a:lstStyle/>
          <a:p>
            <a:r>
              <a:rPr lang="en-US" sz="2400" b="1"/>
              <a:t>Quick Guide</a:t>
            </a:r>
          </a:p>
        </p:txBody>
      </p:sp>
      <p:sp>
        <p:nvSpPr>
          <p:cNvPr id="24585" name="TextBox 9"/>
          <p:cNvSpPr txBox="1">
            <a:spLocks noChangeArrowheads="1"/>
          </p:cNvSpPr>
          <p:nvPr/>
        </p:nvSpPr>
        <p:spPr bwMode="auto">
          <a:xfrm>
            <a:off x="4953000" y="1595438"/>
            <a:ext cx="3505200" cy="461962"/>
          </a:xfrm>
          <a:prstGeom prst="rect">
            <a:avLst/>
          </a:prstGeom>
          <a:noFill/>
          <a:ln w="9525">
            <a:noFill/>
            <a:miter lim="800000"/>
            <a:headEnd/>
            <a:tailEnd/>
          </a:ln>
        </p:spPr>
        <p:txBody>
          <a:bodyPr>
            <a:spAutoFit/>
          </a:bodyPr>
          <a:lstStyle/>
          <a:p>
            <a:pPr algn="ctr"/>
            <a:r>
              <a:rPr lang="en-US" sz="2400" b="1"/>
              <a:t>Student Instructions </a:t>
            </a:r>
            <a:endParaRPr lang="en-US"/>
          </a:p>
        </p:txBody>
      </p:sp>
      <p:sp>
        <p:nvSpPr>
          <p:cNvPr id="24586" name="TextBox 12"/>
          <p:cNvSpPr txBox="1">
            <a:spLocks noChangeArrowheads="1"/>
          </p:cNvSpPr>
          <p:nvPr/>
        </p:nvSpPr>
        <p:spPr bwMode="auto">
          <a:xfrm>
            <a:off x="3886200" y="6338887"/>
            <a:ext cx="2362200" cy="366713"/>
          </a:xfrm>
          <a:prstGeom prst="rect">
            <a:avLst/>
          </a:prstGeom>
          <a:noFill/>
          <a:ln w="9525">
            <a:noFill/>
            <a:miter lim="800000"/>
            <a:headEnd/>
            <a:tailEnd/>
          </a:ln>
        </p:spPr>
        <p:txBody>
          <a:bodyPr>
            <a:spAutoFit/>
          </a:bodyPr>
          <a:lstStyle/>
          <a:p>
            <a:r>
              <a:rPr lang="en-US" b="1" dirty="0">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86001906-F620-4B70-A773-3FC35285D75D}" type="slidenum">
              <a:rPr lang="en-US" smtClean="0"/>
              <a:pPr>
                <a:defRPr/>
              </a:pPr>
              <a:t>4</a:t>
            </a:fld>
            <a:endParaRPr lang="en-US"/>
          </a:p>
        </p:txBody>
      </p:sp>
      <p:cxnSp>
        <p:nvCxnSpPr>
          <p:cNvPr id="24590" name="Straight Arrow Connector 11"/>
          <p:cNvCxnSpPr>
            <a:cxnSpLocks noChangeShapeType="1"/>
          </p:cNvCxnSpPr>
          <p:nvPr/>
        </p:nvCxnSpPr>
        <p:spPr bwMode="auto">
          <a:xfrm flipV="1">
            <a:off x="5029200" y="5957887"/>
            <a:ext cx="533400" cy="457200"/>
          </a:xfrm>
          <a:prstGeom prst="straightConnector1">
            <a:avLst/>
          </a:prstGeom>
          <a:noFill/>
          <a:ln w="76200" algn="ctr">
            <a:solidFill>
              <a:srgbClr val="C00000"/>
            </a:solidFill>
            <a:round/>
            <a:headEnd/>
            <a:tailEnd type="arrow" w="med" len="med"/>
          </a:ln>
        </p:spPr>
      </p:cxnSp>
      <p:cxnSp>
        <p:nvCxnSpPr>
          <p:cNvPr id="24592" name="Straight Arrow Connector 21"/>
          <p:cNvCxnSpPr>
            <a:cxnSpLocks noChangeShapeType="1"/>
          </p:cNvCxnSpPr>
          <p:nvPr/>
        </p:nvCxnSpPr>
        <p:spPr bwMode="auto">
          <a:xfrm>
            <a:off x="3430590" y="2057401"/>
            <a:ext cx="0" cy="1371601"/>
          </a:xfrm>
          <a:prstGeom prst="straightConnector1">
            <a:avLst/>
          </a:prstGeom>
          <a:noFill/>
          <a:ln w="57150" algn="ctr">
            <a:solidFill>
              <a:srgbClr val="C00000"/>
            </a:solidFill>
            <a:round/>
            <a:headEnd/>
            <a:tailEnd type="arrow" w="med" len="med"/>
          </a:ln>
        </p:spPr>
      </p:cxnSp>
      <p:cxnSp>
        <p:nvCxnSpPr>
          <p:cNvPr id="24593" name="Straight Arrow Connector 24"/>
          <p:cNvCxnSpPr>
            <a:cxnSpLocks noChangeShapeType="1"/>
            <a:stCxn id="24584" idx="2"/>
          </p:cNvCxnSpPr>
          <p:nvPr/>
        </p:nvCxnSpPr>
        <p:spPr bwMode="auto">
          <a:xfrm rot="5400000">
            <a:off x="1371600" y="2514600"/>
            <a:ext cx="914400" cy="1588"/>
          </a:xfrm>
          <a:prstGeom prst="straightConnector1">
            <a:avLst/>
          </a:prstGeom>
          <a:noFill/>
          <a:ln w="5715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95" y="838200"/>
            <a:ext cx="79152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24200"/>
            <a:ext cx="51054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906" y="3124200"/>
            <a:ext cx="25527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1" y="692449"/>
            <a:ext cx="8020682" cy="547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8150"/>
            <a:ext cx="4530420" cy="5981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5137954" cy="567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471643" cy="5667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3391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2197</TotalTime>
  <Words>1274</Words>
  <Application>Microsoft Office PowerPoint</Application>
  <PresentationFormat>On-screen Show (4:3)</PresentationFormat>
  <Paragraphs>160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Yeast  Populations </vt:lpstr>
      <vt:lpstr>  Please complete the “Participant Card”</vt:lpstr>
      <vt:lpstr>PowerPoint Presentation</vt:lpstr>
      <vt:lpstr> Yeast Populations Student Handouts</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sholt</cp:lastModifiedBy>
  <cp:revision>319</cp:revision>
  <cp:lastPrinted>2013-06-12T12:43:39Z</cp:lastPrinted>
  <dcterms:created xsi:type="dcterms:W3CDTF">2010-09-16T14:24:37Z</dcterms:created>
  <dcterms:modified xsi:type="dcterms:W3CDTF">2014-04-13T12:09:24Z</dcterms:modified>
</cp:coreProperties>
</file>