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322" r:id="rId3"/>
    <p:sldId id="320" r:id="rId4"/>
    <p:sldId id="321" r:id="rId5"/>
    <p:sldId id="261" r:id="rId6"/>
    <p:sldId id="263" r:id="rId7"/>
    <p:sldId id="264" r:id="rId8"/>
    <p:sldId id="273" r:id="rId9"/>
    <p:sldId id="309" r:id="rId10"/>
    <p:sldId id="325" r:id="rId11"/>
    <p:sldId id="328" r:id="rId12"/>
    <p:sldId id="326" r:id="rId13"/>
    <p:sldId id="327" r:id="rId14"/>
    <p:sldId id="257" r:id="rId15"/>
    <p:sldId id="315" r:id="rId16"/>
    <p:sldId id="316" r:id="rId17"/>
    <p:sldId id="323" r:id="rId18"/>
    <p:sldId id="324" r:id="rId19"/>
    <p:sldId id="319" r:id="rId2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ol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FFFF99"/>
    <a:srgbClr val="99CCFF"/>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78" autoAdjust="0"/>
  </p:normalViewPr>
  <p:slideViewPr>
    <p:cSldViewPr>
      <p:cViewPr varScale="1">
        <p:scale>
          <a:sx n="69" d="100"/>
          <a:sy n="69" d="100"/>
        </p:scale>
        <p:origin x="-1834" y="-82"/>
      </p:cViewPr>
      <p:guideLst>
        <p:guide orient="horz" pos="2160"/>
        <p:guide pos="2880"/>
      </p:guideLst>
    </p:cSldViewPr>
  </p:slideViewPr>
  <p:notesTextViewPr>
    <p:cViewPr>
      <p:scale>
        <a:sx n="75" d="100"/>
        <a:sy n="75" d="100"/>
      </p:scale>
      <p:origin x="0" y="0"/>
    </p:cViewPr>
  </p:notesTextViewPr>
  <p:sorterViewPr>
    <p:cViewPr>
      <p:scale>
        <a:sx n="66" d="100"/>
        <a:sy n="66" d="100"/>
      </p:scale>
      <p:origin x="0" y="121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pPr>
              <a:defRPr/>
            </a:pPr>
            <a:fld id="{8A0E7998-AE11-4A11-8B30-D05C9FDD249C}" type="datetimeFigureOut">
              <a:rPr lang="en-US"/>
              <a:pPr>
                <a:defRPr/>
              </a:pPr>
              <a:t>5/3/2016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81224E4C-DD00-46AE-A461-87BA937E8641}" type="slidenum">
              <a:rPr lang="en-US"/>
              <a:pPr>
                <a:defRPr/>
              </a:pPr>
              <a:t>‹#›</a:t>
            </a:fld>
            <a:endParaRPr lang="en-US"/>
          </a:p>
        </p:txBody>
      </p:sp>
    </p:spTree>
    <p:extLst>
      <p:ext uri="{BB962C8B-B14F-4D97-AF65-F5344CB8AC3E}">
        <p14:creationId xmlns:p14="http://schemas.microsoft.com/office/powerpoint/2010/main" val="36384477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0" indent="0" eaLnBrk="1" hangingPunct="1">
              <a:buFont typeface="Arial" pitchFamily="34" charset="0"/>
              <a:buNone/>
            </a:pPr>
            <a:endParaRPr lang="en-US" dirty="0" smtClean="0"/>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3:  Sun Safety Research</a:t>
            </a:r>
          </a:p>
          <a:p>
            <a:pPr marL="0" indent="0" eaLnBrk="1" hangingPunct="1">
              <a:spcBef>
                <a:spcPct val="0"/>
              </a:spcBef>
              <a:buFont typeface="Arial" pitchFamily="34" charset="0"/>
              <a:buNone/>
            </a:pPr>
            <a:r>
              <a:rPr lang="en-US" b="0" dirty="0" smtClean="0"/>
              <a:t>Students design and conduct research</a:t>
            </a:r>
            <a:r>
              <a:rPr lang="en-US" b="0" baseline="0" dirty="0" smtClean="0"/>
              <a:t> on ways to reduce exposure to UV radiation.  </a:t>
            </a:r>
            <a:endParaRPr lang="en-US" b="0" dirty="0" smtClean="0"/>
          </a:p>
          <a:p>
            <a:pPr marL="0" indent="0" eaLnBrk="1" hangingPunct="1">
              <a:spcBef>
                <a:spcPct val="0"/>
              </a:spcBef>
              <a:buFont typeface="Arial" pitchFamily="34" charset="0"/>
              <a:buNone/>
            </a:pPr>
            <a:r>
              <a:rPr lang="en-US" b="0" baseline="0" dirty="0" smtClean="0"/>
              <a:t>Ask participants to work with their partner to select one of the things that some people think reduces UV exposure.</a:t>
            </a:r>
          </a:p>
          <a:p>
            <a:pPr marL="0" indent="0" eaLnBrk="1" hangingPunct="1">
              <a:spcBef>
                <a:spcPct val="0"/>
              </a:spcBef>
              <a:buFont typeface="Arial" pitchFamily="34" charset="0"/>
              <a:buNone/>
            </a:pPr>
            <a:r>
              <a:rPr lang="en-US" b="0" baseline="0" dirty="0" smtClean="0"/>
              <a:t>Next slide</a:t>
            </a:r>
          </a:p>
          <a:p>
            <a:pPr marL="171450" indent="-171450" eaLnBrk="1" hangingPunct="1">
              <a:spcBef>
                <a:spcPct val="0"/>
              </a:spcBef>
              <a:buFont typeface="Arial" pitchFamily="34" charset="0"/>
              <a:buChar char="•"/>
            </a:pPr>
            <a:endParaRPr lang="en-US" b="0" baseline="0" dirty="0" smtClean="0"/>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3:  Sun Safety Research</a:t>
            </a:r>
          </a:p>
          <a:p>
            <a:pPr marL="0" indent="0" eaLnBrk="1" hangingPunct="1">
              <a:spcBef>
                <a:spcPct val="0"/>
              </a:spcBef>
              <a:buFont typeface="Arial" pitchFamily="34" charset="0"/>
              <a:buNone/>
            </a:pPr>
            <a:r>
              <a:rPr lang="en-US" b="0" dirty="0" smtClean="0"/>
              <a:t>Questions serve as scaffolding for</a:t>
            </a:r>
            <a:r>
              <a:rPr lang="en-US" b="0" baseline="0" dirty="0" smtClean="0"/>
              <a:t> students who need support  for designing and conducting scientific research. </a:t>
            </a:r>
          </a:p>
          <a:p>
            <a:pPr marL="0" indent="0" eaLnBrk="1" hangingPunct="1">
              <a:spcBef>
                <a:spcPct val="0"/>
              </a:spcBef>
              <a:buFont typeface="Arial" pitchFamily="34" charset="0"/>
              <a:buNone/>
            </a:pPr>
            <a:r>
              <a:rPr lang="en-US" b="0" baseline="0" dirty="0" smtClean="0"/>
              <a:t>Ask participants to follow the instructions and answer the questions as they work on their experiment. </a:t>
            </a:r>
          </a:p>
          <a:p>
            <a:pPr marL="0" indent="0" eaLnBrk="1" hangingPunct="1">
              <a:spcBef>
                <a:spcPct val="0"/>
              </a:spcBef>
              <a:buFont typeface="Arial" pitchFamily="34" charset="0"/>
              <a:buNone/>
            </a:pPr>
            <a:r>
              <a:rPr lang="en-US" b="0" baseline="0" dirty="0" smtClean="0"/>
              <a:t> </a:t>
            </a:r>
          </a:p>
          <a:p>
            <a:pPr marL="171450" indent="-171450" eaLnBrk="1" hangingPunct="1">
              <a:spcBef>
                <a:spcPct val="0"/>
              </a:spcBef>
              <a:buFont typeface="Arial" pitchFamily="34" charset="0"/>
              <a:buChar char="•"/>
            </a:pPr>
            <a:endParaRPr lang="en-US" b="0" baseline="0" dirty="0" smtClean="0"/>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4:  Sofia’s Story Continued</a:t>
            </a:r>
          </a:p>
          <a:p>
            <a:pPr marL="171450" indent="-171450" eaLnBrk="1" hangingPunct="1">
              <a:spcBef>
                <a:spcPct val="0"/>
              </a:spcBef>
              <a:buFont typeface="Arial" pitchFamily="34" charset="0"/>
              <a:buChar char="•"/>
            </a:pPr>
            <a:r>
              <a:rPr lang="en-US" b="0" dirty="0" smtClean="0"/>
              <a:t>Ask a participant to read the information in the box.</a:t>
            </a:r>
          </a:p>
          <a:p>
            <a:pPr marL="171450" indent="-171450" eaLnBrk="1" hangingPunct="1">
              <a:spcBef>
                <a:spcPct val="0"/>
              </a:spcBef>
              <a:buFont typeface="Arial" pitchFamily="34" charset="0"/>
              <a:buChar char="•"/>
            </a:pPr>
            <a:r>
              <a:rPr lang="en-US" b="0" dirty="0" smtClean="0"/>
              <a:t>Ask  to</a:t>
            </a:r>
            <a:r>
              <a:rPr lang="en-US" b="0" baseline="0" dirty="0" smtClean="0"/>
              <a:t> participants to work with their partner to match the skin cancer pictures with the appropriate captions.</a:t>
            </a:r>
          </a:p>
          <a:p>
            <a:pPr marL="171450" indent="-171450" eaLnBrk="1" hangingPunct="1">
              <a:spcBef>
                <a:spcPct val="0"/>
              </a:spcBef>
              <a:buFont typeface="Arial" pitchFamily="34" charset="0"/>
              <a:buChar char="•"/>
            </a:pPr>
            <a:r>
              <a:rPr lang="en-US" b="0" baseline="0" dirty="0" smtClean="0"/>
              <a:t>Then select the 5 most important pictures and use them to make a </a:t>
            </a:r>
            <a:r>
              <a:rPr lang="en-US" b="0" dirty="0" smtClean="0"/>
              <a:t>Skin Cancer</a:t>
            </a:r>
            <a:r>
              <a:rPr lang="en-US" b="0" baseline="0" dirty="0" smtClean="0"/>
              <a:t> and Sun Safety sheet.</a:t>
            </a:r>
          </a:p>
          <a:p>
            <a:pPr marL="171450" indent="-171450" eaLnBrk="1" hangingPunct="1">
              <a:spcBef>
                <a:spcPct val="0"/>
              </a:spcBef>
              <a:buFont typeface="Arial" pitchFamily="34" charset="0"/>
              <a:buChar char="•"/>
            </a:pPr>
            <a:r>
              <a:rPr lang="en-US" b="0" baseline="0" dirty="0" smtClean="0"/>
              <a:t>Ask several participants to share which 5 they chose and explain why they chose those 5.</a:t>
            </a:r>
            <a:endParaRPr lang="en-US" b="0" dirty="0" smtClean="0"/>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4:  Sophia’s Story Continued</a:t>
            </a:r>
          </a:p>
          <a:p>
            <a:pPr marL="171450" indent="-171450" eaLnBrk="1" hangingPunct="1">
              <a:spcBef>
                <a:spcPct val="0"/>
              </a:spcBef>
              <a:buFont typeface="Arial" pitchFamily="34" charset="0"/>
              <a:buChar char="•"/>
            </a:pPr>
            <a:r>
              <a:rPr lang="en-US" b="0" dirty="0" smtClean="0"/>
              <a:t>Ask a participant to read the information in the box.</a:t>
            </a:r>
          </a:p>
          <a:p>
            <a:pPr marL="171450" indent="-171450" eaLnBrk="1" hangingPunct="1">
              <a:spcBef>
                <a:spcPct val="0"/>
              </a:spcBef>
              <a:buFont typeface="Arial" pitchFamily="34" charset="0"/>
              <a:buChar char="•"/>
            </a:pPr>
            <a:r>
              <a:rPr lang="en-US" b="0" dirty="0" smtClean="0"/>
              <a:t>Ask them to work</a:t>
            </a:r>
            <a:r>
              <a:rPr lang="en-US" b="0" baseline="0" dirty="0" smtClean="0"/>
              <a:t> with their partner to match the skin cancer pictures with the appropriate captions.</a:t>
            </a:r>
          </a:p>
          <a:p>
            <a:pPr marL="171450" indent="-171450" eaLnBrk="1" hangingPunct="1">
              <a:spcBef>
                <a:spcPct val="0"/>
              </a:spcBef>
              <a:buFont typeface="Arial" pitchFamily="34" charset="0"/>
              <a:buChar char="•"/>
            </a:pPr>
            <a:r>
              <a:rPr lang="en-US" b="0" baseline="0" dirty="0" smtClean="0"/>
              <a:t>Then select the 5 most important pictures and use them to make a </a:t>
            </a:r>
            <a:r>
              <a:rPr lang="en-US" b="0" dirty="0" smtClean="0"/>
              <a:t>Skin Cancer</a:t>
            </a:r>
            <a:r>
              <a:rPr lang="en-US" b="0" baseline="0" dirty="0" smtClean="0"/>
              <a:t> and Sun Safety sheet.</a:t>
            </a:r>
          </a:p>
          <a:p>
            <a:pPr marL="171450" indent="-171450" eaLnBrk="1" hangingPunct="1">
              <a:spcBef>
                <a:spcPct val="0"/>
              </a:spcBef>
              <a:buFont typeface="Arial" pitchFamily="34" charset="0"/>
              <a:buChar char="•"/>
            </a:pPr>
            <a:r>
              <a:rPr lang="en-US" b="0" baseline="0" dirty="0" smtClean="0"/>
              <a:t>Ask several participants to share which 5 they chose and explain why they chose those 5.</a:t>
            </a:r>
            <a:endParaRPr lang="en-US" b="0" dirty="0" smtClean="0"/>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r>
              <a:rPr lang="en-US" dirty="0" smtClean="0"/>
              <a:t>One copy of the Teacher Information is provided with each order.  And also</a:t>
            </a:r>
            <a:r>
              <a:rPr lang="en-US" baseline="0" dirty="0" smtClean="0"/>
              <a:t> can be downloaded from the website (minus the key)</a:t>
            </a:r>
            <a:endParaRPr lang="en-US" dirty="0" smtClean="0"/>
          </a:p>
          <a:p>
            <a:pPr marL="171450" indent="-171450" eaLnBrk="1" hangingPunct="1">
              <a:spcBef>
                <a:spcPct val="0"/>
              </a:spcBef>
              <a:buFont typeface="Arial" pitchFamily="34" charset="0"/>
              <a:buChar char="•"/>
            </a:pPr>
            <a:r>
              <a:rPr lang="en-US" dirty="0" smtClean="0"/>
              <a:t>The teacher information includes:</a:t>
            </a:r>
            <a:r>
              <a:rPr lang="en-US" baseline="0" dirty="0" smtClean="0"/>
              <a:t> </a:t>
            </a:r>
            <a:r>
              <a:rPr lang="en-US" dirty="0" smtClean="0"/>
              <a:t>Summary, Core Concepts, Kit Contains, Teacher Provides, Time Required, Reusing, and information of refill kit contents.</a:t>
            </a:r>
          </a:p>
          <a:p>
            <a:pPr marL="171450" indent="-171450" eaLnBrk="1" hangingPunct="1">
              <a:spcBef>
                <a:spcPct val="0"/>
              </a:spcBef>
              <a:buFont typeface="Arial" pitchFamily="34" charset="0"/>
              <a:buChar char="•"/>
            </a:pPr>
            <a:r>
              <a:rPr lang="en-US" dirty="0" smtClean="0"/>
              <a:t>Additional materials needed</a:t>
            </a:r>
            <a:r>
              <a:rPr lang="en-US" baseline="0" dirty="0" smtClean="0"/>
              <a:t> </a:t>
            </a:r>
            <a:r>
              <a:rPr lang="en-US" dirty="0" smtClean="0"/>
              <a:t>for this lab are safety goggles, scissors, tape or glue, and paper towel (for clean up).</a:t>
            </a:r>
          </a:p>
          <a:p>
            <a:pPr marL="171450" indent="-171450" eaLnBrk="1" hangingPunct="1">
              <a:spcBef>
                <a:spcPct val="0"/>
              </a:spcBef>
              <a:buFont typeface="Arial" pitchFamily="34" charset="0"/>
              <a:buChar char="•"/>
            </a:pPr>
            <a:r>
              <a:rPr lang="en-US" dirty="0" smtClean="0"/>
              <a:t>Refills</a:t>
            </a:r>
            <a:r>
              <a:rPr lang="en-US" baseline="0" dirty="0" smtClean="0"/>
              <a:t> are available for the</a:t>
            </a:r>
            <a:r>
              <a:rPr lang="en-US" dirty="0" smtClean="0"/>
              <a:t> kits so that basic kit contents can be reused.  </a:t>
            </a:r>
          </a:p>
          <a:p>
            <a:pPr marL="171450" indent="-171450" eaLnBrk="1" hangingPunct="1">
              <a:spcBef>
                <a:spcPct val="0"/>
              </a:spcBef>
              <a:buFont typeface="Arial" pitchFamily="34" charset="0"/>
              <a:buChar char="•"/>
            </a:pPr>
            <a:r>
              <a:rPr lang="en-US" dirty="0" smtClean="0"/>
              <a:t>The teacher information includes hints for reusing kits and information on what is included in a refill kit.</a:t>
            </a:r>
          </a:p>
          <a:p>
            <a:pPr marL="0" indent="0" eaLnBrk="1" hangingPunct="1">
              <a:spcBef>
                <a:spcPct val="0"/>
              </a:spcBef>
              <a:buFont typeface="Arial" pitchFamily="34" charset="0"/>
              <a:buNone/>
            </a:pPr>
            <a:endParaRPr lang="en-US" dirty="0" smtClean="0"/>
          </a:p>
        </p:txBody>
      </p:sp>
      <p:sp>
        <p:nvSpPr>
          <p:cNvPr id="50179" name="Slide Number Placeholder 3"/>
          <p:cNvSpPr>
            <a:spLocks noGrp="1"/>
          </p:cNvSpPr>
          <p:nvPr>
            <p:ph type="sldNum" sz="quarter" idx="5"/>
          </p:nvPr>
        </p:nvSpPr>
        <p:spPr>
          <a:noFill/>
        </p:spPr>
        <p:txBody>
          <a:bodyPr/>
          <a:lstStyle/>
          <a:p>
            <a:fld id="{18B89FBE-1362-4C8C-9CBE-4BA2A238E7E8}"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marL="181240" indent="-181240" eaLnBrk="1" hangingPunct="1">
              <a:buFont typeface="Arial" panose="020B0604020202020204" pitchFamily="34" charset="0"/>
              <a:buChar char="•"/>
            </a:pPr>
            <a:r>
              <a:rPr lang="en-US" dirty="0" smtClean="0"/>
              <a:t>The kit you used today is available from Science Take-Out as a completely assembled student kit. </a:t>
            </a:r>
          </a:p>
          <a:p>
            <a:pPr marL="181240" indent="-181240" eaLnBrk="1" hangingPunct="1">
              <a:buFont typeface="Arial" panose="020B0604020202020204" pitchFamily="34" charset="0"/>
              <a:buChar char="•"/>
            </a:pPr>
            <a:r>
              <a:rPr lang="en-US" dirty="0" smtClean="0"/>
              <a:t>Please explore the website to learn about other STO kits.  </a:t>
            </a:r>
          </a:p>
          <a:p>
            <a:pPr marL="181240" indent="-181240" eaLnBrk="1" hangingPunct="1">
              <a:buFont typeface="Arial" panose="020B0604020202020204" pitchFamily="34" charset="0"/>
              <a:buChar char="•"/>
            </a:pPr>
            <a:r>
              <a:rPr lang="en-US" dirty="0" smtClean="0"/>
              <a:t>You can download the complete teacher instructions so that you can see what you are buying.</a:t>
            </a:r>
          </a:p>
        </p:txBody>
      </p:sp>
      <p:sp>
        <p:nvSpPr>
          <p:cNvPr id="41987" name="Slide Number Placeholder 3"/>
          <p:cNvSpPr>
            <a:spLocks noGrp="1"/>
          </p:cNvSpPr>
          <p:nvPr>
            <p:ph type="sldNum" sz="quarter" idx="5"/>
          </p:nvPr>
        </p:nvSpPr>
        <p:spPr>
          <a:noFill/>
        </p:spPr>
        <p:txBody>
          <a:bodyPr/>
          <a:lstStyle/>
          <a:p>
            <a:fld id="{9214A6EE-5789-4140-8EAF-1395C870FF8C}"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You have a brochure that includes information on other Science Take-Out kits and a price list.</a:t>
            </a:r>
            <a:r>
              <a:rPr lang="en-US" baseline="0" dirty="0" smtClean="0"/>
              <a:t>  </a:t>
            </a:r>
            <a:r>
              <a:rPr lang="en-US" dirty="0" smtClean="0"/>
              <a:t>Visit the Science Take-Out website to get further information for each kit. </a:t>
            </a:r>
          </a:p>
          <a:p>
            <a:pPr>
              <a:spcBef>
                <a:spcPct val="0"/>
              </a:spcBef>
            </a:pPr>
            <a:r>
              <a:rPr lang="en-US" dirty="0" smtClean="0"/>
              <a:t>At the website, you can download the teacher information for each kit to help you decide which kits you would like to purchase.</a:t>
            </a:r>
          </a:p>
          <a:p>
            <a:pPr>
              <a:spcBef>
                <a:spcPct val="0"/>
              </a:spcBef>
            </a:pPr>
            <a:endParaRPr lang="en-US" dirty="0" smtClean="0"/>
          </a:p>
          <a:p>
            <a:pPr>
              <a:spcBef>
                <a:spcPct val="0"/>
              </a:spcBef>
            </a:pPr>
            <a:r>
              <a:rPr lang="en-US" dirty="0" smtClean="0"/>
              <a:t>Science Take-Out kits are available as:</a:t>
            </a:r>
          </a:p>
          <a:p>
            <a:pPr>
              <a:spcBef>
                <a:spcPct val="0"/>
              </a:spcBef>
            </a:pPr>
            <a:r>
              <a:rPr lang="en-US" b="1" dirty="0" smtClean="0"/>
              <a:t>Individual Assembled Kits </a:t>
            </a:r>
            <a:r>
              <a:rPr lang="en-US" dirty="0" smtClean="0"/>
              <a:t>like the kits you used in this workshop</a:t>
            </a:r>
          </a:p>
          <a:p>
            <a:pPr>
              <a:spcBef>
                <a:spcPct val="0"/>
              </a:spcBef>
            </a:pPr>
            <a:r>
              <a:rPr lang="en-US" b="1" dirty="0" smtClean="0"/>
              <a:t>Unassembled Packs </a:t>
            </a:r>
            <a:r>
              <a:rPr lang="en-US" dirty="0" smtClean="0"/>
              <a:t>that contain all</a:t>
            </a:r>
            <a:r>
              <a:rPr lang="en-US" baseline="0" dirty="0" smtClean="0"/>
              <a:t> supplies needed to make 10 kits</a:t>
            </a:r>
          </a:p>
          <a:p>
            <a:pPr>
              <a:spcBef>
                <a:spcPct val="0"/>
              </a:spcBef>
            </a:pPr>
            <a:r>
              <a:rPr lang="en-US" b="1" baseline="0" dirty="0" smtClean="0"/>
              <a:t>Refill Packs </a:t>
            </a:r>
            <a:r>
              <a:rPr lang="en-US" baseline="0" dirty="0" smtClean="0"/>
              <a:t>that contain supplies needed to refill the consumables for 10 kits</a:t>
            </a:r>
            <a:endParaRPr lang="en-US" dirty="0" smtClean="0"/>
          </a:p>
          <a:p>
            <a:pPr>
              <a:spcBef>
                <a:spcPct val="0"/>
              </a:spcBef>
            </a:pPr>
            <a:r>
              <a:rPr lang="en-US" dirty="0" smtClean="0"/>
              <a:t>  </a:t>
            </a:r>
          </a:p>
          <a:p>
            <a:pPr>
              <a:spcBef>
                <a:spcPct val="0"/>
              </a:spcBef>
            </a:pPr>
            <a:endParaRPr lang="en-US" dirty="0"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44FA5A-CC7E-4FF8-9D0B-33A597721FC3}"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Science Take-Out has received an NIH Small Business grant.  Support from this grant will allow us to field test Science</a:t>
            </a:r>
            <a:r>
              <a:rPr lang="en-US" baseline="0" dirty="0" smtClean="0"/>
              <a:t> Take-Out kits</a:t>
            </a:r>
            <a:endParaRPr lang="en-US" dirty="0" smtClean="0"/>
          </a:p>
          <a:p>
            <a:pPr marL="181240" indent="-181240" eaLnBrk="1" hangingPunct="1">
              <a:spcBef>
                <a:spcPct val="0"/>
              </a:spcBef>
              <a:buFontTx/>
              <a:buChar char="•"/>
            </a:pPr>
            <a:r>
              <a:rPr lang="en-US" dirty="0" smtClean="0"/>
              <a:t>If you would like to be a field test teacher, indicate this by circling yes on your participant card.  We</a:t>
            </a:r>
            <a:r>
              <a:rPr lang="en-US" baseline="0" dirty="0" smtClean="0"/>
              <a:t> will add you to our email list for field test teacher recruitment.</a:t>
            </a:r>
          </a:p>
          <a:p>
            <a:pPr marL="181240" indent="-181240" eaLnBrk="1" hangingPunct="1">
              <a:spcBef>
                <a:spcPct val="0"/>
              </a:spcBef>
              <a:buFontTx/>
              <a:buChar char="•"/>
            </a:pPr>
            <a:endParaRPr lang="en-US" dirty="0" smtClean="0">
              <a:solidFill>
                <a:srgbClr val="FF0000"/>
              </a:solidFill>
            </a:endParaRPr>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17</a:t>
            </a:fld>
            <a:endParaRPr 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258888" y="720725"/>
            <a:ext cx="4800600" cy="360045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lIns="96653" tIns="48326" rIns="96653" bIns="48326" numCol="1" anchor="t" anchorCtr="0" compatLnSpc="1">
            <a:prstTxWarp prst="textNoShape">
              <a:avLst/>
            </a:prstTxWarp>
          </a:bodyPr>
          <a:lstStyle/>
          <a:p>
            <a:pPr marL="181240" indent="-181240" eaLnBrk="1" hangingPunct="1">
              <a:spcBef>
                <a:spcPct val="0"/>
              </a:spcBef>
              <a:buFontTx/>
              <a:buChar char="•"/>
            </a:pPr>
            <a:r>
              <a:rPr lang="en-US" dirty="0" smtClean="0"/>
              <a:t>Receive free kits for presenting Science </a:t>
            </a:r>
            <a:r>
              <a:rPr lang="en-US" smtClean="0"/>
              <a:t>Take-Out workshops</a:t>
            </a:r>
            <a:endParaRPr lang="en-US" dirty="0" smtClean="0"/>
          </a:p>
          <a:p>
            <a:pPr marL="181240" indent="-181240" eaLnBrk="1" hangingPunct="1">
              <a:spcBef>
                <a:spcPct val="0"/>
              </a:spcBef>
              <a:buFontTx/>
              <a:buChar char="•"/>
            </a:pPr>
            <a:endParaRPr lang="en-US" dirty="0" smtClean="0"/>
          </a:p>
        </p:txBody>
      </p:sp>
      <p:sp>
        <p:nvSpPr>
          <p:cNvPr id="41987"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53" tIns="48326" rIns="96653" bIns="48326" anchor="b"/>
          <a:lstStyle/>
          <a:p>
            <a:pPr algn="r"/>
            <a:fld id="{B48FA4E7-794A-42C8-AF68-1916602C4222}" type="slidenum">
              <a:rPr lang="en-US" sz="1300"/>
              <a:pPr algn="r"/>
              <a:t>18</a:t>
            </a:fld>
            <a:endParaRPr lang="en-US"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a:buFontTx/>
              <a:buChar char="•"/>
            </a:pPr>
            <a:r>
              <a:rPr lang="en-US" dirty="0" smtClean="0"/>
              <a:t>Encourage teachers to write comments on the back of the participant survey card.</a:t>
            </a:r>
          </a:p>
          <a:p>
            <a:pPr marL="181240" indent="-181240">
              <a:buFontTx/>
              <a:buChar char="•"/>
            </a:pPr>
            <a:r>
              <a:rPr lang="en-US" dirty="0" smtClean="0"/>
              <a:t>Please remember to collect participant feedback cards!!</a:t>
            </a:r>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FA1639-2E15-4CD2-9D2B-B68E343D710E}"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a:noFill/>
          <a:ln/>
        </p:spPr>
        <p:txBody>
          <a:bodyPr/>
          <a:lstStyle/>
          <a:p>
            <a:pPr marL="171450" indent="-171450" eaLnBrk="1" hangingPunct="1">
              <a:buFont typeface="Arial" pitchFamily="34" charset="0"/>
              <a:buChar char="•"/>
            </a:pPr>
            <a:r>
              <a:rPr lang="en-US" dirty="0" smtClean="0"/>
              <a:t>This slide should be on screen as participants enter the room.</a:t>
            </a:r>
          </a:p>
          <a:p>
            <a:pPr marL="171450" indent="-171450" eaLnBrk="1" hangingPunct="1">
              <a:buFont typeface="Arial" pitchFamily="34" charset="0"/>
              <a:buChar char="•"/>
            </a:pPr>
            <a:r>
              <a:rPr lang="en-US" dirty="0" smtClean="0"/>
              <a:t>Start workshop on time—do not wait for “stragglers”</a:t>
            </a:r>
          </a:p>
          <a:p>
            <a:pPr marL="171450" indent="-171450" eaLnBrk="1" hangingPunct="1">
              <a:buFont typeface="Arial" pitchFamily="34" charset="0"/>
              <a:buChar char="•"/>
            </a:pPr>
            <a:r>
              <a:rPr lang="en-US" dirty="0" smtClean="0"/>
              <a:t>Welcome participants as they enter room</a:t>
            </a:r>
          </a:p>
          <a:p>
            <a:pPr marL="171450" indent="-171450" eaLnBrk="1" hangingPunct="1">
              <a:buFont typeface="Arial" pitchFamily="34" charset="0"/>
              <a:buChar char="•"/>
            </a:pPr>
            <a:r>
              <a:rPr lang="en-US" dirty="0" smtClean="0"/>
              <a:t>Do NOT do participant introductions unless the workshop group is a very small one (less than 10 people).  Introduce self and briefly explain teaching experience and current position.</a:t>
            </a:r>
          </a:p>
          <a:p>
            <a:pPr marL="171450" indent="-171450" eaLnBrk="1" hangingPunct="1">
              <a:spcBef>
                <a:spcPct val="0"/>
              </a:spcBef>
              <a:buFont typeface="Arial" pitchFamily="34" charset="0"/>
              <a:buChar char="•"/>
            </a:pPr>
            <a:endParaRPr lang="en-US" dirty="0" smtClean="0"/>
          </a:p>
          <a:p>
            <a:pPr marL="171450" indent="-171450" eaLnBrk="1" hangingPunct="1">
              <a:spcBef>
                <a:spcPct val="0"/>
              </a:spcBef>
              <a:buFont typeface="Arial" pitchFamily="34" charset="0"/>
              <a:buChar char="•"/>
            </a:pPr>
            <a:endParaRPr lang="en-US" dirty="0" smtClean="0"/>
          </a:p>
        </p:txBody>
      </p:sp>
      <p:sp>
        <p:nvSpPr>
          <p:cNvPr id="19459" name="Slide Number Placeholder 3"/>
          <p:cNvSpPr>
            <a:spLocks noGrp="1"/>
          </p:cNvSpPr>
          <p:nvPr>
            <p:ph type="sldNum" sz="quarter" idx="5"/>
          </p:nvPr>
        </p:nvSpPr>
        <p:spPr>
          <a:noFill/>
        </p:spPr>
        <p:txBody>
          <a:bodyPr/>
          <a:lstStyle/>
          <a:p>
            <a:fld id="{771744C6-3948-48A1-854F-06D03A67A33E}"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marL="181240" indent="-181240">
              <a:buFont typeface="Arial" pitchFamily="34" charset="0"/>
              <a:buChar char="•"/>
              <a:defRPr/>
            </a:pPr>
            <a:r>
              <a:rPr lang="en-US" dirty="0" smtClean="0"/>
              <a:t>Because this workshop is supported through a grant from the National Institutes of Health, it is important that we collect data from workshop participants.</a:t>
            </a:r>
          </a:p>
          <a:p>
            <a:pPr marL="181240" indent="-181240">
              <a:buFont typeface="Arial" pitchFamily="34" charset="0"/>
              <a:buChar char="•"/>
              <a:defRPr/>
            </a:pPr>
            <a:r>
              <a:rPr lang="en-US" dirty="0" smtClean="0"/>
              <a:t>Please fill in the participant</a:t>
            </a:r>
            <a:r>
              <a:rPr lang="en-US" baseline="0" dirty="0" smtClean="0"/>
              <a:t> </a:t>
            </a:r>
            <a:r>
              <a:rPr lang="en-US" dirty="0" smtClean="0"/>
              <a:t>card during the workshop.</a:t>
            </a:r>
          </a:p>
          <a:p>
            <a:pPr marL="181240" indent="-181240">
              <a:buFont typeface="Arial" pitchFamily="34" charset="0"/>
              <a:buChar char="•"/>
              <a:defRPr/>
            </a:pPr>
            <a:r>
              <a:rPr lang="en-US" dirty="0" smtClean="0"/>
              <a:t>Use the space at the bottom and the back of the card to provide comments on the workshop or the kits used during the workshop.</a:t>
            </a:r>
          </a:p>
          <a:p>
            <a:pPr eaLnBrk="1" hangingPunct="1">
              <a:spcBef>
                <a:spcPct val="0"/>
              </a:spcBef>
              <a:defRPr/>
            </a:pPr>
            <a:endParaRPr lang="en-US" dirty="0" smtClean="0"/>
          </a:p>
        </p:txBody>
      </p:sp>
      <p:sp>
        <p:nvSpPr>
          <p:cNvPr id="17411" name="Slide Number Placeholder 3"/>
          <p:cNvSpPr txBox="1">
            <a:spLocks noGrp="1"/>
          </p:cNvSpPr>
          <p:nvPr/>
        </p:nvSpPr>
        <p:spPr bwMode="auto">
          <a:xfrm>
            <a:off x="4143587" y="9119474"/>
            <a:ext cx="3169920" cy="480060"/>
          </a:xfrm>
          <a:prstGeom prst="rect">
            <a:avLst/>
          </a:prstGeom>
          <a:noFill/>
          <a:ln w="9525">
            <a:noFill/>
            <a:miter lim="800000"/>
            <a:headEnd/>
            <a:tailEnd/>
          </a:ln>
        </p:spPr>
        <p:txBody>
          <a:bodyPr lIns="96661" tIns="48331" rIns="96661" bIns="48331" anchor="b"/>
          <a:lstStyle/>
          <a:p>
            <a:pPr algn="r"/>
            <a:fld id="{4949866E-AC20-4A41-AC7F-044A97754521}" type="slidenum">
              <a:rPr lang="en-US" sz="1300"/>
              <a:pPr algn="r"/>
              <a:t>3</a:t>
            </a:fld>
            <a:endParaRPr 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181240" indent="-181240" eaLnBrk="1" hangingPunct="1">
              <a:spcBef>
                <a:spcPct val="0"/>
              </a:spcBef>
              <a:buFont typeface="Arial" pitchFamily="34" charset="0"/>
              <a:buChar char="•"/>
            </a:pPr>
            <a:r>
              <a:rPr lang="en-US" dirty="0" smtClean="0"/>
              <a:t>When we do hands-on workshops we ask you to switch between two hats as you work—your student hat and teacher hat.</a:t>
            </a:r>
          </a:p>
          <a:p>
            <a:pPr marL="181240" indent="-181240" eaLnBrk="1" hangingPunct="1">
              <a:spcBef>
                <a:spcPct val="0"/>
              </a:spcBef>
              <a:buFont typeface="Arial" pitchFamily="34" charset="0"/>
              <a:buChar char="•"/>
            </a:pPr>
            <a:r>
              <a:rPr lang="en-US" dirty="0" smtClean="0"/>
              <a:t>We want to you work with partners to experience the kit by completing the activity</a:t>
            </a:r>
          </a:p>
          <a:p>
            <a:pPr marL="181240" indent="-181240" eaLnBrk="1" hangingPunct="1">
              <a:spcBef>
                <a:spcPct val="0"/>
              </a:spcBef>
              <a:buFont typeface="Arial" pitchFamily="34" charset="0"/>
              <a:buChar char="•"/>
            </a:pPr>
            <a:r>
              <a:rPr lang="en-US" dirty="0" smtClean="0"/>
              <a:t>We encourage you also have conversations about how you might integrate this into your curriculum and/or support your students.   </a:t>
            </a:r>
          </a:p>
          <a:p>
            <a:pPr marL="181240" indent="-181240">
              <a:buFont typeface="Arial" pitchFamily="34" charset="0"/>
              <a:buChar char="•"/>
            </a:pPr>
            <a:r>
              <a:rPr lang="en-US" dirty="0" smtClean="0"/>
              <a:t>If you have questions, please call me over while you are working on the activity.</a:t>
            </a:r>
          </a:p>
          <a:p>
            <a:pPr marL="181240" indent="-181240">
              <a:buFont typeface="Arial" pitchFamily="34" charset="0"/>
              <a:buChar char="•"/>
            </a:pPr>
            <a:r>
              <a:rPr lang="en-US" dirty="0" smtClean="0"/>
              <a:t>Also, you may find me interrupting to provide further explanation as you work.</a:t>
            </a:r>
          </a:p>
          <a:p>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04C3F3D-4EAC-4ADB-A8CD-324DCDFF9089}"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a:noFill/>
          <a:ln/>
        </p:spPr>
        <p:txBody>
          <a:bodyPr/>
          <a:lstStyle/>
          <a:p>
            <a:pPr marL="171450" indent="-171450">
              <a:spcBef>
                <a:spcPct val="0"/>
              </a:spcBef>
              <a:buFont typeface="Arial" pitchFamily="34" charset="0"/>
              <a:buChar char="•"/>
            </a:pPr>
            <a:r>
              <a:rPr lang="en-US" dirty="0" smtClean="0"/>
              <a:t>For today, you will be working in teams of 2. </a:t>
            </a:r>
          </a:p>
          <a:p>
            <a:pPr marL="171450" indent="-171450">
              <a:spcBef>
                <a:spcPct val="0"/>
              </a:spcBef>
              <a:buFont typeface="Arial" pitchFamily="34" charset="0"/>
              <a:buChar char="•"/>
            </a:pPr>
            <a:r>
              <a:rPr lang="en-US" dirty="0" smtClean="0"/>
              <a:t>DISTRIBUTE 1 KIT</a:t>
            </a:r>
            <a:r>
              <a:rPr lang="en-US" baseline="0" dirty="0" smtClean="0"/>
              <a:t> and 1</a:t>
            </a:r>
            <a:r>
              <a:rPr lang="en-US" dirty="0" smtClean="0"/>
              <a:t> STUDENT INSTRUCTIONS</a:t>
            </a:r>
            <a:r>
              <a:rPr lang="en-US" baseline="0" dirty="0" smtClean="0"/>
              <a:t> to </a:t>
            </a:r>
            <a:r>
              <a:rPr lang="en-US" dirty="0" smtClean="0"/>
              <a:t>EACH PER PAIR OF TEACHERS </a:t>
            </a:r>
          </a:p>
          <a:p>
            <a:pPr marL="171450" indent="-171450">
              <a:spcBef>
                <a:spcPct val="0"/>
              </a:spcBef>
              <a:buFont typeface="Arial" pitchFamily="34" charset="0"/>
              <a:buChar char="•"/>
            </a:pPr>
            <a:r>
              <a:rPr lang="en-US" dirty="0" smtClean="0"/>
              <a:t>Every kit comes with a colored quick guide and safety instructions</a:t>
            </a:r>
            <a:r>
              <a:rPr lang="en-US" baseline="0" dirty="0" smtClean="0"/>
              <a:t> sheet.</a:t>
            </a:r>
            <a:r>
              <a:rPr lang="en-US" dirty="0" smtClean="0"/>
              <a:t>  Keep this colored sheet in the kit bag if they plan to refill and reuse the</a:t>
            </a:r>
            <a:r>
              <a:rPr lang="en-US" baseline="0" dirty="0" smtClean="0"/>
              <a:t> kit</a:t>
            </a:r>
            <a:r>
              <a:rPr lang="en-US" dirty="0" smtClean="0"/>
              <a:t>. </a:t>
            </a:r>
          </a:p>
          <a:p>
            <a:pPr marL="171450" indent="-171450">
              <a:spcBef>
                <a:spcPct val="0"/>
              </a:spcBef>
              <a:buFont typeface="Arial" pitchFamily="34" charset="0"/>
              <a:buChar char="•"/>
            </a:pPr>
            <a:r>
              <a:rPr lang="en-US" dirty="0" smtClean="0"/>
              <a:t>Each kit comes with ONE student instruction handout. Teachers may make additional copies if their students are working in teams.   </a:t>
            </a:r>
          </a:p>
          <a:p>
            <a:pPr marL="171450" indent="-171450">
              <a:spcBef>
                <a:spcPct val="0"/>
              </a:spcBef>
              <a:buFont typeface="Arial" pitchFamily="34" charset="0"/>
              <a:buChar char="•"/>
            </a:pPr>
            <a:r>
              <a:rPr lang="en-US" dirty="0" smtClean="0"/>
              <a:t>One of you should use the student instructions in the bag.  The other person should use the additional handout that we have provided.    </a:t>
            </a:r>
          </a:p>
          <a:p>
            <a:pPr marL="171450" indent="-171450">
              <a:spcBef>
                <a:spcPct val="0"/>
              </a:spcBef>
              <a:buFont typeface="Arial" pitchFamily="34" charset="0"/>
              <a:buChar char="•"/>
            </a:pPr>
            <a:r>
              <a:rPr lang="en-US" b="0" dirty="0" smtClean="0"/>
              <a:t>Explain that </a:t>
            </a:r>
            <a:r>
              <a:rPr lang="en-US" b="1" dirty="0" smtClean="0"/>
              <a:t>the</a:t>
            </a:r>
            <a:r>
              <a:rPr lang="en-US" b="1" baseline="0" dirty="0" smtClean="0"/>
              <a:t> A Case of Skin Cancer </a:t>
            </a:r>
            <a:r>
              <a:rPr lang="en-US" b="0" baseline="0" dirty="0" smtClean="0"/>
              <a:t>kit</a:t>
            </a:r>
            <a:r>
              <a:rPr lang="en-US" b="0" dirty="0" smtClean="0"/>
              <a:t> fits well</a:t>
            </a:r>
            <a:r>
              <a:rPr lang="en-US" b="0" baseline="0" dirty="0" smtClean="0"/>
              <a:t> with an environmental science unit or human physiology unit.</a:t>
            </a:r>
          </a:p>
          <a:p>
            <a:pPr marL="171450" indent="-171450">
              <a:spcBef>
                <a:spcPct val="0"/>
              </a:spcBef>
              <a:buFont typeface="Arial" pitchFamily="34" charset="0"/>
              <a:buChar char="•"/>
            </a:pPr>
            <a:r>
              <a:rPr lang="en-US" b="0" dirty="0" smtClean="0"/>
              <a:t>Explain that students will use the kit materials to explore the</a:t>
            </a:r>
            <a:r>
              <a:rPr lang="en-US" b="0" baseline="0" dirty="0" smtClean="0"/>
              <a:t> role of UV light exposure in increasing the risk of skin cancer.  </a:t>
            </a:r>
          </a:p>
          <a:p>
            <a:pPr marL="171450" indent="-171450" eaLnBrk="1" hangingPunct="1">
              <a:spcBef>
                <a:spcPct val="0"/>
              </a:spcBef>
              <a:buFont typeface="Arial" pitchFamily="34" charset="0"/>
              <a:buChar char="•"/>
            </a:pPr>
            <a:r>
              <a:rPr lang="en-US" b="0" baseline="0" dirty="0" smtClean="0"/>
              <a:t>Note that the kit components are shown on the quick guide.  </a:t>
            </a:r>
          </a:p>
          <a:p>
            <a:pPr marL="171450" indent="-171450" eaLnBrk="1" hangingPunct="1">
              <a:spcBef>
                <a:spcPct val="0"/>
              </a:spcBef>
              <a:buFont typeface="Arial" pitchFamily="34" charset="0"/>
              <a:buChar char="•"/>
            </a:pPr>
            <a:r>
              <a:rPr lang="en-US" b="0" baseline="0" dirty="0" smtClean="0"/>
              <a:t>You can download the complete teacher information from the Science Take-Out website.</a:t>
            </a:r>
          </a:p>
          <a:p>
            <a:pPr marL="171450" indent="-171450" eaLnBrk="1" hangingPunct="1">
              <a:spcBef>
                <a:spcPct val="0"/>
              </a:spcBef>
              <a:buFont typeface="Arial" pitchFamily="34" charset="0"/>
              <a:buChar char="•"/>
            </a:pPr>
            <a:endParaRPr lang="en-US" b="0" baseline="0" dirty="0" smtClean="0"/>
          </a:p>
          <a:p>
            <a:pPr marL="171450" indent="-171450">
              <a:spcBef>
                <a:spcPct val="0"/>
              </a:spcBef>
              <a:buFont typeface="Arial" pitchFamily="34" charset="0"/>
              <a:buChar char="•"/>
            </a:pPr>
            <a:endParaRPr lang="en-US" dirty="0" smtClean="0"/>
          </a:p>
          <a:p>
            <a:pPr eaLnBrk="1" hangingPunct="1">
              <a:spcBef>
                <a:spcPct val="0"/>
              </a:spcBef>
            </a:pPr>
            <a:r>
              <a:rPr lang="en-US" dirty="0" smtClean="0"/>
              <a:t> </a:t>
            </a:r>
          </a:p>
        </p:txBody>
      </p:sp>
      <p:sp>
        <p:nvSpPr>
          <p:cNvPr id="29699" name="Slide Number Placeholder 3"/>
          <p:cNvSpPr>
            <a:spLocks noGrp="1"/>
          </p:cNvSpPr>
          <p:nvPr>
            <p:ph type="sldNum" sz="quarter" idx="5"/>
          </p:nvPr>
        </p:nvSpPr>
        <p:spPr>
          <a:noFill/>
        </p:spPr>
        <p:txBody>
          <a:bodyPr/>
          <a:lstStyle/>
          <a:p>
            <a:fld id="{CE84F433-AB14-446F-AA43-C6F2D8E1720E}"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a:noFill/>
          <a:ln/>
        </p:spPr>
        <p:txBody>
          <a:bodyPr/>
          <a:lstStyle/>
          <a:p>
            <a:pPr marL="0" indent="0" eaLnBrk="1" hangingPunct="1">
              <a:spcBef>
                <a:spcPct val="0"/>
              </a:spcBef>
              <a:buFont typeface="Arial" pitchFamily="34" charset="0"/>
              <a:buNone/>
            </a:pPr>
            <a:r>
              <a:rPr lang="en-US" b="1" dirty="0" smtClean="0"/>
              <a:t>Part 1:  Sofia’s mole</a:t>
            </a:r>
          </a:p>
          <a:p>
            <a:pPr marL="0" indent="0" eaLnBrk="1" hangingPunct="1">
              <a:spcBef>
                <a:spcPct val="0"/>
              </a:spcBef>
              <a:buFont typeface="Arial" pitchFamily="34" charset="0"/>
              <a:buNone/>
            </a:pPr>
            <a:endParaRPr lang="en-US" b="0" baseline="0" dirty="0" smtClean="0"/>
          </a:p>
          <a:p>
            <a:pPr marL="171450" indent="-171450" eaLnBrk="1" hangingPunct="1">
              <a:spcBef>
                <a:spcPct val="0"/>
              </a:spcBef>
              <a:buFont typeface="Arial" pitchFamily="34" charset="0"/>
              <a:buChar char="•"/>
            </a:pPr>
            <a:r>
              <a:rPr lang="en-US" b="0" baseline="0" dirty="0" smtClean="0"/>
              <a:t>Suggest that partners take turns reading/doing as they work through the activity.  Explain that keeps partners working together.  Also explain that it is a great way to keep students on task.</a:t>
            </a:r>
          </a:p>
          <a:p>
            <a:pPr marL="171450" indent="-171450" eaLnBrk="1" hangingPunct="1">
              <a:spcBef>
                <a:spcPct val="0"/>
              </a:spcBef>
              <a:buFont typeface="Arial" pitchFamily="34" charset="0"/>
              <a:buChar char="•"/>
            </a:pPr>
            <a:r>
              <a:rPr lang="en-US" b="0" baseline="0" dirty="0" smtClean="0"/>
              <a:t>Ask one participant to read the information in the box at the beginning of Part 1.</a:t>
            </a:r>
          </a:p>
          <a:p>
            <a:pPr marL="171450" indent="-171450" eaLnBrk="1" hangingPunct="1">
              <a:spcBef>
                <a:spcPct val="0"/>
              </a:spcBef>
              <a:buFont typeface="Arial" pitchFamily="34" charset="0"/>
              <a:buChar char="•"/>
            </a:pPr>
            <a:r>
              <a:rPr lang="en-US" b="0" baseline="0" dirty="0" smtClean="0"/>
              <a:t>Ask two participant to read their answers to question 1.</a:t>
            </a:r>
          </a:p>
          <a:p>
            <a:pPr marL="171450" marR="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US" b="0" baseline="0" dirty="0" smtClean="0"/>
              <a:t>Ask two participant to read their answers to question 2.</a:t>
            </a:r>
          </a:p>
          <a:p>
            <a:pPr marL="171450" indent="-171450" eaLnBrk="1" hangingPunct="1">
              <a:spcBef>
                <a:spcPct val="0"/>
              </a:spcBef>
              <a:buFont typeface="Arial" pitchFamily="34" charset="0"/>
              <a:buChar char="•"/>
            </a:pPr>
            <a:r>
              <a:rPr lang="en-US" b="0" baseline="0" dirty="0" smtClean="0"/>
              <a:t>Explain that Part 1 could be done for homework.  However, having students share their answers to questions 1 and 2 can engage students in bringing their prior knowledge to the activity.</a:t>
            </a:r>
            <a:endParaRPr lang="en-US" b="0" dirty="0" smtClean="0"/>
          </a:p>
        </p:txBody>
      </p:sp>
      <p:sp>
        <p:nvSpPr>
          <p:cNvPr id="33795" name="Slide Number Placeholder 3"/>
          <p:cNvSpPr>
            <a:spLocks noGrp="1"/>
          </p:cNvSpPr>
          <p:nvPr>
            <p:ph type="sldNum" sz="quarter" idx="5"/>
          </p:nvPr>
        </p:nvSpPr>
        <p:spPr>
          <a:noFill/>
        </p:spPr>
        <p:txBody>
          <a:bodyPr/>
          <a:lstStyle/>
          <a:p>
            <a:fld id="{0475BE8A-E30E-4071-B5E5-488551A93C5D}"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a:noFill/>
          <a:ln/>
        </p:spPr>
        <p:txBody>
          <a:bodyPr/>
          <a:lstStyle/>
          <a:p>
            <a:pPr marL="171450" indent="-171450" eaLnBrk="1" hangingPunct="1">
              <a:spcBef>
                <a:spcPct val="0"/>
              </a:spcBef>
              <a:buFont typeface="Arial" pitchFamily="34" charset="0"/>
              <a:buChar char="•"/>
            </a:pPr>
            <a:endParaRPr lang="en-US" dirty="0" smtClean="0"/>
          </a:p>
        </p:txBody>
      </p:sp>
      <p:sp>
        <p:nvSpPr>
          <p:cNvPr id="35843" name="Slide Number Placeholder 3"/>
          <p:cNvSpPr>
            <a:spLocks noGrp="1"/>
          </p:cNvSpPr>
          <p:nvPr>
            <p:ph type="sldNum" sz="quarter" idx="5"/>
          </p:nvPr>
        </p:nvSpPr>
        <p:spPr>
          <a:noFill/>
        </p:spPr>
        <p:txBody>
          <a:bodyPr/>
          <a:lstStyle/>
          <a:p>
            <a:fld id="{06BC5FA8-BCBD-4254-8B8C-38AF879A18DD}"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2:  Sophia</a:t>
            </a:r>
            <a:r>
              <a:rPr lang="en-US" b="1" baseline="0" dirty="0" smtClean="0"/>
              <a:t> Tells Her Story</a:t>
            </a:r>
            <a:endParaRPr lang="en-US" b="1" dirty="0" smtClean="0"/>
          </a:p>
          <a:p>
            <a:pPr eaLnBrk="1" hangingPunct="1">
              <a:spcBef>
                <a:spcPct val="0"/>
              </a:spcBef>
            </a:pPr>
            <a:endParaRPr lang="en-US" b="1" dirty="0" smtClean="0"/>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0" dirty="0" smtClean="0"/>
              <a:t>Students read short reading passages and answer simple</a:t>
            </a:r>
            <a:r>
              <a:rPr lang="en-US" b="0" baseline="0" dirty="0" smtClean="0"/>
              <a:t> questions about skin cancer.  </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0" baseline="0" dirty="0" smtClean="0"/>
              <a:t>Part 2 helps students understand that skin cancer may be a serious disease.</a:t>
            </a:r>
          </a:p>
          <a:p>
            <a:pPr marL="171450" indent="-171450" eaLnBrk="1" hangingPunct="1">
              <a:spcBef>
                <a:spcPct val="0"/>
              </a:spcBef>
              <a:buFont typeface="Arial" panose="020B0604020202020204" pitchFamily="34" charset="0"/>
              <a:buChar char="•"/>
            </a:pPr>
            <a:r>
              <a:rPr lang="en-US" b="0" dirty="0" smtClean="0"/>
              <a:t>Part 2 may be done in class or for homework.   </a:t>
            </a:r>
          </a:p>
          <a:p>
            <a:pPr marL="171450" indent="-171450" eaLnBrk="1" hangingPunct="1">
              <a:spcBef>
                <a:spcPct val="0"/>
              </a:spcBef>
              <a:buFont typeface="Arial" panose="020B0604020202020204" pitchFamily="34" charset="0"/>
              <a:buChar char="•"/>
            </a:pPr>
            <a:r>
              <a:rPr lang="en-US" b="0" baseline="0" dirty="0" smtClean="0"/>
              <a:t>Ask participants to work with their partner to answer the questions in Part 2.</a:t>
            </a:r>
          </a:p>
          <a:p>
            <a:pPr marL="171450" indent="-171450" eaLnBrk="1" hangingPunct="1">
              <a:spcBef>
                <a:spcPct val="0"/>
              </a:spcBef>
              <a:buFont typeface="Arial" panose="020B0604020202020204" pitchFamily="34" charset="0"/>
              <a:buChar char="•"/>
            </a:pPr>
            <a:r>
              <a:rPr lang="en-US" b="0" baseline="0" dirty="0" smtClean="0"/>
              <a:t>Allow 5 minutes.  Then explain you would like to move on so that they have time to experience Part 3.  </a:t>
            </a:r>
          </a:p>
          <a:p>
            <a:pPr marL="0" indent="0" eaLnBrk="1" hangingPunct="1">
              <a:spcBef>
                <a:spcPct val="0"/>
              </a:spcBef>
              <a:buFont typeface="Arial" panose="020B0604020202020204" pitchFamily="34" charset="0"/>
              <a:buNone/>
            </a:pPr>
            <a:endParaRPr lang="en-US" b="0" dirty="0" smtClean="0"/>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a:noFill/>
          <a:ln/>
        </p:spPr>
        <p:txBody>
          <a:bodyPr/>
          <a:lstStyle/>
          <a:p>
            <a:pPr eaLnBrk="1" hangingPunct="1">
              <a:spcBef>
                <a:spcPct val="0"/>
              </a:spcBef>
            </a:pPr>
            <a:r>
              <a:rPr lang="en-US" b="1" dirty="0" smtClean="0"/>
              <a:t>Part 3:  Sun Safety Research</a:t>
            </a:r>
          </a:p>
          <a:p>
            <a:pPr marL="0" indent="0" eaLnBrk="1" hangingPunct="1">
              <a:spcBef>
                <a:spcPct val="0"/>
              </a:spcBef>
              <a:buFont typeface="Arial" pitchFamily="34" charset="0"/>
              <a:buNone/>
            </a:pPr>
            <a:r>
              <a:rPr lang="en-US" b="0" dirty="0" smtClean="0"/>
              <a:t>Students design and conduct research</a:t>
            </a:r>
            <a:r>
              <a:rPr lang="en-US" b="0" baseline="0" dirty="0" smtClean="0"/>
              <a:t> on ways to reduce exposure to UV radiation.  </a:t>
            </a:r>
            <a:endParaRPr lang="en-US" b="0" dirty="0" smtClean="0"/>
          </a:p>
          <a:p>
            <a:pPr marL="0" indent="0" eaLnBrk="1" hangingPunct="1">
              <a:spcBef>
                <a:spcPct val="0"/>
              </a:spcBef>
              <a:buFont typeface="Arial" pitchFamily="34" charset="0"/>
              <a:buNone/>
            </a:pPr>
            <a:r>
              <a:rPr lang="en-US" b="0" baseline="0" dirty="0" smtClean="0"/>
              <a:t>Ask participants to work with their partner to select one of the things that some people think reduces UV exposure.</a:t>
            </a:r>
          </a:p>
          <a:p>
            <a:pPr marL="0" indent="0" eaLnBrk="1" hangingPunct="1">
              <a:spcBef>
                <a:spcPct val="0"/>
              </a:spcBef>
              <a:buFont typeface="Arial" pitchFamily="34" charset="0"/>
              <a:buNone/>
            </a:pPr>
            <a:r>
              <a:rPr lang="en-US" b="0" baseline="0" dirty="0" smtClean="0"/>
              <a:t>Next slide</a:t>
            </a:r>
          </a:p>
          <a:p>
            <a:pPr marL="171450" indent="-171450" eaLnBrk="1" hangingPunct="1">
              <a:spcBef>
                <a:spcPct val="0"/>
              </a:spcBef>
              <a:buFont typeface="Arial" pitchFamily="34" charset="0"/>
              <a:buChar char="•"/>
            </a:pPr>
            <a:endParaRPr lang="en-US" b="0" baseline="0" dirty="0" smtClean="0"/>
          </a:p>
        </p:txBody>
      </p:sp>
      <p:sp>
        <p:nvSpPr>
          <p:cNvPr id="41987" name="Slide Number Placeholder 3"/>
          <p:cNvSpPr>
            <a:spLocks noGrp="1"/>
          </p:cNvSpPr>
          <p:nvPr>
            <p:ph type="sldNum" sz="quarter" idx="5"/>
          </p:nvPr>
        </p:nvSpPr>
        <p:spPr>
          <a:noFill/>
        </p:spPr>
        <p:txBody>
          <a:bodyPr/>
          <a:lstStyle/>
          <a:p>
            <a:fld id="{179DBC30-B938-4A55-8FE3-8D2D235C4511}"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53A130-C9CE-4EC3-AA51-1B32527EACD3}" type="datetime1">
              <a:rPr lang="en-US"/>
              <a:pPr>
                <a:defRPr/>
              </a:pPr>
              <a:t>5/3/2016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92C891-5E51-4A4F-B2AA-D70C829E9B3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09BE0ED-0A2B-4647-98C4-42C94775B6AA}" type="datetime1">
              <a:rPr lang="en-US"/>
              <a:pPr>
                <a:defRPr/>
              </a:pPr>
              <a:t>5/3/2016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FCF9F1-CFDD-4512-B7F1-D53B97CD9D4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D565CD-C19B-4FCC-B8D5-614D569508F4}" type="datetime1">
              <a:rPr lang="en-US"/>
              <a:pPr>
                <a:defRPr/>
              </a:pPr>
              <a:t>5/3/2016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423421-C341-4BD9-BC82-24E51D562C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ACFC25-7EA1-42F4-846C-99249A96C343}" type="datetime1">
              <a:rPr lang="en-US"/>
              <a:pPr>
                <a:defRPr/>
              </a:pPr>
              <a:t>5/3/2016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018A5B-8FB4-4F81-A0FE-B8B39902D9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04C405-BDC7-4A6D-9AFD-D3725CE4857D}" type="datetime1">
              <a:rPr lang="en-US"/>
              <a:pPr>
                <a:defRPr/>
              </a:pPr>
              <a:t>5/3/2016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87680B-AE59-4131-A70F-01C2A334F13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F19C13-A56A-472F-8527-210F6E3D6D60}" type="datetime1">
              <a:rPr lang="en-US"/>
              <a:pPr>
                <a:defRPr/>
              </a:pPr>
              <a:t>5/3/2016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0CDEFBC-F261-4975-A1AF-19240478E55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EB03C91-4472-4C2A-A10F-EB7FCBF2F98B}" type="datetime1">
              <a:rPr lang="en-US"/>
              <a:pPr>
                <a:defRPr/>
              </a:pPr>
              <a:t>5/3/2016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00F9D9-8934-41F0-A81E-0415064D68A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729E4E-1550-47E2-8EFE-A7D932DBDF23}" type="datetime1">
              <a:rPr lang="en-US"/>
              <a:pPr>
                <a:defRPr/>
              </a:pPr>
              <a:t>5/3/2016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976BF1D-626E-460E-AC20-E791FEA1E4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C9D48B0-DF0F-41A0-ADB2-6441CE267C21}" type="datetime1">
              <a:rPr lang="en-US"/>
              <a:pPr>
                <a:defRPr/>
              </a:pPr>
              <a:t>5/3/2016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6E6B39-74BE-44D2-AF24-B7728C4A3F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6EDD5B-6F94-422F-86DE-88E7880E8CA3}" type="datetime1">
              <a:rPr lang="en-US"/>
              <a:pPr>
                <a:defRPr/>
              </a:pPr>
              <a:t>5/3/2016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815FC2-85E1-47D9-9A64-F67F01EB9B4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7B1CB1-7301-45AB-B0EF-0F771359B34B}" type="datetime1">
              <a:rPr lang="en-US"/>
              <a:pPr>
                <a:defRPr/>
              </a:pPr>
              <a:t>5/3/2016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09FC4F-4E8C-41C7-9CB4-0185AD2571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5D94D6D-F6A2-4ED6-B588-E7AD57CAFE8F}" type="datetime1">
              <a:rPr lang="en-US"/>
              <a:pPr>
                <a:defRPr/>
              </a:pPr>
              <a:t>5/3/2016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89293E-8765-4AE8-BDAD-D729A44FBE3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9.jp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762001"/>
            <a:ext cx="7772400" cy="4953000"/>
          </a:xfrm>
        </p:spPr>
        <p:txBody>
          <a:bodyPr/>
          <a:lstStyle/>
          <a:p>
            <a:r>
              <a:rPr lang="en-US" sz="3600" dirty="0"/>
              <a:t/>
            </a:r>
            <a:br>
              <a:rPr lang="en-US" sz="3600" dirty="0"/>
            </a:br>
            <a:r>
              <a:rPr lang="en-US" sz="3600" b="1" dirty="0" smtClean="0">
                <a:solidFill>
                  <a:schemeClr val="accent3">
                    <a:lumMod val="75000"/>
                  </a:schemeClr>
                </a:solidFill>
              </a:rPr>
              <a:t>A Case of Skin Cancer</a:t>
            </a:r>
            <a:br>
              <a:rPr lang="en-US" sz="3600" b="1" dirty="0" smtClean="0">
                <a:solidFill>
                  <a:schemeClr val="accent3">
                    <a:lumMod val="75000"/>
                  </a:schemeClr>
                </a:solidFill>
              </a:rPr>
            </a:br>
            <a:r>
              <a:rPr lang="en-US" sz="3600" b="1" dirty="0" smtClean="0">
                <a:solidFill>
                  <a:schemeClr val="accent3">
                    <a:lumMod val="75000"/>
                  </a:schemeClr>
                </a:solidFill>
              </a:rPr>
              <a:t/>
            </a:r>
            <a:br>
              <a:rPr lang="en-US" sz="3600" b="1" dirty="0" smtClean="0">
                <a:solidFill>
                  <a:schemeClr val="accent3">
                    <a:lumMod val="75000"/>
                  </a:schemeClr>
                </a:solidFill>
              </a:rPr>
            </a:br>
            <a:r>
              <a:rPr lang="en-US" sz="3600" b="1" dirty="0" smtClean="0">
                <a:solidFill>
                  <a:srgbClr val="FF0000"/>
                </a:solidFill>
              </a:rPr>
              <a:t>Note:</a:t>
            </a:r>
            <a:r>
              <a:rPr lang="en-US" sz="3600" dirty="0" smtClean="0">
                <a:solidFill>
                  <a:srgbClr val="FF0000"/>
                </a:solidFill>
              </a:rPr>
              <a:t> You will need to provide paper towels for participants.</a:t>
            </a:r>
            <a:br>
              <a:rPr lang="en-US" sz="3600" dirty="0" smtClean="0">
                <a:solidFill>
                  <a:srgbClr val="FF0000"/>
                </a:solidFill>
              </a:rPr>
            </a:br>
            <a:r>
              <a:rPr lang="en-US" sz="3600" dirty="0">
                <a:solidFill>
                  <a:srgbClr val="FF0000"/>
                </a:solidFill>
              </a:rPr>
              <a:t/>
            </a:r>
            <a:br>
              <a:rPr lang="en-US" sz="3600" dirty="0">
                <a:solidFill>
                  <a:srgbClr val="FF0000"/>
                </a:solidFill>
              </a:rPr>
            </a:br>
            <a:r>
              <a:rPr lang="en-US" sz="3600" dirty="0" smtClean="0">
                <a:solidFill>
                  <a:srgbClr val="FF0000"/>
                </a:solidFill>
              </a:rPr>
              <a:t>To make efficient use of workshop time, consider cutting out the pictures and captions needed for Part 4.</a:t>
            </a:r>
            <a:r>
              <a:rPr lang="en-US" sz="3600" dirty="0">
                <a:solidFill>
                  <a:srgbClr val="FF0000"/>
                </a:solidFill>
              </a:rPr>
              <a:t/>
            </a:r>
            <a:br>
              <a:rPr lang="en-US" sz="3600" dirty="0">
                <a:solidFill>
                  <a:srgbClr val="FF0000"/>
                </a:solidFill>
              </a:rPr>
            </a:br>
            <a:endParaRPr lang="en-US" sz="36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10</a:t>
            </a:fld>
            <a:endParaRPr lang="en-US"/>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90600"/>
            <a:ext cx="5444173" cy="7848600"/>
          </a:xfrm>
          <a:prstGeom prst="rect">
            <a:avLst/>
          </a:prstGeom>
          <a:noFill/>
        </p:spPr>
      </p:pic>
      <p:sp>
        <p:nvSpPr>
          <p:cNvPr id="2" name="Rectangle 1"/>
          <p:cNvSpPr/>
          <p:nvPr/>
        </p:nvSpPr>
        <p:spPr>
          <a:xfrm>
            <a:off x="1752600" y="-1066800"/>
            <a:ext cx="5791200" cy="350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2000" y="1111381"/>
            <a:ext cx="7162800" cy="1200329"/>
          </a:xfrm>
          <a:prstGeom prst="rect">
            <a:avLst/>
          </a:prstGeom>
          <a:noFill/>
        </p:spPr>
        <p:txBody>
          <a:bodyPr wrap="square" rtlCol="0">
            <a:spAutoFit/>
          </a:bodyPr>
          <a:lstStyle/>
          <a:p>
            <a:r>
              <a:rPr lang="en-US" sz="2400" dirty="0"/>
              <a:t>You have these items in your lab kit that you can use for your experiment:</a:t>
            </a:r>
          </a:p>
          <a:p>
            <a:endParaRPr lang="en-US" sz="2400" b="1" dirty="0"/>
          </a:p>
        </p:txBody>
      </p:sp>
    </p:spTree>
    <p:extLst>
      <p:ext uri="{BB962C8B-B14F-4D97-AF65-F5344CB8AC3E}">
        <p14:creationId xmlns:p14="http://schemas.microsoft.com/office/powerpoint/2010/main" val="2427473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11</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57200"/>
            <a:ext cx="2152650" cy="2790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915842"/>
            <a:ext cx="2114550" cy="2790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819400"/>
            <a:ext cx="2085975" cy="2790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436" y="3810000"/>
            <a:ext cx="205740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3581400" y="457200"/>
            <a:ext cx="5105400" cy="1015663"/>
          </a:xfrm>
          <a:prstGeom prst="rect">
            <a:avLst/>
          </a:prstGeom>
          <a:noFill/>
        </p:spPr>
        <p:txBody>
          <a:bodyPr wrap="square" rtlCol="0">
            <a:spAutoFit/>
          </a:bodyPr>
          <a:lstStyle/>
          <a:p>
            <a:r>
              <a:rPr lang="en-US" sz="2000" dirty="0" smtClean="0"/>
              <a:t>Questions </a:t>
            </a:r>
            <a:r>
              <a:rPr lang="en-US" sz="2000" dirty="0"/>
              <a:t>serve as scaffolding for students who need support  for designing and conducting scientific research. </a:t>
            </a:r>
          </a:p>
        </p:txBody>
      </p:sp>
    </p:spTree>
    <p:extLst>
      <p:ext uri="{BB962C8B-B14F-4D97-AF65-F5344CB8AC3E}">
        <p14:creationId xmlns:p14="http://schemas.microsoft.com/office/powerpoint/2010/main" val="3778771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12</a:t>
            </a:fld>
            <a:endParaRPr lang="en-US"/>
          </a:p>
        </p:txBody>
      </p:sp>
      <p:sp>
        <p:nvSpPr>
          <p:cNvPr id="15" name="TextBox 14"/>
          <p:cNvSpPr txBox="1"/>
          <p:nvPr/>
        </p:nvSpPr>
        <p:spPr>
          <a:xfrm>
            <a:off x="762000" y="304800"/>
            <a:ext cx="7162800" cy="7478970"/>
          </a:xfrm>
          <a:prstGeom prst="rect">
            <a:avLst/>
          </a:prstGeom>
          <a:noFill/>
        </p:spPr>
        <p:txBody>
          <a:bodyPr wrap="square" rtlCol="0">
            <a:spAutoFit/>
          </a:bodyPr>
          <a:lstStyle/>
          <a:p>
            <a:r>
              <a:rPr lang="en-US" sz="2400" b="1" dirty="0"/>
              <a:t>Part 4:  </a:t>
            </a:r>
            <a:r>
              <a:rPr lang="en-US" sz="2400" b="1" dirty="0" smtClean="0"/>
              <a:t>Sofia’s </a:t>
            </a:r>
            <a:r>
              <a:rPr lang="en-US" sz="2400" b="1" dirty="0"/>
              <a:t>Story Continued - Preventing Melanoma</a:t>
            </a:r>
            <a:endParaRPr lang="en-US" sz="2400" dirty="0"/>
          </a:p>
          <a:p>
            <a:r>
              <a:rPr lang="en-US" sz="2400" dirty="0"/>
              <a:t> </a:t>
            </a:r>
            <a:br>
              <a:rPr lang="en-US" sz="2400" dirty="0"/>
            </a:br>
            <a:r>
              <a:rPr lang="en-US" sz="2400" dirty="0"/>
              <a:t>I hope my story will help people change the way they think about tanning.  Camilla, Zoey, and I decided we should do something to make people aware of the dangers of tanning and importance of sun safety.   </a:t>
            </a:r>
          </a:p>
          <a:p>
            <a:r>
              <a:rPr lang="en-US" sz="2400" dirty="0"/>
              <a:t> </a:t>
            </a:r>
          </a:p>
          <a:p>
            <a:r>
              <a:rPr lang="en-US" sz="2400" dirty="0"/>
              <a:t>I made a list of things people should know about skin cancer.  Zoey said that my list was boring.  She suggested that an infographic would be a more interesting way to get information across to our friends.  Zoey explained that an infographic takes a large amount of information and condenses it into pictures and brief text so that viewers can quickly grasp information.  </a:t>
            </a:r>
          </a:p>
          <a:p>
            <a:r>
              <a:rPr lang="en-US" sz="2400" dirty="0"/>
              <a:t> </a:t>
            </a:r>
          </a:p>
          <a:p>
            <a:r>
              <a:rPr lang="en-US" sz="2400" dirty="0"/>
              <a:t> </a:t>
            </a:r>
          </a:p>
          <a:p>
            <a:endParaRPr lang="en-US" sz="2400" b="1" dirty="0"/>
          </a:p>
        </p:txBody>
      </p:sp>
    </p:spTree>
    <p:extLst>
      <p:ext uri="{BB962C8B-B14F-4D97-AF65-F5344CB8AC3E}">
        <p14:creationId xmlns:p14="http://schemas.microsoft.com/office/powerpoint/2010/main" val="2433264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13</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609600"/>
            <a:ext cx="2152650" cy="1400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5203" y="2289672"/>
            <a:ext cx="2822643" cy="37470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9554" y="762000"/>
            <a:ext cx="3709555" cy="4800600"/>
          </a:xfrm>
          <a:prstGeom prst="rect">
            <a:avLst/>
          </a:prstGeom>
          <a:ln>
            <a:solidFill>
              <a:schemeClr val="tx1"/>
            </a:solidFill>
          </a:ln>
        </p:spPr>
      </p:pic>
    </p:spTree>
    <p:extLst>
      <p:ext uri="{BB962C8B-B14F-4D97-AF65-F5344CB8AC3E}">
        <p14:creationId xmlns:p14="http://schemas.microsoft.com/office/powerpoint/2010/main" val="3162506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5099" y="306218"/>
            <a:ext cx="27051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eaLnBrk="1" fontAlgn="auto" hangingPunct="1">
              <a:spcAft>
                <a:spcPts val="0"/>
              </a:spcAft>
              <a:defRPr/>
            </a:pPr>
            <a:r>
              <a:rPr lang="en-US" b="1" dirty="0" smtClean="0">
                <a:solidFill>
                  <a:schemeClr val="accent1">
                    <a:lumMod val="75000"/>
                  </a:schemeClr>
                </a:solidFill>
              </a:rPr>
              <a:t>Teacher Information</a:t>
            </a:r>
            <a:endParaRPr lang="en-US" b="1" dirty="0">
              <a:solidFill>
                <a:schemeClr val="accent1">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47662"/>
            <a:ext cx="2590800" cy="34898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175" y="1271720"/>
            <a:ext cx="3015772" cy="35671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3322" y="2412205"/>
            <a:ext cx="2423077" cy="31802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6324600" y="1524000"/>
            <a:ext cx="2057400" cy="457200"/>
          </a:xfrm>
          <a:prstGeom prst="rect">
            <a:avLst/>
          </a:prstGeom>
          <a:noFill/>
          <a:ln>
            <a:noFill/>
          </a:ln>
        </p:spPr>
        <p:txBody>
          <a:bodyPr>
            <a:spAutoFit/>
          </a:bodyPr>
          <a:lstStyle/>
          <a:p>
            <a:pPr>
              <a:defRPr/>
            </a:pPr>
            <a:r>
              <a:rPr lang="en-US" sz="2400" b="1" dirty="0">
                <a:solidFill>
                  <a:schemeClr val="accent3">
                    <a:lumMod val="75000"/>
                  </a:schemeClr>
                </a:solidFill>
              </a:rPr>
              <a:t>Quick Guide</a:t>
            </a:r>
          </a:p>
        </p:txBody>
      </p:sp>
      <p:sp>
        <p:nvSpPr>
          <p:cNvPr id="19" name="TextBox 18"/>
          <p:cNvSpPr txBox="1"/>
          <p:nvPr/>
        </p:nvSpPr>
        <p:spPr>
          <a:xfrm>
            <a:off x="6939998" y="2892287"/>
            <a:ext cx="800100" cy="457200"/>
          </a:xfrm>
          <a:prstGeom prst="rect">
            <a:avLst/>
          </a:prstGeom>
          <a:noFill/>
          <a:ln>
            <a:noFill/>
          </a:ln>
        </p:spPr>
        <p:txBody>
          <a:bodyPr wrap="square">
            <a:spAutoFit/>
          </a:bodyPr>
          <a:lstStyle/>
          <a:p>
            <a:pPr>
              <a:defRPr/>
            </a:pPr>
            <a:r>
              <a:rPr lang="en-US" sz="2400" b="1" dirty="0">
                <a:solidFill>
                  <a:schemeClr val="accent3">
                    <a:lumMod val="75000"/>
                  </a:schemeClr>
                </a:solidFill>
              </a:rPr>
              <a:t>Key</a:t>
            </a:r>
          </a:p>
        </p:txBody>
      </p:sp>
      <p:sp>
        <p:nvSpPr>
          <p:cNvPr id="7" name="TextBox 18"/>
          <p:cNvSpPr txBox="1"/>
          <p:nvPr/>
        </p:nvSpPr>
        <p:spPr>
          <a:xfrm>
            <a:off x="6768548" y="2190750"/>
            <a:ext cx="1143000" cy="457200"/>
          </a:xfrm>
          <a:prstGeom prst="rect">
            <a:avLst/>
          </a:prstGeom>
          <a:noFill/>
          <a:ln>
            <a:noFill/>
          </a:ln>
        </p:spPr>
        <p:txBody>
          <a:bodyPr>
            <a:spAutoFit/>
          </a:bodyPr>
          <a:lstStyle/>
          <a:p>
            <a:r>
              <a:rPr lang="en-US" sz="2400" b="1" dirty="0">
                <a:solidFill>
                  <a:srgbClr val="77933C"/>
                </a:solidFill>
              </a:rPr>
              <a:t>Safety</a:t>
            </a:r>
          </a:p>
        </p:txBody>
      </p:sp>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049" y="3355972"/>
            <a:ext cx="2619499" cy="34228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117724"/>
            <a:ext cx="6912172" cy="388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bwMode="auto">
          <a:xfrm>
            <a:off x="561975" y="152400"/>
            <a:ext cx="8001000" cy="914400"/>
          </a:xfrm>
          <a:prstGeom prst="rect">
            <a:avLst/>
          </a:prstGeom>
          <a:solidFill>
            <a:schemeClr val="bg1"/>
          </a:solidFill>
          <a:ln w="25400" cap="flat" cmpd="sng" algn="ctr">
            <a:noFill/>
            <a:prstDash val="solid"/>
            <a:miter lim="800000"/>
            <a:headEnd/>
            <a:tailEnd/>
          </a:ln>
        </p:spPr>
        <p:style>
          <a:lnRef idx="2">
            <a:schemeClr val="accent6"/>
          </a:lnRef>
          <a:fillRef idx="1">
            <a:schemeClr val="lt1"/>
          </a:fillRef>
          <a:effectRef idx="0">
            <a:schemeClr val="accent6"/>
          </a:effectRef>
          <a:fontRef idx="minor">
            <a:schemeClr val="dk1"/>
          </a:fontRef>
        </p:style>
        <p:txBody>
          <a:bodyPr anchor="ctr">
            <a:normAutofit/>
          </a:bodyPr>
          <a:lstStyle/>
          <a:p>
            <a:pPr algn="ctr">
              <a:defRPr/>
            </a:pPr>
            <a:r>
              <a:rPr lang="en-US" sz="4400" b="1" dirty="0">
                <a:solidFill>
                  <a:schemeClr val="accent3">
                    <a:lumMod val="75000"/>
                  </a:schemeClr>
                </a:solidFill>
              </a:rPr>
              <a:t>Purchase kits from</a:t>
            </a:r>
          </a:p>
        </p:txBody>
      </p:sp>
      <p:sp>
        <p:nvSpPr>
          <p:cNvPr id="9" name="Slide Number Placeholder 8"/>
          <p:cNvSpPr>
            <a:spLocks noGrp="1"/>
          </p:cNvSpPr>
          <p:nvPr>
            <p:ph type="sldNum" sz="quarter" idx="12"/>
          </p:nvPr>
        </p:nvSpPr>
        <p:spPr>
          <a:xfrm>
            <a:off x="1066800" y="5775324"/>
            <a:ext cx="7467600" cy="930276"/>
          </a:xfrm>
          <a:solidFill>
            <a:schemeClr val="bg1"/>
          </a:solidFill>
        </p:spPr>
        <p:txBody>
          <a:bodyPr/>
          <a:lstStyle/>
          <a:p>
            <a:pPr>
              <a:defRPr/>
            </a:pPr>
            <a:fld id="{5BAA6A56-22D9-4698-B337-B1CD68D6F68F}" type="slidenum">
              <a:rPr lang="en-US" smtClean="0"/>
              <a:pPr>
                <a:defRPr/>
              </a:pPr>
              <a:t>15</a:t>
            </a:fld>
            <a:endParaRPr lang="en-US"/>
          </a:p>
        </p:txBody>
      </p:sp>
      <p:sp>
        <p:nvSpPr>
          <p:cNvPr id="2" name="Title 1"/>
          <p:cNvSpPr>
            <a:spLocks noGrp="1"/>
          </p:cNvSpPr>
          <p:nvPr>
            <p:ph type="title"/>
          </p:nvPr>
        </p:nvSpPr>
        <p:spPr>
          <a:xfrm>
            <a:off x="647700" y="1342837"/>
            <a:ext cx="7924800" cy="1173163"/>
          </a:xfr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t">
            <a:normAutofit fontScale="90000"/>
          </a:bodyPr>
          <a:lstStyle/>
          <a:p>
            <a:pPr eaLnBrk="1" fontAlgn="auto" hangingPunct="1">
              <a:spcAft>
                <a:spcPts val="0"/>
              </a:spcAft>
              <a:defRPr/>
            </a:pPr>
            <a:r>
              <a:rPr lang="en-US" sz="6000" b="1" dirty="0" smtClean="0">
                <a:solidFill>
                  <a:schemeClr val="accent5">
                    <a:lumMod val="75000"/>
                  </a:schemeClr>
                </a:solidFill>
              </a:rPr>
              <a:t>www.sciencetakeout.com</a:t>
            </a:r>
            <a:r>
              <a:rPr lang="en-US" sz="6000" b="1" dirty="0" smtClean="0">
                <a:solidFill>
                  <a:schemeClr val="tx1"/>
                </a:solidFill>
              </a:rPr>
              <a:t> </a:t>
            </a: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3200" dirty="0"/>
              <a:t/>
            </a:r>
            <a:br>
              <a:rPr lang="en-US" sz="3200" dirty="0"/>
            </a:br>
            <a:r>
              <a:rPr lang="en-US" sz="3600" dirty="0"/>
              <a:t/>
            </a:r>
            <a:br>
              <a:rPr lang="en-US" sz="3600" dirty="0"/>
            </a:br>
            <a:r>
              <a:rPr lang="en-US" sz="4000" b="1" dirty="0" smtClean="0">
                <a:solidFill>
                  <a:schemeClr val="tx1"/>
                </a:solidFill>
              </a:rPr>
              <a:t/>
            </a:r>
            <a:br>
              <a:rPr lang="en-US" sz="4000" b="1" dirty="0" smtClean="0">
                <a:solidFill>
                  <a:schemeClr val="tx1"/>
                </a:solidFill>
              </a:rPr>
            </a:br>
            <a:endParaRPr lang="en-US" sz="4000" b="1" dirty="0">
              <a:solidFill>
                <a:schemeClr val="tx1"/>
              </a:solidFill>
            </a:endParaRPr>
          </a:p>
        </p:txBody>
      </p:sp>
    </p:spTree>
    <p:extLst>
      <p:ext uri="{BB962C8B-B14F-4D97-AF65-F5344CB8AC3E}">
        <p14:creationId xmlns:p14="http://schemas.microsoft.com/office/powerpoint/2010/main" val="2465848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54" y="228601"/>
            <a:ext cx="3812561" cy="495300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28600"/>
            <a:ext cx="3768952" cy="493313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83778" y="5390382"/>
            <a:ext cx="7848600" cy="1261884"/>
          </a:xfrm>
          <a:prstGeom prst="rect">
            <a:avLst/>
          </a:prstGeom>
          <a:noFill/>
        </p:spPr>
        <p:txBody>
          <a:bodyPr wrap="square" rtlCol="0">
            <a:spAutoFit/>
          </a:bodyPr>
          <a:lstStyle/>
          <a:p>
            <a:pPr>
              <a:spcBef>
                <a:spcPts val="600"/>
              </a:spcBef>
            </a:pPr>
            <a:r>
              <a:rPr lang="en-US" sz="2200" b="1" dirty="0" smtClean="0">
                <a:solidFill>
                  <a:schemeClr val="accent5">
                    <a:lumMod val="75000"/>
                  </a:schemeClr>
                </a:solidFill>
              </a:rPr>
              <a:t>Individual Assembled Kits   </a:t>
            </a:r>
            <a:r>
              <a:rPr lang="en-US" sz="2200" dirty="0" smtClean="0"/>
              <a:t>Fully assembled individual kits</a:t>
            </a:r>
          </a:p>
          <a:p>
            <a:pPr>
              <a:spcBef>
                <a:spcPts val="600"/>
              </a:spcBef>
            </a:pPr>
            <a:r>
              <a:rPr lang="en-US" sz="2200" b="1" dirty="0" smtClean="0">
                <a:solidFill>
                  <a:schemeClr val="accent5">
                    <a:lumMod val="75000"/>
                  </a:schemeClr>
                </a:solidFill>
              </a:rPr>
              <a:t>Unassembled Packs   </a:t>
            </a:r>
            <a:r>
              <a:rPr lang="en-US" sz="2200" dirty="0" smtClean="0"/>
              <a:t>All supplies needed to make 10 kits</a:t>
            </a:r>
          </a:p>
          <a:p>
            <a:pPr>
              <a:spcBef>
                <a:spcPts val="600"/>
              </a:spcBef>
            </a:pPr>
            <a:r>
              <a:rPr lang="en-US" sz="2200" b="1" dirty="0" smtClean="0">
                <a:solidFill>
                  <a:schemeClr val="accent5">
                    <a:lumMod val="75000"/>
                  </a:schemeClr>
                </a:solidFill>
              </a:rPr>
              <a:t>Refill Packs</a:t>
            </a:r>
            <a:r>
              <a:rPr lang="en-US" sz="2200" dirty="0" smtClean="0"/>
              <a:t>   All supplies needed to refill 10 kits</a:t>
            </a:r>
            <a:endParaRPr lang="en-US" sz="2200" dirty="0"/>
          </a:p>
        </p:txBody>
      </p:sp>
    </p:spTree>
    <p:extLst>
      <p:ext uri="{BB962C8B-B14F-4D97-AF65-F5344CB8AC3E}">
        <p14:creationId xmlns:p14="http://schemas.microsoft.com/office/powerpoint/2010/main" val="3790359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630936" y="188113"/>
            <a:ext cx="7772400" cy="6481774"/>
          </a:xfrm>
          <a:prstGeom prst="rect">
            <a:avLst/>
          </a:prstGeom>
          <a:noFill/>
          <a:ln w="9525">
            <a:noFill/>
            <a:miter lim="800000"/>
            <a:headEnd/>
            <a:tailEnd/>
          </a:ln>
        </p:spPr>
        <p:txBody>
          <a:bodyPr>
            <a:spAutoFit/>
          </a:bodyPr>
          <a:lstStyle/>
          <a:p>
            <a:pPr algn="ctr"/>
            <a:r>
              <a:rPr lang="en-US" sz="54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Field Test </a:t>
            </a:r>
            <a:r>
              <a:rPr lang="en-US" sz="5400" b="1" dirty="0">
                <a:solidFill>
                  <a:srgbClr val="77933C"/>
                </a:solidFill>
                <a:latin typeface="Calibri" pitchFamily="34" charset="0"/>
              </a:rPr>
              <a:t>Teacher </a:t>
            </a:r>
            <a:endParaRPr lang="en-US" sz="5400" b="1" dirty="0" smtClean="0">
              <a:solidFill>
                <a:srgbClr val="77933C"/>
              </a:solidFill>
              <a:latin typeface="Calibri" pitchFamily="34" charset="0"/>
            </a:endParaRP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579306" y="2438400"/>
            <a:ext cx="8022020" cy="2985433"/>
          </a:xfrm>
          <a:prstGeom prst="rect">
            <a:avLst/>
          </a:prstGeom>
          <a:noFill/>
          <a:ln w="19050">
            <a:solidFill>
              <a:srgbClr val="006699"/>
            </a:solidFill>
            <a:miter lim="800000"/>
            <a:headEnd/>
            <a:tailEnd/>
          </a:ln>
        </p:spPr>
        <p:txBody>
          <a:bodyPr wrap="square">
            <a:spAutoFit/>
          </a:bodyPr>
          <a:lstStyle/>
          <a:p>
            <a:pPr algn="ctr"/>
            <a:endParaRPr lang="en-US" sz="1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Help </a:t>
            </a:r>
            <a:r>
              <a:rPr lang="en-US" sz="3600" b="1" dirty="0">
                <a:solidFill>
                  <a:schemeClr val="accent5">
                    <a:lumMod val="75000"/>
                  </a:schemeClr>
                </a:solidFill>
                <a:latin typeface="Calibri" pitchFamily="34" charset="0"/>
              </a:rPr>
              <a:t>us make new Science Take-Out kits teacher and student friendly</a:t>
            </a:r>
            <a:r>
              <a:rPr lang="en-US" sz="3600" b="1" dirty="0" smtClean="0">
                <a:solidFill>
                  <a:schemeClr val="accent5">
                    <a:lumMod val="75000"/>
                  </a:schemeClr>
                </a:solidFill>
                <a:latin typeface="Calibri" pitchFamily="34" charset="0"/>
              </a:rPr>
              <a:t>.</a:t>
            </a:r>
          </a:p>
          <a:p>
            <a:pPr algn="ctr"/>
            <a:endParaRPr lang="en-US" sz="20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Indicate </a:t>
            </a:r>
            <a:r>
              <a:rPr lang="en-US" sz="3200" b="1" dirty="0">
                <a:solidFill>
                  <a:schemeClr val="accent3">
                    <a:lumMod val="75000"/>
                  </a:schemeClr>
                </a:solidFill>
                <a:latin typeface="Calibri" pitchFamily="34" charset="0"/>
              </a:rPr>
              <a:t>this on your card</a:t>
            </a:r>
            <a:r>
              <a:rPr lang="en-US" sz="3200" b="1" dirty="0" smtClean="0">
                <a:solidFill>
                  <a:schemeClr val="accent3">
                    <a:lumMod val="75000"/>
                  </a:schemeClr>
                </a:solidFill>
                <a:latin typeface="Calibri" pitchFamily="34" charset="0"/>
              </a:rPr>
              <a:t>.  Science </a:t>
            </a:r>
            <a:r>
              <a:rPr lang="en-US" sz="3200" b="1" dirty="0">
                <a:solidFill>
                  <a:schemeClr val="accent3">
                    <a:lumMod val="75000"/>
                  </a:schemeClr>
                </a:solidFill>
                <a:latin typeface="Calibri" pitchFamily="34" charset="0"/>
              </a:rPr>
              <a:t>Take-Out will contact you with further </a:t>
            </a:r>
            <a:r>
              <a:rPr lang="en-US" sz="3200" b="1" dirty="0" smtClean="0">
                <a:solidFill>
                  <a:schemeClr val="accent3">
                    <a:lumMod val="75000"/>
                  </a:schemeClr>
                </a:solidFill>
                <a:latin typeface="Calibri" pitchFamily="34" charset="0"/>
              </a:rPr>
              <a:t>information</a:t>
            </a:r>
          </a:p>
          <a:p>
            <a:pPr algn="ctr"/>
            <a:endParaRPr lang="en-US" sz="1600" b="1" dirty="0" smtClean="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17</a:t>
            </a:fld>
            <a:endParaRPr lang="en-US" sz="1200">
              <a:solidFill>
                <a:schemeClr val="tx1">
                  <a:tint val="75000"/>
                </a:schemeClr>
              </a:solidFill>
              <a:latin typeface="+mn-lt"/>
            </a:endParaRPr>
          </a:p>
        </p:txBody>
      </p:sp>
    </p:spTree>
    <p:extLst>
      <p:ext uri="{BB962C8B-B14F-4D97-AF65-F5344CB8AC3E}">
        <p14:creationId xmlns:p14="http://schemas.microsoft.com/office/powerpoint/2010/main" val="3743576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966" name="TextBox 7"/>
          <p:cNvSpPr txBox="1">
            <a:spLocks noChangeArrowheads="1"/>
          </p:cNvSpPr>
          <p:nvPr/>
        </p:nvSpPr>
        <p:spPr bwMode="auto">
          <a:xfrm>
            <a:off x="381001" y="457200"/>
            <a:ext cx="8534399" cy="6481774"/>
          </a:xfrm>
          <a:prstGeom prst="rect">
            <a:avLst/>
          </a:prstGeom>
          <a:noFill/>
          <a:ln w="9525">
            <a:noFill/>
            <a:miter lim="800000"/>
            <a:headEnd/>
            <a:tailEnd/>
          </a:ln>
        </p:spPr>
        <p:txBody>
          <a:bodyPr wrap="square">
            <a:spAutoFit/>
          </a:bodyPr>
          <a:lstStyle/>
          <a:p>
            <a:pPr algn="ctr"/>
            <a:r>
              <a:rPr lang="en-US" sz="5400" b="1" dirty="0" smtClean="0">
                <a:solidFill>
                  <a:srgbClr val="77933C"/>
                </a:solidFill>
                <a:latin typeface="Calibri" pitchFamily="34" charset="0"/>
              </a:rPr>
              <a:t>Become Involved</a:t>
            </a:r>
          </a:p>
          <a:p>
            <a:pPr algn="ctr"/>
            <a:r>
              <a:rPr lang="en-US" sz="5400" b="1" dirty="0">
                <a:solidFill>
                  <a:srgbClr val="77933C"/>
                </a:solidFill>
                <a:latin typeface="Calibri" pitchFamily="34" charset="0"/>
              </a:rPr>
              <a:t>a</a:t>
            </a:r>
            <a:r>
              <a:rPr lang="en-US" sz="5400" b="1" dirty="0" smtClean="0">
                <a:solidFill>
                  <a:srgbClr val="77933C"/>
                </a:solidFill>
                <a:latin typeface="Calibri" pitchFamily="34" charset="0"/>
              </a:rPr>
              <a:t>s </a:t>
            </a:r>
            <a:r>
              <a:rPr lang="en-US" sz="5400" b="1" dirty="0">
                <a:solidFill>
                  <a:srgbClr val="77933C"/>
                </a:solidFill>
                <a:latin typeface="Calibri" pitchFamily="34" charset="0"/>
              </a:rPr>
              <a:t>a </a:t>
            </a:r>
            <a:r>
              <a:rPr lang="en-US" sz="5400" b="1" dirty="0" smtClean="0">
                <a:solidFill>
                  <a:srgbClr val="77933C"/>
                </a:solidFill>
                <a:latin typeface="Calibri" pitchFamily="34" charset="0"/>
              </a:rPr>
              <a:t>Workshop Presenter </a:t>
            </a:r>
          </a:p>
          <a:p>
            <a:endParaRPr lang="en-US" sz="4400" b="1" dirty="0">
              <a:solidFill>
                <a:srgbClr val="77933C"/>
              </a:solidFill>
              <a:latin typeface="Calibri" pitchFamily="34" charset="0"/>
            </a:endParaRPr>
          </a:p>
          <a:p>
            <a:endParaRPr lang="en-US" sz="3200" b="1" dirty="0">
              <a:solidFill>
                <a:srgbClr val="77933C"/>
              </a:solidFill>
              <a:latin typeface="Calibri" pitchFamily="34" charset="0"/>
            </a:endParaRPr>
          </a:p>
          <a:p>
            <a:pPr>
              <a:spcBef>
                <a:spcPct val="20000"/>
              </a:spcBef>
            </a:pPr>
            <a:endParaRPr lang="en-US" sz="3600" b="1" dirty="0">
              <a:solidFill>
                <a:srgbClr val="77933C"/>
              </a:solidFill>
              <a:latin typeface="Calibri" pitchFamily="34" charset="0"/>
            </a:endParaRPr>
          </a:p>
          <a:p>
            <a:pPr>
              <a:lnSpc>
                <a:spcPct val="150000"/>
              </a:lnSpc>
            </a:pPr>
            <a:endParaRPr lang="en-US" sz="3200" dirty="0">
              <a:solidFill>
                <a:srgbClr val="403152"/>
              </a:solidFill>
              <a:latin typeface="Calibri" pitchFamily="34" charset="0"/>
            </a:endParaRPr>
          </a:p>
          <a:p>
            <a:pPr>
              <a:buFont typeface="Arial" charset="0"/>
              <a:buChar char="•"/>
            </a:pPr>
            <a:endParaRPr lang="en-US" sz="3200" dirty="0">
              <a:solidFill>
                <a:srgbClr val="403152"/>
              </a:solidFill>
              <a:latin typeface="Calibri" pitchFamily="34" charset="0"/>
            </a:endParaRPr>
          </a:p>
          <a:p>
            <a:endParaRPr lang="en-US" sz="3200" dirty="0">
              <a:solidFill>
                <a:srgbClr val="77933C"/>
              </a:solidFill>
              <a:latin typeface="Calibri" pitchFamily="34" charset="0"/>
            </a:endParaRPr>
          </a:p>
          <a:p>
            <a:pPr>
              <a:buFont typeface="Arial" charset="0"/>
              <a:buChar char="•"/>
            </a:pPr>
            <a:endParaRPr lang="en-US" sz="3200" dirty="0">
              <a:solidFill>
                <a:srgbClr val="77933C"/>
              </a:solidFill>
              <a:latin typeface="Calibri" pitchFamily="34" charset="0"/>
            </a:endParaRPr>
          </a:p>
          <a:p>
            <a:r>
              <a:rPr lang="en-US" sz="3200" dirty="0">
                <a:latin typeface="Calibri" pitchFamily="34" charset="0"/>
              </a:rPr>
              <a:t> </a:t>
            </a:r>
          </a:p>
        </p:txBody>
      </p:sp>
      <p:sp>
        <p:nvSpPr>
          <p:cNvPr id="40967" name="TextBox 8"/>
          <p:cNvSpPr txBox="1">
            <a:spLocks noChangeArrowheads="1"/>
          </p:cNvSpPr>
          <p:nvPr/>
        </p:nvSpPr>
        <p:spPr bwMode="auto">
          <a:xfrm>
            <a:off x="707136" y="2636026"/>
            <a:ext cx="7751064" cy="3724096"/>
          </a:xfrm>
          <a:prstGeom prst="rect">
            <a:avLst/>
          </a:prstGeom>
          <a:noFill/>
          <a:ln w="19050">
            <a:solidFill>
              <a:srgbClr val="006699"/>
            </a:solidFill>
            <a:miter lim="800000"/>
            <a:headEnd/>
            <a:tailEnd/>
          </a:ln>
        </p:spPr>
        <p:txBody>
          <a:bodyPr wrap="square">
            <a:spAutoFit/>
          </a:bodyPr>
          <a:lstStyle/>
          <a:p>
            <a:pPr algn="ctr"/>
            <a:endParaRPr lang="en-US" sz="3600" b="1" dirty="0" smtClean="0">
              <a:solidFill>
                <a:schemeClr val="accent5">
                  <a:lumMod val="75000"/>
                </a:schemeClr>
              </a:solidFill>
              <a:latin typeface="Calibri" pitchFamily="34" charset="0"/>
            </a:endParaRPr>
          </a:p>
          <a:p>
            <a:pPr algn="ctr"/>
            <a:r>
              <a:rPr lang="en-US" sz="3600" b="1" dirty="0" smtClean="0">
                <a:solidFill>
                  <a:schemeClr val="accent5">
                    <a:lumMod val="75000"/>
                  </a:schemeClr>
                </a:solidFill>
                <a:latin typeface="Calibri" pitchFamily="34" charset="0"/>
              </a:rPr>
              <a:t>Present a workshop to introduce colleagues to Science Take-Out kits   </a:t>
            </a:r>
          </a:p>
          <a:p>
            <a:pPr algn="ctr"/>
            <a:endParaRPr lang="en-US" sz="3200" b="1" dirty="0" smtClean="0">
              <a:solidFill>
                <a:srgbClr val="77933C"/>
              </a:solidFill>
              <a:latin typeface="Calibri" pitchFamily="34" charset="0"/>
            </a:endParaRPr>
          </a:p>
          <a:p>
            <a:pPr algn="ctr"/>
            <a:r>
              <a:rPr lang="en-US" sz="3200" b="1" dirty="0" smtClean="0">
                <a:solidFill>
                  <a:schemeClr val="accent3">
                    <a:lumMod val="75000"/>
                  </a:schemeClr>
                </a:solidFill>
                <a:latin typeface="Calibri" pitchFamily="34" charset="0"/>
              </a:rPr>
              <a:t>Visit the Science Take-Out website for further information</a:t>
            </a:r>
          </a:p>
          <a:p>
            <a:pPr algn="ctr"/>
            <a:endParaRPr lang="en-US" sz="3200" dirty="0">
              <a:solidFill>
                <a:schemeClr val="accent3">
                  <a:lumMod val="75000"/>
                </a:schemeClr>
              </a:solidFill>
              <a:latin typeface="Calibri" pitchFamily="34" charset="0"/>
            </a:endParaRPr>
          </a:p>
        </p:txBody>
      </p:sp>
      <p:sp>
        <p:nvSpPr>
          <p:cNvPr id="11" name="Slide Number Placeholder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4F3FC1B-F3D6-4E10-9032-403BA053B2BF}" type="slidenum">
              <a:rPr lang="en-US" sz="1200">
                <a:solidFill>
                  <a:schemeClr val="tx1">
                    <a:tint val="75000"/>
                  </a:schemeClr>
                </a:solidFill>
                <a:latin typeface="+mn-lt"/>
              </a:rPr>
              <a:pPr algn="r" fontAlgn="auto">
                <a:spcBef>
                  <a:spcPts val="0"/>
                </a:spcBef>
                <a:spcAft>
                  <a:spcPts val="0"/>
                </a:spcAft>
                <a:defRPr/>
              </a:pPr>
              <a:t>18</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243335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013" name="TextBox 10"/>
          <p:cNvSpPr txBox="1">
            <a:spLocks noChangeArrowheads="1"/>
          </p:cNvSpPr>
          <p:nvPr/>
        </p:nvSpPr>
        <p:spPr bwMode="auto">
          <a:xfrm rot="-1012788">
            <a:off x="1620838" y="2111375"/>
            <a:ext cx="5943600" cy="1555750"/>
          </a:xfrm>
          <a:prstGeom prst="rect">
            <a:avLst/>
          </a:prstGeom>
          <a:noFill/>
          <a:ln w="9525">
            <a:noFill/>
            <a:miter lim="800000"/>
            <a:headEnd/>
            <a:tailEnd/>
          </a:ln>
        </p:spPr>
        <p:txBody>
          <a:bodyPr>
            <a:spAutoFit/>
          </a:bodyPr>
          <a:lstStyle/>
          <a:p>
            <a:pPr algn="ctr"/>
            <a:r>
              <a:rPr lang="en-US" sz="4800" b="1">
                <a:solidFill>
                  <a:srgbClr val="006699"/>
                </a:solidFill>
                <a:latin typeface="Calibri" pitchFamily="34" charset="0"/>
              </a:rPr>
              <a:t>Thanks for being a GREAT group!!!</a:t>
            </a:r>
          </a:p>
        </p:txBody>
      </p:sp>
      <p:sp>
        <p:nvSpPr>
          <p:cNvPr id="10" name="Slide Number Placeholder 9"/>
          <p:cNvSpPr>
            <a:spLocks noGrp="1"/>
          </p:cNvSpPr>
          <p:nvPr>
            <p:ph type="sldNum" sz="quarter" idx="12"/>
          </p:nvPr>
        </p:nvSpPr>
        <p:spPr/>
        <p:txBody>
          <a:bodyPr/>
          <a:lstStyle/>
          <a:p>
            <a:pPr>
              <a:defRPr/>
            </a:pPr>
            <a:fld id="{C23C1359-8510-453B-829D-9BF521A38518}" type="slidenum">
              <a:rPr lang="en-US" smtClean="0"/>
              <a:pPr>
                <a:defRPr/>
              </a:pPr>
              <a:t>19</a:t>
            </a:fld>
            <a:endParaRPr lang="en-US"/>
          </a:p>
        </p:txBody>
      </p:sp>
      <p:pic>
        <p:nvPicPr>
          <p:cNvPr id="43015" name="Picture 8" descr="RACCEMS Diagnosing Diabetes 4-11.JPG"/>
          <p:cNvPicPr>
            <a:picLocks noChangeAspect="1"/>
          </p:cNvPicPr>
          <p:nvPr/>
        </p:nvPicPr>
        <p:blipFill>
          <a:blip r:embed="rId3"/>
          <a:srcRect/>
          <a:stretch>
            <a:fillRect/>
          </a:stretch>
        </p:blipFill>
        <p:spPr bwMode="auto">
          <a:xfrm>
            <a:off x="698500" y="419100"/>
            <a:ext cx="2501900" cy="2127250"/>
          </a:xfrm>
          <a:prstGeom prst="rect">
            <a:avLst/>
          </a:prstGeom>
          <a:noFill/>
          <a:ln w="9525">
            <a:noFill/>
            <a:miter lim="800000"/>
            <a:headEnd/>
            <a:tailEnd/>
          </a:ln>
        </p:spPr>
      </p:pic>
      <p:pic>
        <p:nvPicPr>
          <p:cNvPr id="43016" name="Picture 10" descr="STO workshop kidney problem.bmp"/>
          <p:cNvPicPr>
            <a:picLocks noChangeAspect="1"/>
          </p:cNvPicPr>
          <p:nvPr/>
        </p:nvPicPr>
        <p:blipFill>
          <a:blip r:embed="rId4"/>
          <a:srcRect/>
          <a:stretch>
            <a:fillRect/>
          </a:stretch>
        </p:blipFill>
        <p:spPr bwMode="auto">
          <a:xfrm>
            <a:off x="6032500" y="3390900"/>
            <a:ext cx="2413000" cy="3048000"/>
          </a:xfrm>
          <a:prstGeom prst="rect">
            <a:avLst/>
          </a:prstGeom>
          <a:noFill/>
          <a:ln w="9525">
            <a:noFill/>
            <a:miter lim="800000"/>
            <a:headEnd/>
            <a:tailEnd/>
          </a:ln>
        </p:spPr>
      </p:pic>
      <p:sp>
        <p:nvSpPr>
          <p:cNvPr id="65545" name="TextBox 10"/>
          <p:cNvSpPr txBox="1">
            <a:spLocks noChangeArrowheads="1"/>
          </p:cNvSpPr>
          <p:nvPr/>
        </p:nvSpPr>
        <p:spPr bwMode="auto">
          <a:xfrm>
            <a:off x="762000" y="4419600"/>
            <a:ext cx="5638800" cy="1754188"/>
          </a:xfrm>
          <a:prstGeom prst="rect">
            <a:avLst/>
          </a:prstGeom>
          <a:noFill/>
          <a:ln w="9525">
            <a:noFill/>
            <a:miter lim="800000"/>
            <a:headEnd/>
            <a:tailEnd/>
          </a:ln>
        </p:spPr>
        <p:txBody>
          <a:bodyPr>
            <a:spAutoFit/>
          </a:bodyPr>
          <a:lstStyle/>
          <a:p>
            <a:pPr>
              <a:defRPr/>
            </a:pPr>
            <a:r>
              <a:rPr lang="en-US" sz="3600" b="1" dirty="0">
                <a:solidFill>
                  <a:schemeClr val="accent3">
                    <a:lumMod val="75000"/>
                  </a:schemeClr>
                </a:solidFill>
                <a:latin typeface="Calibri" pitchFamily="34" charset="0"/>
              </a:rPr>
              <a:t>Please turn in your participant card </a:t>
            </a:r>
          </a:p>
          <a:p>
            <a:pPr>
              <a:defRPr/>
            </a:pPr>
            <a:r>
              <a:rPr lang="en-US" sz="3600" b="1" dirty="0">
                <a:solidFill>
                  <a:schemeClr val="accent3">
                    <a:lumMod val="75000"/>
                  </a:schemeClr>
                </a:solidFill>
                <a:latin typeface="Calibri" pitchFamily="34" charset="0"/>
              </a:rPr>
              <a:t>before you leave. </a:t>
            </a:r>
          </a:p>
        </p:txBody>
      </p:sp>
    </p:spTree>
    <p:extLst>
      <p:ext uri="{BB962C8B-B14F-4D97-AF65-F5344CB8AC3E}">
        <p14:creationId xmlns:p14="http://schemas.microsoft.com/office/powerpoint/2010/main" val="4281295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7" name="Straight Connector 6"/>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381000"/>
            <a:ext cx="7772400" cy="1470025"/>
          </a:xfrm>
        </p:spPr>
        <p:txBody>
          <a:bodyPr/>
          <a:lstStyle/>
          <a:p>
            <a:r>
              <a:rPr lang="en-US" dirty="0"/>
              <a:t/>
            </a:r>
            <a:br>
              <a:rPr lang="en-US" dirty="0"/>
            </a:br>
            <a:r>
              <a:rPr lang="en-US" sz="5000" b="1" dirty="0" smtClean="0">
                <a:solidFill>
                  <a:schemeClr val="accent3">
                    <a:lumMod val="75000"/>
                  </a:schemeClr>
                </a:solidFill>
              </a:rPr>
              <a:t>A Case of Skin Cancer</a:t>
            </a:r>
            <a:endParaRPr lang="en-US" sz="5000" dirty="0"/>
          </a:p>
        </p:txBody>
      </p:sp>
      <p:pic>
        <p:nvPicPr>
          <p:cNvPr id="18439" name="Picture 8" descr="logo_trademark_6in"/>
          <p:cNvPicPr>
            <a:picLocks noChangeAspect="1" noChangeArrowheads="1"/>
          </p:cNvPicPr>
          <p:nvPr/>
        </p:nvPicPr>
        <p:blipFill>
          <a:blip r:embed="rId3"/>
          <a:srcRect/>
          <a:stretch>
            <a:fillRect/>
          </a:stretch>
        </p:blipFill>
        <p:spPr bwMode="auto">
          <a:xfrm>
            <a:off x="958174" y="2531329"/>
            <a:ext cx="3276600" cy="2306704"/>
          </a:xfrm>
          <a:prstGeom prst="rect">
            <a:avLst/>
          </a:prstGeom>
          <a:noFill/>
          <a:ln w="9525">
            <a:noFill/>
            <a:miter lim="800000"/>
            <a:headEnd/>
            <a:tailEnd/>
          </a:ln>
        </p:spPr>
      </p:pic>
      <p:pic>
        <p:nvPicPr>
          <p:cNvPr id="12" name="Picture 11"/>
          <p:cNvPicPr/>
          <p:nvPr/>
        </p:nvPicPr>
        <p:blipFill>
          <a:blip r:embed="rId4" cstate="print">
            <a:extLst>
              <a:ext uri="{28A0092B-C50C-407E-A947-70E740481C1C}">
                <a14:useLocalDpi xmlns:a14="http://schemas.microsoft.com/office/drawing/2010/main" val="0"/>
              </a:ext>
            </a:extLst>
          </a:blip>
          <a:stretch>
            <a:fillRect/>
          </a:stretch>
        </p:blipFill>
        <p:spPr>
          <a:xfrm>
            <a:off x="4419600" y="2876432"/>
            <a:ext cx="4137978" cy="3981568"/>
          </a:xfrm>
          <a:prstGeom prst="rect">
            <a:avLst/>
          </a:prstGeom>
        </p:spPr>
      </p:pic>
    </p:spTree>
    <p:extLst>
      <p:ext uri="{BB962C8B-B14F-4D97-AF65-F5344CB8AC3E}">
        <p14:creationId xmlns:p14="http://schemas.microsoft.com/office/powerpoint/2010/main" val="509412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5300" y="274638"/>
            <a:ext cx="8153400" cy="1143000"/>
          </a:xfrm>
          <a:noFill/>
          <a:ln>
            <a:noFill/>
          </a:ln>
        </p:spPr>
        <p:style>
          <a:lnRef idx="2">
            <a:schemeClr val="accent6"/>
          </a:lnRef>
          <a:fillRef idx="1">
            <a:schemeClr val="lt1"/>
          </a:fillRef>
          <a:effectRef idx="0">
            <a:schemeClr val="accent6"/>
          </a:effectRef>
          <a:fontRef idx="minor">
            <a:schemeClr val="dk1"/>
          </a:fontRef>
        </p:style>
        <p:txBody>
          <a:bodyPr rtlCol="0">
            <a:normAutofit fontScale="90000"/>
          </a:bodyPr>
          <a:lstStyle/>
          <a:p>
            <a:pPr algn="l" eaLnBrk="1" fontAlgn="auto" hangingPunct="1">
              <a:spcAft>
                <a:spcPts val="0"/>
              </a:spcAft>
              <a:defRPr/>
            </a:pPr>
            <a:r>
              <a:rPr lang="en-US" b="1" dirty="0" smtClean="0">
                <a:solidFill>
                  <a:schemeClr val="accent5">
                    <a:lumMod val="50000"/>
                  </a:schemeClr>
                </a:solidFill>
              </a:rPr>
              <a:t>  </a:t>
            </a:r>
            <a:r>
              <a:rPr lang="en-US" sz="4000" b="1" dirty="0" smtClean="0">
                <a:solidFill>
                  <a:schemeClr val="accent5">
                    <a:lumMod val="50000"/>
                  </a:schemeClr>
                </a:solidFill>
              </a:rPr>
              <a:t>Please complete the “Participant Card”</a:t>
            </a:r>
            <a:endParaRPr lang="en-US" sz="4000" b="1" dirty="0">
              <a:solidFill>
                <a:schemeClr val="accent5">
                  <a:lumMod val="50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6391" name="Picture 2"/>
          <p:cNvPicPr>
            <a:picLocks noChangeAspect="1" noChangeArrowheads="1"/>
          </p:cNvPicPr>
          <p:nvPr/>
        </p:nvPicPr>
        <p:blipFill>
          <a:blip r:embed="rId3"/>
          <a:srcRect/>
          <a:stretch>
            <a:fillRect/>
          </a:stretch>
        </p:blipFill>
        <p:spPr bwMode="auto">
          <a:xfrm>
            <a:off x="1905000" y="2133600"/>
            <a:ext cx="5400675" cy="3362325"/>
          </a:xfrm>
          <a:prstGeom prst="rect">
            <a:avLst/>
          </a:prstGeom>
          <a:noFill/>
          <a:ln w="76200">
            <a:solidFill>
              <a:srgbClr val="92D050"/>
            </a:solidFill>
            <a:miter lim="800000"/>
            <a:headEnd/>
            <a:tailEnd/>
          </a:ln>
        </p:spPr>
      </p:pic>
    </p:spTree>
    <p:extLst>
      <p:ext uri="{BB962C8B-B14F-4D97-AF65-F5344CB8AC3E}">
        <p14:creationId xmlns:p14="http://schemas.microsoft.com/office/powerpoint/2010/main" val="1876059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5800" y="762000"/>
            <a:ext cx="7772400" cy="3170238"/>
          </a:xfrm>
          <a:prstGeom prst="rect">
            <a:avLst/>
          </a:prstGeom>
          <a:noFill/>
          <a:ln>
            <a:noFill/>
          </a:ln>
        </p:spPr>
        <p:txBody>
          <a:bodyPr>
            <a:spAutoFit/>
          </a:bodyPr>
          <a:lstStyle/>
          <a:p>
            <a:pPr fontAlgn="auto">
              <a:spcBef>
                <a:spcPts val="0"/>
              </a:spcBef>
              <a:spcAft>
                <a:spcPts val="0"/>
              </a:spcAft>
              <a:defRPr/>
            </a:pPr>
            <a:r>
              <a:rPr lang="en-US" sz="4000" dirty="0">
                <a:latin typeface="+mn-lt"/>
              </a:rPr>
              <a:t>Put your student hat on</a:t>
            </a:r>
          </a:p>
          <a:p>
            <a:pPr fontAlgn="auto">
              <a:spcBef>
                <a:spcPts val="0"/>
              </a:spcBef>
              <a:spcAft>
                <a:spcPts val="0"/>
              </a:spcAft>
              <a:defRPr/>
            </a:pPr>
            <a:r>
              <a:rPr lang="en-US" sz="4000" b="1" dirty="0">
                <a:solidFill>
                  <a:schemeClr val="accent1">
                    <a:lumMod val="75000"/>
                  </a:schemeClr>
                </a:solidFill>
                <a:latin typeface="+mn-lt"/>
              </a:rPr>
              <a:t>Experience the kit</a:t>
            </a: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a:p>
            <a:pPr fontAlgn="auto">
              <a:spcBef>
                <a:spcPts val="0"/>
              </a:spcBef>
              <a:spcAft>
                <a:spcPts val="0"/>
              </a:spcAft>
              <a:defRPr/>
            </a:pPr>
            <a:endParaRPr lang="en-US" sz="4000" dirty="0">
              <a:latin typeface="+mn-lt"/>
            </a:endParaRPr>
          </a:p>
        </p:txBody>
      </p:sp>
      <p:sp>
        <p:nvSpPr>
          <p:cNvPr id="20486" name="TextBox 8"/>
          <p:cNvSpPr txBox="1">
            <a:spLocks noChangeArrowheads="1"/>
          </p:cNvSpPr>
          <p:nvPr/>
        </p:nvSpPr>
        <p:spPr bwMode="auto">
          <a:xfrm>
            <a:off x="609600" y="3200400"/>
            <a:ext cx="7620000" cy="3994150"/>
          </a:xfrm>
          <a:prstGeom prst="rect">
            <a:avLst/>
          </a:prstGeom>
          <a:noFill/>
          <a:ln w="9525">
            <a:noFill/>
            <a:miter lim="800000"/>
            <a:headEnd/>
            <a:tailEnd/>
          </a:ln>
        </p:spPr>
        <p:txBody>
          <a:bodyPr>
            <a:spAutoFit/>
          </a:bodyPr>
          <a:lstStyle/>
          <a:p>
            <a:r>
              <a:rPr lang="en-US" sz="4000" dirty="0">
                <a:latin typeface="Calibri" pitchFamily="34" charset="0"/>
              </a:rPr>
              <a:t>Put your teacher hat on</a:t>
            </a:r>
          </a:p>
          <a:p>
            <a:r>
              <a:rPr lang="en-US" sz="4000" b="1" dirty="0">
                <a:solidFill>
                  <a:schemeClr val="accent1">
                    <a:lumMod val="75000"/>
                  </a:schemeClr>
                </a:solidFill>
                <a:latin typeface="Calibri" pitchFamily="34" charset="0"/>
              </a:rPr>
              <a:t>Envision classroom use</a:t>
            </a:r>
          </a:p>
          <a:p>
            <a:pPr lvl="1">
              <a:buFont typeface="Arial" charset="0"/>
              <a:buChar char="•"/>
            </a:pPr>
            <a:r>
              <a:rPr lang="en-US" sz="2800" dirty="0">
                <a:solidFill>
                  <a:srgbClr val="4F6228"/>
                </a:solidFill>
                <a:latin typeface="Calibri" pitchFamily="34" charset="0"/>
              </a:rPr>
              <a:t> Curriculum integration</a:t>
            </a:r>
          </a:p>
          <a:p>
            <a:pPr lvl="1">
              <a:buFont typeface="Arial" charset="0"/>
              <a:buChar char="•"/>
            </a:pPr>
            <a:r>
              <a:rPr lang="en-US" sz="2800" dirty="0">
                <a:solidFill>
                  <a:srgbClr val="4F6228"/>
                </a:solidFill>
                <a:latin typeface="Calibri" pitchFamily="34" charset="0"/>
              </a:rPr>
              <a:t> Support for students</a:t>
            </a:r>
          </a:p>
          <a:p>
            <a:endParaRPr lang="en-US" sz="4000" dirty="0">
              <a:latin typeface="Calibri" pitchFamily="34" charset="0"/>
            </a:endParaRPr>
          </a:p>
          <a:p>
            <a:endParaRPr lang="en-US" sz="4000" dirty="0">
              <a:latin typeface="Calibri" pitchFamily="34" charset="0"/>
            </a:endParaRPr>
          </a:p>
          <a:p>
            <a:endParaRPr lang="en-US" sz="4000" dirty="0">
              <a:latin typeface="Calibri" pitchFamily="34" charset="0"/>
            </a:endParaRPr>
          </a:p>
        </p:txBody>
      </p:sp>
      <p:pic>
        <p:nvPicPr>
          <p:cNvPr id="20487" name="Picture 8" descr="the_worlds_greatest_science_teacher_hat-p148603111192258884qz14_400"/>
          <p:cNvPicPr>
            <a:picLocks noChangeAspect="1" noChangeArrowheads="1"/>
          </p:cNvPicPr>
          <p:nvPr/>
        </p:nvPicPr>
        <p:blipFill>
          <a:blip r:embed="rId3"/>
          <a:srcRect/>
          <a:stretch>
            <a:fillRect/>
          </a:stretch>
        </p:blipFill>
        <p:spPr bwMode="auto">
          <a:xfrm>
            <a:off x="5791200" y="3124200"/>
            <a:ext cx="2133600" cy="2133600"/>
          </a:xfrm>
          <a:prstGeom prst="rect">
            <a:avLst/>
          </a:prstGeom>
          <a:noFill/>
          <a:ln w="9525">
            <a:noFill/>
            <a:miter lim="800000"/>
            <a:headEnd/>
            <a:tailEnd/>
          </a:ln>
        </p:spPr>
      </p:pic>
      <p:pic>
        <p:nvPicPr>
          <p:cNvPr id="20488" name="Picture 9" descr="life_s_student_hat-p148565943631867980tdto_210"/>
          <p:cNvPicPr>
            <a:picLocks noChangeAspect="1" noChangeArrowheads="1"/>
          </p:cNvPicPr>
          <p:nvPr/>
        </p:nvPicPr>
        <p:blipFill>
          <a:blip r:embed="rId4"/>
          <a:srcRect/>
          <a:stretch>
            <a:fillRect/>
          </a:stretch>
        </p:blipFill>
        <p:spPr bwMode="auto">
          <a:xfrm>
            <a:off x="5791200" y="914400"/>
            <a:ext cx="2000250" cy="2000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C1C8FFEF-7FA5-4CDC-B88C-20AD04EEAB80}" type="slidenum">
              <a:rPr lang="en-US" smtClean="0"/>
              <a:pPr>
                <a:defRPr/>
              </a:pPr>
              <a:t>4</a:t>
            </a:fld>
            <a:endParaRPr lang="en-US"/>
          </a:p>
        </p:txBody>
      </p:sp>
    </p:spTree>
    <p:extLst>
      <p:ext uri="{BB962C8B-B14F-4D97-AF65-F5344CB8AC3E}">
        <p14:creationId xmlns:p14="http://schemas.microsoft.com/office/powerpoint/2010/main" val="29095513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328" y="2362199"/>
            <a:ext cx="3365992" cy="40135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3561" y="2378582"/>
            <a:ext cx="3136242" cy="37550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8680" name="TextBox 9"/>
          <p:cNvSpPr txBox="1">
            <a:spLocks noChangeArrowheads="1"/>
          </p:cNvSpPr>
          <p:nvPr/>
        </p:nvSpPr>
        <p:spPr bwMode="auto">
          <a:xfrm>
            <a:off x="5791200" y="1524000"/>
            <a:ext cx="2590800" cy="830263"/>
          </a:xfrm>
          <a:prstGeom prst="rect">
            <a:avLst/>
          </a:prstGeom>
          <a:noFill/>
          <a:ln w="9525">
            <a:noFill/>
            <a:miter lim="800000"/>
            <a:headEnd/>
            <a:tailEnd/>
          </a:ln>
        </p:spPr>
        <p:txBody>
          <a:bodyPr>
            <a:spAutoFit/>
          </a:bodyPr>
          <a:lstStyle/>
          <a:p>
            <a:pPr algn="ctr"/>
            <a:r>
              <a:rPr lang="en-US" sz="2400" b="1" dirty="0"/>
              <a:t>Student Instructions </a:t>
            </a:r>
            <a:endParaRPr lang="en-US" dirty="0"/>
          </a:p>
        </p:txBody>
      </p:sp>
      <p:sp>
        <p:nvSpPr>
          <p:cNvPr id="2" name="Title 1"/>
          <p:cNvSpPr>
            <a:spLocks noGrp="1"/>
          </p:cNvSpPr>
          <p:nvPr>
            <p:ph type="title"/>
          </p:nvPr>
        </p:nvSpPr>
        <p:spPr>
          <a:noFill/>
          <a:ln>
            <a:noFill/>
          </a:ln>
        </p:spPr>
        <p:style>
          <a:lnRef idx="2">
            <a:schemeClr val="accent6"/>
          </a:lnRef>
          <a:fillRef idx="1">
            <a:schemeClr val="lt1"/>
          </a:fillRef>
          <a:effectRef idx="0">
            <a:schemeClr val="accent6"/>
          </a:effectRef>
          <a:fontRef idx="minor">
            <a:schemeClr val="dk1"/>
          </a:fontRef>
        </p:style>
        <p:txBody>
          <a:bodyPr rtlCol="0">
            <a:normAutofit/>
          </a:bodyPr>
          <a:lstStyle/>
          <a:p>
            <a:pPr eaLnBrk="1" fontAlgn="auto" hangingPunct="1">
              <a:spcAft>
                <a:spcPts val="0"/>
              </a:spcAft>
              <a:defRPr/>
            </a:pPr>
            <a:r>
              <a:rPr lang="en-US" b="1" dirty="0" smtClean="0">
                <a:solidFill>
                  <a:schemeClr val="tx1"/>
                </a:solidFill>
              </a:rPr>
              <a:t> </a:t>
            </a:r>
            <a:r>
              <a:rPr lang="en-US" b="1" dirty="0" smtClean="0">
                <a:solidFill>
                  <a:schemeClr val="accent1">
                    <a:lumMod val="75000"/>
                  </a:schemeClr>
                </a:solidFill>
              </a:rPr>
              <a:t> A Case of Skin Cancer</a:t>
            </a:r>
            <a:endParaRPr lang="en-US" b="1" dirty="0">
              <a:solidFill>
                <a:schemeClr val="accent1">
                  <a:lumMod val="75000"/>
                </a:schemeClr>
              </a:solidFill>
            </a:endParaRPr>
          </a:p>
        </p:txBody>
      </p:sp>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678" name="TextBox 7"/>
          <p:cNvSpPr txBox="1">
            <a:spLocks noChangeArrowheads="1"/>
          </p:cNvSpPr>
          <p:nvPr/>
        </p:nvSpPr>
        <p:spPr bwMode="auto">
          <a:xfrm>
            <a:off x="2971800" y="1905000"/>
            <a:ext cx="1752600" cy="457200"/>
          </a:xfrm>
          <a:prstGeom prst="rect">
            <a:avLst/>
          </a:prstGeom>
          <a:noFill/>
          <a:ln w="9525">
            <a:noFill/>
            <a:miter lim="800000"/>
            <a:headEnd/>
            <a:tailEnd/>
          </a:ln>
        </p:spPr>
        <p:txBody>
          <a:bodyPr>
            <a:spAutoFit/>
          </a:bodyPr>
          <a:lstStyle/>
          <a:p>
            <a:pPr algn="ctr"/>
            <a:r>
              <a:rPr lang="en-US" sz="2400" b="1" dirty="0"/>
              <a:t>Safety</a:t>
            </a:r>
          </a:p>
        </p:txBody>
      </p:sp>
      <p:sp>
        <p:nvSpPr>
          <p:cNvPr id="28679" name="TextBox 8"/>
          <p:cNvSpPr txBox="1">
            <a:spLocks noChangeArrowheads="1"/>
          </p:cNvSpPr>
          <p:nvPr/>
        </p:nvSpPr>
        <p:spPr bwMode="auto">
          <a:xfrm>
            <a:off x="1066800" y="1905000"/>
            <a:ext cx="1981200" cy="457200"/>
          </a:xfrm>
          <a:prstGeom prst="rect">
            <a:avLst/>
          </a:prstGeom>
          <a:noFill/>
          <a:ln w="9525">
            <a:noFill/>
            <a:miter lim="800000"/>
            <a:headEnd/>
            <a:tailEnd/>
          </a:ln>
        </p:spPr>
        <p:txBody>
          <a:bodyPr>
            <a:spAutoFit/>
          </a:bodyPr>
          <a:lstStyle/>
          <a:p>
            <a:r>
              <a:rPr lang="en-US" sz="2400" b="1"/>
              <a:t>Quick Guide</a:t>
            </a:r>
          </a:p>
        </p:txBody>
      </p:sp>
      <p:sp>
        <p:nvSpPr>
          <p:cNvPr id="19" name="Slide Number Placeholder 18"/>
          <p:cNvSpPr>
            <a:spLocks noGrp="1"/>
          </p:cNvSpPr>
          <p:nvPr>
            <p:ph type="sldNum" sz="quarter" idx="12"/>
          </p:nvPr>
        </p:nvSpPr>
        <p:spPr>
          <a:xfrm>
            <a:off x="7620000" y="6324600"/>
            <a:ext cx="990600" cy="365125"/>
          </a:xfrm>
        </p:spPr>
        <p:txBody>
          <a:bodyPr/>
          <a:lstStyle/>
          <a:p>
            <a:pPr>
              <a:defRPr/>
            </a:pPr>
            <a:fld id="{28416B96-F787-43FF-A528-C566D172CAD1}" type="slidenum">
              <a:rPr lang="en-US" smtClean="0"/>
              <a:pPr>
                <a:defRPr/>
              </a:pPr>
              <a:t>5</a:t>
            </a:fld>
            <a:endParaRPr lang="en-US"/>
          </a:p>
        </p:txBody>
      </p:sp>
      <p:cxnSp>
        <p:nvCxnSpPr>
          <p:cNvPr id="28687" name="Straight Arrow Connector 11"/>
          <p:cNvCxnSpPr>
            <a:cxnSpLocks noChangeShapeType="1"/>
            <a:stCxn id="28681" idx="0"/>
          </p:cNvCxnSpPr>
          <p:nvPr/>
        </p:nvCxnSpPr>
        <p:spPr bwMode="auto">
          <a:xfrm flipV="1">
            <a:off x="6021114" y="5918589"/>
            <a:ext cx="533400" cy="457200"/>
          </a:xfrm>
          <a:prstGeom prst="straightConnector1">
            <a:avLst/>
          </a:prstGeom>
          <a:noFill/>
          <a:ln w="76200" algn="ctr">
            <a:solidFill>
              <a:srgbClr val="C00000"/>
            </a:solidFill>
            <a:round/>
            <a:headEnd/>
            <a:tailEnd type="arrow" w="med" len="med"/>
          </a:ln>
        </p:spPr>
      </p:cxnSp>
      <p:cxnSp>
        <p:nvCxnSpPr>
          <p:cNvPr id="28688" name="Straight Arrow Connector 19"/>
          <p:cNvCxnSpPr>
            <a:cxnSpLocks noChangeShapeType="1"/>
            <a:stCxn id="28678" idx="2"/>
          </p:cNvCxnSpPr>
          <p:nvPr/>
        </p:nvCxnSpPr>
        <p:spPr bwMode="auto">
          <a:xfrm>
            <a:off x="3848100" y="2362200"/>
            <a:ext cx="0" cy="1104900"/>
          </a:xfrm>
          <a:prstGeom prst="straightConnector1">
            <a:avLst/>
          </a:prstGeom>
          <a:noFill/>
          <a:ln w="76200" algn="ctr">
            <a:solidFill>
              <a:srgbClr val="C00000"/>
            </a:solidFill>
            <a:round/>
            <a:headEnd/>
            <a:tailEnd type="arrow" w="med" len="med"/>
          </a:ln>
        </p:spPr>
      </p:cxnSp>
      <p:cxnSp>
        <p:nvCxnSpPr>
          <p:cNvPr id="28689" name="Straight Arrow Connector 22"/>
          <p:cNvCxnSpPr>
            <a:cxnSpLocks noChangeShapeType="1"/>
          </p:cNvCxnSpPr>
          <p:nvPr/>
        </p:nvCxnSpPr>
        <p:spPr bwMode="auto">
          <a:xfrm>
            <a:off x="2290764" y="2286000"/>
            <a:ext cx="0" cy="1143000"/>
          </a:xfrm>
          <a:prstGeom prst="straightConnector1">
            <a:avLst/>
          </a:prstGeom>
          <a:noFill/>
          <a:ln w="76200" algn="ctr">
            <a:solidFill>
              <a:srgbClr val="C00000"/>
            </a:solidFill>
            <a:round/>
            <a:headEnd/>
            <a:tailEnd type="arrow" w="med" len="med"/>
          </a:ln>
        </p:spPr>
      </p:cxnSp>
      <p:sp>
        <p:nvSpPr>
          <p:cNvPr id="28681" name="TextBox 12"/>
          <p:cNvSpPr txBox="1">
            <a:spLocks noChangeArrowheads="1"/>
          </p:cNvSpPr>
          <p:nvPr/>
        </p:nvSpPr>
        <p:spPr bwMode="auto">
          <a:xfrm>
            <a:off x="4840014" y="6375789"/>
            <a:ext cx="2362200" cy="366713"/>
          </a:xfrm>
          <a:prstGeom prst="rect">
            <a:avLst/>
          </a:prstGeom>
          <a:noFill/>
          <a:ln w="9525">
            <a:noFill/>
            <a:miter lim="800000"/>
            <a:headEnd/>
            <a:tailEnd/>
          </a:ln>
        </p:spPr>
        <p:txBody>
          <a:bodyPr>
            <a:spAutoFit/>
          </a:bodyPr>
          <a:lstStyle/>
          <a:p>
            <a:r>
              <a:rPr lang="en-US" b="1" dirty="0">
                <a:solidFill>
                  <a:schemeClr val="tx2">
                    <a:lumMod val="75000"/>
                  </a:schemeClr>
                </a:solidFill>
              </a:rPr>
              <a:t>Turn to this page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pPr>
              <a:defRPr/>
            </a:pPr>
            <a:fld id="{C5D6DC7A-3385-4809-A5AB-0C80102258BA}" type="slidenum">
              <a:rPr lang="en-US" smtClean="0"/>
              <a:pPr>
                <a:defRPr/>
              </a:pPr>
              <a:t>6</a:t>
            </a:fld>
            <a:endParaRPr lang="en-US"/>
          </a:p>
        </p:txBody>
      </p:sp>
      <p:sp>
        <p:nvSpPr>
          <p:cNvPr id="10"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1"/>
          <p:cNvSpPr/>
          <p:nvPr/>
        </p:nvSpPr>
        <p:spPr>
          <a:xfrm>
            <a:off x="685800" y="240536"/>
            <a:ext cx="4876800" cy="3908762"/>
          </a:xfrm>
          <a:prstGeom prst="rect">
            <a:avLst/>
          </a:prstGeom>
          <a:ln>
            <a:noFill/>
          </a:ln>
        </p:spPr>
        <p:txBody>
          <a:bodyPr wrap="square">
            <a:spAutoFit/>
          </a:bodyPr>
          <a:lstStyle/>
          <a:p>
            <a:r>
              <a:rPr lang="en-US" sz="2800" b="1" dirty="0"/>
              <a:t>Part 1:  </a:t>
            </a:r>
            <a:r>
              <a:rPr lang="en-US" sz="2800" b="1" dirty="0" smtClean="0"/>
              <a:t>Sofia’s mole</a:t>
            </a:r>
            <a:endParaRPr lang="en-US" sz="2800" dirty="0"/>
          </a:p>
          <a:p>
            <a:r>
              <a:rPr lang="en-US" sz="2400" dirty="0"/>
              <a:t> </a:t>
            </a:r>
          </a:p>
          <a:p>
            <a:r>
              <a:rPr lang="en-US" sz="2400" dirty="0" smtClean="0"/>
              <a:t>Sofia, Camilla, and Zoey were enjoying a sunny first day of summer at the beach.  Camilla noticed a mole on Sofia’s shoulder.  She told Sofia that she should get the mole checked by a dermatologist (a skin doctor) to be sure it wasn’t skin cancer. </a:t>
            </a:r>
          </a:p>
        </p:txBody>
      </p:sp>
      <p:pic>
        <p:nvPicPr>
          <p:cNvPr id="13" name="Picture 12"/>
          <p:cNvPicPr/>
          <p:nvPr/>
        </p:nvPicPr>
        <p:blipFill>
          <a:blip r:embed="rId3" cstate="print">
            <a:extLst>
              <a:ext uri="{28A0092B-C50C-407E-A947-70E740481C1C}">
                <a14:useLocalDpi xmlns:a14="http://schemas.microsoft.com/office/drawing/2010/main" val="0"/>
              </a:ext>
            </a:extLst>
          </a:blip>
          <a:stretch>
            <a:fillRect/>
          </a:stretch>
        </p:blipFill>
        <p:spPr>
          <a:xfrm>
            <a:off x="5533417" y="990600"/>
            <a:ext cx="2772383" cy="2778174"/>
          </a:xfrm>
          <a:prstGeom prst="rect">
            <a:avLst/>
          </a:prstGeom>
        </p:spPr>
      </p:pic>
      <p:sp>
        <p:nvSpPr>
          <p:cNvPr id="14" name="Rectangle 13"/>
          <p:cNvSpPr/>
          <p:nvPr/>
        </p:nvSpPr>
        <p:spPr>
          <a:xfrm>
            <a:off x="705626" y="4311259"/>
            <a:ext cx="7457872" cy="2308324"/>
          </a:xfrm>
          <a:prstGeom prst="rect">
            <a:avLst/>
          </a:prstGeom>
          <a:ln>
            <a:noFill/>
          </a:ln>
        </p:spPr>
        <p:txBody>
          <a:bodyPr wrap="square">
            <a:spAutoFit/>
          </a:bodyPr>
          <a:lstStyle/>
          <a:p>
            <a:r>
              <a:rPr lang="en-US" sz="2400" dirty="0" smtClean="0"/>
              <a:t>Sofia laughed because she was young and had dark skin.  She thought that skin cancer only happened on the faces of older people with light skin who did not use sunscreen when they were in bright sun.   </a:t>
            </a:r>
          </a:p>
          <a:p>
            <a:r>
              <a:rPr lang="en-US" sz="2400" dirty="0"/>
              <a:t> </a:t>
            </a:r>
          </a:p>
          <a:p>
            <a:r>
              <a:rPr lang="en-US" sz="2400" dirty="0" smtClean="0"/>
              <a:t> </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2473DB6C-FDD2-44BF-96C9-B8A7B67CAB5B}" type="slidenum">
              <a:rPr lang="en-US" smtClean="0"/>
              <a:pPr>
                <a:defRPr/>
              </a:pPr>
              <a:t>7</a:t>
            </a:fld>
            <a:endParaRPr lang="en-US"/>
          </a:p>
        </p:txBody>
      </p:sp>
      <p:sp>
        <p:nvSpPr>
          <p:cNvPr id="13" name="Rounded Rectangle 12"/>
          <p:cNvSpPr/>
          <p:nvPr/>
        </p:nvSpPr>
        <p:spPr>
          <a:xfrm>
            <a:off x="5042336" y="333858"/>
            <a:ext cx="3111063" cy="1300173"/>
          </a:xfrm>
          <a:prstGeom prst="round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533400"/>
            <a:ext cx="5715000" cy="1631216"/>
          </a:xfrm>
          <a:prstGeom prst="rect">
            <a:avLst/>
          </a:prstGeom>
        </p:spPr>
        <p:txBody>
          <a:bodyPr wrap="square">
            <a:spAutoFit/>
          </a:bodyPr>
          <a:lstStyle/>
          <a:p>
            <a:r>
              <a:rPr lang="en-US" sz="2000" dirty="0"/>
              <a:t>Your lab kit contains a photo of the mole on Sofia’s shoulder and a </a:t>
            </a:r>
            <a:r>
              <a:rPr lang="en-US" sz="2000" b="1" dirty="0"/>
              <a:t>Skin Cancer Fact Sheet</a:t>
            </a:r>
            <a:r>
              <a:rPr lang="en-US" sz="2000" dirty="0"/>
              <a:t>.  </a:t>
            </a:r>
            <a:r>
              <a:rPr lang="en-US" sz="2000" dirty="0" smtClean="0"/>
              <a:t>Use </a:t>
            </a:r>
            <a:r>
              <a:rPr lang="en-US" sz="2000" dirty="0"/>
              <a:t>the </a:t>
            </a:r>
            <a:r>
              <a:rPr lang="en-US" sz="2000" b="1" dirty="0"/>
              <a:t>ABCDE’s of Skin Cancer</a:t>
            </a:r>
            <a:r>
              <a:rPr lang="en-US" sz="2000" dirty="0"/>
              <a:t> designed to help people recognize the characteristics of moles that might be skin cancer.  </a:t>
            </a:r>
          </a:p>
        </p:txBody>
      </p:sp>
      <p:pic>
        <p:nvPicPr>
          <p:cNvPr id="14" name="Picture 13"/>
          <p:cNvPicPr/>
          <p:nvPr/>
        </p:nvPicPr>
        <p:blipFill>
          <a:blip r:embed="rId3" cstate="print">
            <a:extLst>
              <a:ext uri="{28A0092B-C50C-407E-A947-70E740481C1C}">
                <a14:useLocalDpi xmlns:a14="http://schemas.microsoft.com/office/drawing/2010/main" val="0"/>
              </a:ext>
            </a:extLst>
          </a:blip>
          <a:stretch>
            <a:fillRect/>
          </a:stretch>
        </p:blipFill>
        <p:spPr>
          <a:xfrm>
            <a:off x="6437076" y="179318"/>
            <a:ext cx="1889760" cy="1550035"/>
          </a:xfrm>
          <a:prstGeom prst="rect">
            <a:avLst/>
          </a:prstGeom>
          <a:ln>
            <a:solidFill>
              <a:schemeClr val="tx1"/>
            </a:solidFill>
          </a:ln>
        </p:spPr>
      </p:pic>
      <p:pic>
        <p:nvPicPr>
          <p:cNvPr id="15" name="Picture 14"/>
          <p:cNvPicPr/>
          <p:nvPr/>
        </p:nvPicPr>
        <p:blipFill>
          <a:blip r:embed="rId4" cstate="print">
            <a:extLst>
              <a:ext uri="{28A0092B-C50C-407E-A947-70E740481C1C}">
                <a14:useLocalDpi xmlns:a14="http://schemas.microsoft.com/office/drawing/2010/main" val="0"/>
              </a:ext>
            </a:extLst>
          </a:blip>
          <a:stretch>
            <a:fillRect/>
          </a:stretch>
        </p:blipFill>
        <p:spPr>
          <a:xfrm>
            <a:off x="6523436" y="1893065"/>
            <a:ext cx="1717040" cy="2125980"/>
          </a:xfrm>
          <a:prstGeom prst="rect">
            <a:avLst/>
          </a:prstGeom>
          <a:ln>
            <a:solidFill>
              <a:schemeClr val="tx1"/>
            </a:solidFill>
          </a:ln>
        </p:spPr>
      </p:pic>
      <p:sp>
        <p:nvSpPr>
          <p:cNvPr id="16" name="TextBox 15"/>
          <p:cNvSpPr txBox="1"/>
          <p:nvPr/>
        </p:nvSpPr>
        <p:spPr>
          <a:xfrm>
            <a:off x="609600" y="3641387"/>
            <a:ext cx="4724400" cy="2862322"/>
          </a:xfrm>
          <a:prstGeom prst="rect">
            <a:avLst/>
          </a:prstGeom>
          <a:noFill/>
        </p:spPr>
        <p:txBody>
          <a:bodyPr wrap="square" rtlCol="0">
            <a:spAutoFit/>
          </a:bodyPr>
          <a:lstStyle/>
          <a:p>
            <a:r>
              <a:rPr lang="en-US" sz="2000" dirty="0"/>
              <a:t>Sofia decided to have the mole removed.  The dermatologist who removed the mole sent a sample of the mole to a lab for a biopsy (a lab test to determine if a tissue is cancerous).  Your lab kit contains photos of a normal skin biopsy and the skin biopsy from Sofia’s mole.   </a:t>
            </a:r>
          </a:p>
          <a:p>
            <a:endParaRPr lang="en-US" sz="2000" dirty="0"/>
          </a:p>
        </p:txBody>
      </p:sp>
      <p:pic>
        <p:nvPicPr>
          <p:cNvPr id="22" name="Picture 21"/>
          <p:cNvPicPr/>
          <p:nvPr/>
        </p:nvPicPr>
        <p:blipFill>
          <a:blip r:embed="rId5" cstate="print">
            <a:extLst>
              <a:ext uri="{28A0092B-C50C-407E-A947-70E740481C1C}">
                <a14:useLocalDpi xmlns:a14="http://schemas.microsoft.com/office/drawing/2010/main" val="0"/>
              </a:ext>
            </a:extLst>
          </a:blip>
          <a:stretch>
            <a:fillRect/>
          </a:stretch>
        </p:blipFill>
        <p:spPr>
          <a:xfrm>
            <a:off x="5469366" y="4724400"/>
            <a:ext cx="2785352" cy="1376016"/>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8</a:t>
            </a:fld>
            <a:endParaRPr lang="en-US"/>
          </a:p>
        </p:txBody>
      </p:sp>
      <p:sp>
        <p:nvSpPr>
          <p:cNvPr id="2" name="TextBox 1"/>
          <p:cNvSpPr txBox="1"/>
          <p:nvPr/>
        </p:nvSpPr>
        <p:spPr>
          <a:xfrm>
            <a:off x="1066800" y="381000"/>
            <a:ext cx="6858000" cy="523220"/>
          </a:xfrm>
          <a:prstGeom prst="rect">
            <a:avLst/>
          </a:prstGeom>
          <a:noFill/>
        </p:spPr>
        <p:txBody>
          <a:bodyPr wrap="square" rtlCol="0">
            <a:spAutoFit/>
          </a:bodyPr>
          <a:lstStyle/>
          <a:p>
            <a:r>
              <a:rPr lang="en-US" sz="2800" b="1" dirty="0"/>
              <a:t>Part 2:  </a:t>
            </a:r>
            <a:r>
              <a:rPr lang="en-US" sz="2800" b="1" dirty="0" smtClean="0"/>
              <a:t>Sofia </a:t>
            </a:r>
            <a:r>
              <a:rPr lang="en-US" sz="2800" b="1" dirty="0"/>
              <a:t>Tells Her Story</a:t>
            </a:r>
            <a:endParaRPr 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066799"/>
            <a:ext cx="5257800" cy="5724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 name="Straight Connector 3"/>
          <p:cNvCxnSpPr/>
          <p:nvPr/>
        </p:nvCxnSpPr>
        <p:spPr>
          <a:xfrm rot="5400000">
            <a:off x="-3048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915400" y="0"/>
            <a:ext cx="228600" cy="6858000"/>
          </a:xfrm>
          <a:prstGeom prst="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rot="5400000">
            <a:off x="5334000" y="3429000"/>
            <a:ext cx="6858000" cy="0"/>
          </a:xfrm>
          <a:prstGeom prst="line">
            <a:avLst/>
          </a:prstGeom>
          <a:ln w="539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pPr>
              <a:defRPr/>
            </a:pPr>
            <a:fld id="{10898ACD-FA13-470E-A3E8-724D8F6479DF}" type="slidenum">
              <a:rPr lang="en-US" smtClean="0"/>
              <a:pPr>
                <a:defRPr/>
              </a:pPr>
              <a:t>9</a:t>
            </a:fld>
            <a:endParaRPr lang="en-US"/>
          </a:p>
        </p:txBody>
      </p:sp>
      <p:sp>
        <p:nvSpPr>
          <p:cNvPr id="15" name="TextBox 14"/>
          <p:cNvSpPr txBox="1"/>
          <p:nvPr/>
        </p:nvSpPr>
        <p:spPr>
          <a:xfrm>
            <a:off x="762000" y="304800"/>
            <a:ext cx="7162800" cy="6032421"/>
          </a:xfrm>
          <a:prstGeom prst="rect">
            <a:avLst/>
          </a:prstGeom>
          <a:noFill/>
        </p:spPr>
        <p:txBody>
          <a:bodyPr wrap="square" rtlCol="0">
            <a:spAutoFit/>
          </a:bodyPr>
          <a:lstStyle/>
          <a:p>
            <a:r>
              <a:rPr lang="en-US" sz="2800" b="1" dirty="0"/>
              <a:t>Part 3:  Sun Safety Research  </a:t>
            </a:r>
            <a:endParaRPr lang="en-US" sz="2800" dirty="0"/>
          </a:p>
          <a:p>
            <a:r>
              <a:rPr lang="en-US" sz="2400" dirty="0"/>
              <a:t> </a:t>
            </a:r>
          </a:p>
          <a:p>
            <a:r>
              <a:rPr lang="en-US" sz="2000" dirty="0"/>
              <a:t>The list below describes three things that some people say will work as well as using sunscreen to reduce exposure to UV radiation from the sun.  </a:t>
            </a:r>
            <a:endParaRPr lang="en-US" sz="2000" dirty="0" smtClean="0"/>
          </a:p>
          <a:p>
            <a:endParaRPr lang="en-US" sz="2000" b="1" dirty="0"/>
          </a:p>
          <a:p>
            <a:r>
              <a:rPr lang="en-US" sz="2000" b="1" dirty="0" smtClean="0"/>
              <a:t>You </a:t>
            </a:r>
            <a:r>
              <a:rPr lang="en-US" sz="2000" b="1" dirty="0"/>
              <a:t>will</a:t>
            </a:r>
            <a:r>
              <a:rPr lang="en-US" sz="2000" dirty="0"/>
              <a:t> </a:t>
            </a:r>
            <a:r>
              <a:rPr lang="en-US" sz="2000" b="1" dirty="0"/>
              <a:t>design and conduct an experiment to compare the effectiveness of </a:t>
            </a:r>
            <a:r>
              <a:rPr lang="en-US" sz="2000" b="1" u="sng" dirty="0"/>
              <a:t>ONE</a:t>
            </a:r>
            <a:r>
              <a:rPr lang="en-US" sz="2000" b="1" dirty="0"/>
              <a:t> of these to the effectiveness of sunscreen.</a:t>
            </a:r>
            <a:r>
              <a:rPr lang="en-US" sz="2000" dirty="0"/>
              <a:t>   </a:t>
            </a:r>
          </a:p>
          <a:p>
            <a:r>
              <a:rPr lang="en-US" sz="2000" dirty="0"/>
              <a:t> </a:t>
            </a:r>
          </a:p>
          <a:p>
            <a:pPr lvl="0"/>
            <a:r>
              <a:rPr lang="en-US" sz="2000" b="1" dirty="0"/>
              <a:t>Research Question</a:t>
            </a:r>
            <a:r>
              <a:rPr lang="en-US" sz="2000" dirty="0"/>
              <a:t>:  Does (</a:t>
            </a:r>
            <a:r>
              <a:rPr lang="en-US" sz="2000" i="1" u="sng" dirty="0"/>
              <a:t>circle the one you will be testing below</a:t>
            </a:r>
            <a:r>
              <a:rPr lang="en-US" sz="2000" dirty="0"/>
              <a:t>) work as well as or better than sunscreen for protecting your skin from harmful UV light that may cause skin cancer?  </a:t>
            </a:r>
          </a:p>
          <a:p>
            <a:pPr marL="457200" lvl="0" indent="-457200">
              <a:spcBef>
                <a:spcPts val="1200"/>
              </a:spcBef>
              <a:buFont typeface="+mj-lt"/>
              <a:buAutoNum type="alphaLcParenR"/>
            </a:pPr>
            <a:r>
              <a:rPr lang="en-US" sz="2000" dirty="0" smtClean="0"/>
              <a:t>Going into the water (swimming or lake)</a:t>
            </a:r>
            <a:endParaRPr lang="en-US" sz="2000" dirty="0"/>
          </a:p>
          <a:p>
            <a:pPr marL="457200" lvl="0" indent="-457200">
              <a:spcBef>
                <a:spcPts val="1200"/>
              </a:spcBef>
              <a:buFont typeface="+mj-lt"/>
              <a:buAutoNum type="alphaLcParenR"/>
            </a:pPr>
            <a:r>
              <a:rPr lang="en-US" sz="2000" dirty="0"/>
              <a:t>Wearing long pants and long-sleeved shirts</a:t>
            </a:r>
          </a:p>
          <a:p>
            <a:pPr marL="457200" lvl="0" indent="-457200">
              <a:spcBef>
                <a:spcPts val="1200"/>
              </a:spcBef>
              <a:buFont typeface="+mj-lt"/>
              <a:buAutoNum type="alphaLcParenR"/>
            </a:pPr>
            <a:r>
              <a:rPr lang="en-US" sz="2000" dirty="0"/>
              <a:t>Sitting in the shade of an umbrella</a:t>
            </a:r>
          </a:p>
          <a:p>
            <a:endParaRPr lang="en-US" sz="2400" b="1" dirty="0"/>
          </a:p>
        </p:txBody>
      </p:sp>
    </p:spTree>
    <p:extLst>
      <p:ext uri="{BB962C8B-B14F-4D97-AF65-F5344CB8AC3E}">
        <p14:creationId xmlns:p14="http://schemas.microsoft.com/office/powerpoint/2010/main" val="6273812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3285</TotalTime>
  <Words>1575</Words>
  <Application>Microsoft Office PowerPoint</Application>
  <PresentationFormat>On-screen Show (4:3)</PresentationFormat>
  <Paragraphs>199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A Case of Skin Cancer  Note: You will need to provide paper towels for participants.  To make efficient use of workshop time, consider cutting out the pictures and captions needed for Part 4. </vt:lpstr>
      <vt:lpstr> A Case of Skin Cancer</vt:lpstr>
      <vt:lpstr>  Please complete the “Participant Card”</vt:lpstr>
      <vt:lpstr>PowerPoint Presentation</vt:lpstr>
      <vt:lpstr>  A Case of Skin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Teacher Information</vt:lpstr>
      <vt:lpstr>www.sciencetakeout.com       </vt:lpstr>
      <vt:lpstr>PowerPoint Presentation</vt:lpstr>
      <vt:lpstr>PowerPoint Presentation</vt:lpstr>
      <vt:lpstr>PowerPoint Presentation</vt:lpstr>
      <vt:lpstr>PowerPoint Presentation</vt:lpstr>
    </vt:vector>
  </TitlesOfParts>
  <Company>URMC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Take-Out</dc:title>
  <dc:creator>Susan Holt</dc:creator>
  <cp:lastModifiedBy>Markowitz, Dina</cp:lastModifiedBy>
  <cp:revision>320</cp:revision>
  <cp:lastPrinted>2016-05-03T15:44:40Z</cp:lastPrinted>
  <dcterms:created xsi:type="dcterms:W3CDTF">2010-09-16T14:24:37Z</dcterms:created>
  <dcterms:modified xsi:type="dcterms:W3CDTF">2016-05-03T15:57:44Z</dcterms:modified>
</cp:coreProperties>
</file>