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60" r:id="rId3"/>
    <p:sldId id="258" r:id="rId4"/>
    <p:sldId id="331" r:id="rId5"/>
    <p:sldId id="257" r:id="rId6"/>
    <p:sldId id="333" r:id="rId7"/>
    <p:sldId id="334" r:id="rId8"/>
    <p:sldId id="335" r:id="rId9"/>
    <p:sldId id="336" r:id="rId10"/>
    <p:sldId id="337" r:id="rId11"/>
    <p:sldId id="348" r:id="rId12"/>
    <p:sldId id="361" r:id="rId13"/>
    <p:sldId id="362" r:id="rId14"/>
    <p:sldId id="363" r:id="rId15"/>
    <p:sldId id="364" r:id="rId16"/>
    <p:sldId id="3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CCFF"/>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61" autoAdjust="0"/>
  </p:normalViewPr>
  <p:slideViewPr>
    <p:cSldViewPr>
      <p:cViewPr varScale="1">
        <p:scale>
          <a:sx n="59" d="100"/>
          <a:sy n="59" d="100"/>
        </p:scale>
        <p:origin x="-16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8" y="7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1EFF511-70E5-47D2-918B-36A8ED90E717}" type="datetimeFigureOut">
              <a:rPr lang="en-US"/>
              <a:pPr>
                <a:defRPr/>
              </a:pPr>
              <a:t>4/13/2014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76D0D1A-2F24-4D85-8B51-4D56038A78B9}" type="slidenum">
              <a:rPr lang="en-US"/>
              <a:pPr>
                <a:defRPr/>
              </a:pPr>
              <a:t>‹#›</a:t>
            </a:fld>
            <a:endParaRPr lang="en-US"/>
          </a:p>
        </p:txBody>
      </p:sp>
    </p:spTree>
    <p:extLst>
      <p:ext uri="{BB962C8B-B14F-4D97-AF65-F5344CB8AC3E}">
        <p14:creationId xmlns:p14="http://schemas.microsoft.com/office/powerpoint/2010/main" val="1123574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itchFamily="34" charset="0"/>
              <a:buChar char="•"/>
            </a:pPr>
            <a:r>
              <a:rPr lang="en-US" dirty="0" smtClean="0"/>
              <a:t>Should be on screen as participants enter the room.</a:t>
            </a:r>
          </a:p>
          <a:p>
            <a:pPr marL="171450" indent="-171450">
              <a:buFont typeface="Arial" pitchFamily="34" charset="0"/>
              <a:buChar char="•"/>
            </a:pPr>
            <a:r>
              <a:rPr lang="en-US" dirty="0" smtClean="0"/>
              <a:t>Start workshop on time—do not wait for “stragglers”</a:t>
            </a:r>
          </a:p>
          <a:p>
            <a:pPr marL="171450" indent="-171450">
              <a:buFont typeface="Arial" pitchFamily="34" charset="0"/>
              <a:buChar char="•"/>
            </a:pPr>
            <a:r>
              <a:rPr lang="en-US" dirty="0" smtClean="0"/>
              <a:t>Welcome participants</a:t>
            </a:r>
          </a:p>
          <a:p>
            <a:pPr marL="171450" indent="-171450">
              <a:buFont typeface="Arial" pitchFamily="34" charset="0"/>
              <a:buChar char="•"/>
            </a:pPr>
            <a:r>
              <a:rPr lang="en-US" dirty="0" smtClean="0"/>
              <a:t>Do NOT do participant introductions unless the workshop group is a very small one (less than 10 people)</a:t>
            </a:r>
          </a:p>
          <a:p>
            <a:pPr marL="171450" indent="-171450">
              <a:buFont typeface="Arial" pitchFamily="34" charset="0"/>
              <a:buChar char="•"/>
            </a:pPr>
            <a:r>
              <a:rPr lang="en-US" dirty="0" smtClean="0"/>
              <a:t>Introduce yourself and explain your teaching experience and current position</a:t>
            </a:r>
          </a:p>
          <a:p>
            <a:pPr marL="171450" indent="-171450">
              <a:buFont typeface="Arial" pitchFamily="34" charset="0"/>
              <a:buChar char="•"/>
            </a:pPr>
            <a:r>
              <a:rPr lang="en-US" dirty="0" smtClean="0"/>
              <a:t>Explain that this workshop is sponsored by Science Take-Out, a small company that manufactures and sells hands-on science kits for middle or high school biology students</a:t>
            </a:r>
          </a:p>
          <a:p>
            <a:pPr marL="171450" indent="-171450">
              <a:buFont typeface="Arial" pitchFamily="34" charset="0"/>
              <a:buChar char="•"/>
            </a:pPr>
            <a:r>
              <a:rPr lang="en-US" dirty="0" smtClean="0"/>
              <a:t>The company is a “spin-off” initially formed to disseminate hands-on laboratory activities developed by the Life Sciences Learning Center, an outreach center at the University of Rochester.</a:t>
            </a:r>
          </a:p>
          <a:p>
            <a:pPr eaLnBrk="1" hangingPunct="1">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9DA851-085D-4F29-8346-23FB9DC087F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Because many of the words are the same in the two processes, students easily get them confused.  Part 5 allows students to practice distinguishing between the two processes.  Notice that the answers are on the back of the cards so that students can check their own work.</a:t>
            </a:r>
          </a:p>
          <a:p>
            <a:pPr eaLnBrk="1" hangingPunct="1">
              <a:spcBef>
                <a:spcPct val="0"/>
              </a:spcBef>
            </a:pPr>
            <a:endParaRPr lang="en-US" dirty="0" smtClean="0"/>
          </a:p>
          <a:p>
            <a:pPr eaLnBrk="1" hangingPunct="1">
              <a:spcBef>
                <a:spcPct val="0"/>
              </a:spcBef>
            </a:pPr>
            <a:r>
              <a:rPr lang="en-US" dirty="0" smtClean="0"/>
              <a:t>Please work with your partner to complete the kit activities.  As you finish each part, simply move on to</a:t>
            </a:r>
            <a:r>
              <a:rPr lang="en-US" baseline="0" dirty="0" smtClean="0"/>
              <a:t> the next part.  </a:t>
            </a:r>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52C2EC-83CB-45AD-BB21-BB8DB037B12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You can download the teacher information for Science Take-Out kits from the Science Take-Out website.</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1DE4B-F9C1-4215-9E1B-0F15C6FF300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r>
              <a:rPr lang="en-US" dirty="0" smtClean="0"/>
              <a:t>The kit you used today is available from Science Take-Out as a completely assembled student kit. </a:t>
            </a:r>
          </a:p>
          <a:p>
            <a:pPr marL="171450" indent="-171450" eaLnBrk="1" hangingPunct="1">
              <a:buFont typeface="Arial" panose="020B0604020202020204" pitchFamily="34" charset="0"/>
              <a:buChar char="•"/>
            </a:pPr>
            <a:r>
              <a:rPr lang="en-US" dirty="0" smtClean="0"/>
              <a:t>Please explore the website to learn about other STO kits.  </a:t>
            </a:r>
          </a:p>
          <a:p>
            <a:pPr marL="171450" indent="-17145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marL="171450" indent="-17145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71450" indent="-17145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71450" indent="-171450" eaLnBrk="1" hangingPunct="1">
              <a:spcBef>
                <a:spcPct val="0"/>
              </a:spcBef>
              <a:buFontTx/>
              <a:buChar char="•"/>
            </a:pPr>
            <a:endParaRPr lang="en-US" dirty="0" smtClean="0"/>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B48FA4E7-794A-42C8-AF68-1916602C4222}" type="slidenum">
              <a:rPr lang="en-US" sz="1200"/>
              <a:pPr algn="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marL="171450" indent="-17145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71450" indent="-17145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71450" indent="-171450" eaLnBrk="1" hangingPunct="1">
              <a:spcBef>
                <a:spcPct val="0"/>
              </a:spcBef>
              <a:buFontTx/>
              <a:buChar char="•"/>
            </a:pPr>
            <a:endParaRPr lang="en-US" dirty="0" smtClean="0"/>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B48FA4E7-794A-42C8-AF68-1916602C4222}" type="slidenum">
              <a:rPr lang="en-US" sz="1200"/>
              <a:pPr algn="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Encourage teachers to write comments on the back of the participant survey card.</a:t>
            </a:r>
          </a:p>
          <a:p>
            <a:pPr marL="171450" indent="-17145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71450" indent="-17145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71450" indent="-17145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49866E-AC20-4A41-AC7F-044A97754521}" type="slidenum">
              <a:rPr lang="en-US" sz="1200"/>
              <a:pPr algn="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71450" indent="-171450" eaLnBrk="1" hangingPunct="1">
              <a:spcBef>
                <a:spcPct val="0"/>
              </a:spcBef>
              <a:buFont typeface="Arial" pitchFamily="34" charset="0"/>
              <a:buChar char="•"/>
            </a:pPr>
            <a:r>
              <a:rPr lang="en-US" dirty="0" smtClean="0"/>
              <a:t>We want to you work with partners to experience the kit by completing the activity</a:t>
            </a:r>
          </a:p>
          <a:p>
            <a:pPr marL="171450" indent="-17145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71450" indent="-171450">
              <a:buFont typeface="Arial" pitchFamily="34" charset="0"/>
              <a:buChar char="•"/>
            </a:pPr>
            <a:r>
              <a:rPr lang="en-US" dirty="0" smtClean="0"/>
              <a:t>If you have questions, please call me over while you are working on the activity.</a:t>
            </a:r>
          </a:p>
          <a:p>
            <a:pPr marL="171450" indent="-17145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ts val="1200"/>
              </a:spcBef>
              <a:buFont typeface="Arial" pitchFamily="34" charset="0"/>
              <a:buChar char="•"/>
            </a:pPr>
            <a:r>
              <a:rPr lang="en-US" dirty="0" smtClean="0"/>
              <a:t>Distribute </a:t>
            </a:r>
            <a:r>
              <a:rPr lang="en-US" u="sng" dirty="0" smtClean="0"/>
              <a:t>1 KIT</a:t>
            </a:r>
            <a:r>
              <a:rPr lang="en-US" u="none" baseline="0" dirty="0" smtClean="0"/>
              <a:t> </a:t>
            </a:r>
            <a:r>
              <a:rPr lang="en-US" baseline="0" dirty="0" smtClean="0"/>
              <a:t>and </a:t>
            </a:r>
            <a:r>
              <a:rPr lang="en-US" u="sng" baseline="0" dirty="0" smtClean="0"/>
              <a:t>1</a:t>
            </a:r>
            <a:r>
              <a:rPr lang="en-US" u="sng" dirty="0" smtClean="0"/>
              <a:t> copy of the STUDENT INSTRUCTIONS</a:t>
            </a:r>
            <a:r>
              <a:rPr lang="en-US" u="none" baseline="0" dirty="0" smtClean="0"/>
              <a:t> </a:t>
            </a:r>
            <a:r>
              <a:rPr lang="en-US" baseline="0" dirty="0" smtClean="0"/>
              <a:t>to </a:t>
            </a:r>
            <a:r>
              <a:rPr lang="en-US" dirty="0" smtClean="0"/>
              <a:t>each </a:t>
            </a:r>
            <a:r>
              <a:rPr lang="en-US" u="sng" dirty="0" smtClean="0"/>
              <a:t>PAIR OF TEACHERS </a:t>
            </a:r>
          </a:p>
          <a:p>
            <a:pPr marL="171450" marR="0" indent="-171450" algn="l" defTabSz="914400" rtl="0" eaLnBrk="0" fontAlgn="base" latinLnBrk="0" hangingPunct="0">
              <a:lnSpc>
                <a:spcPct val="100000"/>
              </a:lnSpc>
              <a:spcBef>
                <a:spcPts val="1200"/>
              </a:spcBef>
              <a:spcAft>
                <a:spcPct val="0"/>
              </a:spcAft>
              <a:buClrTx/>
              <a:buSzTx/>
              <a:buFont typeface="Arial" pitchFamily="34" charset="0"/>
              <a:buChar char="•"/>
              <a:tabLst/>
              <a:defRPr/>
            </a:pPr>
            <a:r>
              <a:rPr lang="en-US" dirty="0" smtClean="0"/>
              <a:t>Each kit already comes with ONE student instruction handout.  </a:t>
            </a:r>
          </a:p>
          <a:p>
            <a:pPr marL="171450" indent="-171450">
              <a:spcBef>
                <a:spcPts val="1200"/>
              </a:spcBef>
              <a:buFont typeface="Arial" pitchFamily="34" charset="0"/>
              <a:buChar char="•"/>
            </a:pPr>
            <a:r>
              <a:rPr lang="en-US" dirty="0" smtClean="0"/>
              <a:t>Every kit comes with a cover sheet with a colored quick guide and safety instructions.  Teachers should keep this in the kit if they are refilling it. </a:t>
            </a:r>
          </a:p>
          <a:p>
            <a:pPr marL="171450" indent="-171450">
              <a:spcBef>
                <a:spcPts val="1200"/>
              </a:spcBef>
              <a:buFont typeface="Arial" pitchFamily="34" charset="0"/>
              <a:buChar char="•"/>
            </a:pPr>
            <a:r>
              <a:rPr lang="en-US" dirty="0" smtClean="0"/>
              <a:t>Teachers may make additional copies of the student instructions if their students are working in teams.  </a:t>
            </a:r>
          </a:p>
          <a:p>
            <a:pPr marL="171450" indent="-171450">
              <a:spcBef>
                <a:spcPts val="1200"/>
              </a:spcBef>
              <a:buFont typeface="Arial" pitchFamily="34" charset="0"/>
              <a:buChar char="•"/>
            </a:pPr>
            <a:r>
              <a:rPr lang="en-US" dirty="0" smtClean="0"/>
              <a:t>For today, you will be working in teams of 2.  </a:t>
            </a:r>
          </a:p>
          <a:p>
            <a:pPr marL="171450" indent="-171450">
              <a:spcBef>
                <a:spcPts val="1200"/>
              </a:spcBef>
              <a:buFont typeface="Arial" pitchFamily="34" charset="0"/>
              <a:buChar char="•"/>
            </a:pPr>
            <a:r>
              <a:rPr lang="en-US" dirty="0" smtClean="0"/>
              <a:t>One of you should use the student instructions in the kit bag.  The other person should use the additional handout that we have provided. </a:t>
            </a:r>
          </a:p>
          <a:p>
            <a:endParaRPr lang="en-US" dirty="0" smtClean="0"/>
          </a:p>
          <a:p>
            <a:r>
              <a:rPr lang="en-US" dirty="0" smtClean="0"/>
              <a:t>This kit is designed as a very basic introduction to photosynthesis and respiration.  The materials are intentionally kept very simple so that students can focus on the big picture of the relationship between photosynthesis and respiration.  </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473F01-199F-4ACD-9124-38314489B04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Read introduction</a:t>
            </a:r>
          </a:p>
          <a:p>
            <a:pPr eaLnBrk="1" hangingPunct="1">
              <a:spcBef>
                <a:spcPct val="0"/>
              </a:spcBef>
            </a:pPr>
            <a:endParaRPr lang="en-US" dirty="0" smtClean="0"/>
          </a:p>
          <a:p>
            <a:pPr eaLnBrk="1" hangingPunct="1">
              <a:spcBef>
                <a:spcPct val="0"/>
              </a:spcBef>
            </a:pPr>
            <a:r>
              <a:rPr lang="en-US" dirty="0" smtClean="0"/>
              <a:t>Explain that students will </a:t>
            </a:r>
            <a:r>
              <a:rPr lang="en-US" u="sng" dirty="0" smtClean="0"/>
              <a:t>not</a:t>
            </a:r>
            <a:r>
              <a:rPr lang="en-US" dirty="0" smtClean="0"/>
              <a:t> be making “realistic” molecular models.  Part 1 introduces students to the models that they will use to represent molecules. </a:t>
            </a:r>
          </a:p>
          <a:p>
            <a:pPr eaLnBrk="1" hangingPunct="1">
              <a:spcBef>
                <a:spcPct val="0"/>
              </a:spcBef>
            </a:pPr>
            <a:endParaRPr lang="en-US" dirty="0" smtClean="0"/>
          </a:p>
          <a:p>
            <a:pPr eaLnBrk="1" hangingPunct="1">
              <a:spcBef>
                <a:spcPct val="0"/>
              </a:spcBef>
            </a:pPr>
            <a:r>
              <a:rPr lang="en-US" dirty="0" smtClean="0"/>
              <a:t>We</a:t>
            </a:r>
            <a:r>
              <a:rPr lang="en-US" baseline="0" dirty="0" smtClean="0"/>
              <a:t> suggest that you give teachers an overview of Parts 1 through 5 by showing the next 5 slides that summarize what students do in Parts 1 through 5.  Then allow teachers to work at their own pace to complete the kit activities.</a:t>
            </a: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375C4F-4A29-4160-A3AE-1710EC7E426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Part 1, students become familiar with molecular models—converting formulas to bead models.</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59BCF2-08A2-4AEF-B1C8-5155443A2AF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Part 2, students use a graphic organizer and beads to model the process of photosynthesis.</a:t>
            </a:r>
          </a:p>
          <a:p>
            <a:pPr eaLnBrk="1" hangingPunct="1">
              <a:spcBef>
                <a:spcPct val="0"/>
              </a:spcBef>
            </a:pPr>
            <a:endParaRPr lang="en-US" dirty="0" smtClean="0"/>
          </a:p>
          <a:p>
            <a:pPr eaLnBrk="1" hangingPunct="1">
              <a:spcBef>
                <a:spcPct val="0"/>
              </a:spcBef>
            </a:pPr>
            <a:r>
              <a:rPr lang="en-US" dirty="0" smtClean="0"/>
              <a:t>Explain that the Photosynthesis and Respiration graphic organizer helps students visualize the relationship between photosynthesis and respiration.</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EE6B6E-5B67-4C9B-9BAB-8326D1DE020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Part 3, students use the graphic organizer and beads to model the process of respiration.</a:t>
            </a:r>
          </a:p>
          <a:p>
            <a:pPr eaLnBrk="1" hangingPunct="1">
              <a:spcBef>
                <a:spcPct val="0"/>
              </a:spcBef>
            </a:pPr>
            <a:endParaRPr lang="en-US" dirty="0" smtClean="0"/>
          </a:p>
          <a:p>
            <a:pPr eaLnBrk="1" hangingPunct="1">
              <a:spcBef>
                <a:spcPct val="0"/>
              </a:spcBef>
            </a:pPr>
            <a:r>
              <a:rPr lang="en-US" dirty="0" smtClean="0"/>
              <a:t>Explain that the Photosynthesis and Respiration graphic organizer helps students visualize the relationship between photosynthesis and respiration.</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72DF0-959D-4669-A4B5-5038C066DA0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Part 4, students to compare the processes of photosynthesis and respiration.  </a:t>
            </a:r>
          </a:p>
          <a:p>
            <a:pPr eaLnBrk="1" hangingPunct="1">
              <a:spcBef>
                <a:spcPct val="0"/>
              </a:spcBef>
            </a:pPr>
            <a:endParaRPr lang="en-US" dirty="0" smtClean="0"/>
          </a:p>
          <a:p>
            <a:pPr eaLnBrk="1" hangingPunct="1">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1995CB-E5F4-45F7-9D8C-0B6C48AB3A5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8C85F9-6F97-4907-915D-98E7635268C1}"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4E6733-7E3E-4305-A546-B0B1209B8B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A6AF52-B4F2-4510-9322-39A23451AD05}"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07FDBB-F5B7-49D5-A32D-22A1CAA4D3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281EB1-F07F-4732-AAB3-74FC483B6008}"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5C7D53-6A54-4967-9725-BD740B8204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519F4-F80B-4286-A76E-A9BFB676F582}"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286231-AA6B-4E90-911F-8F5FB594EC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83E0E8-F4CA-4D8B-AA85-C559FBAFA2A9}"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03DD9A-04BC-4598-8F4C-4060A292AB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E8351E-FD63-43E9-9260-54C4D1CCE6FC}"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694670-455D-42D6-82AD-9A21C58028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4F3C11-4DD6-4A06-8593-D8530978427A}" type="datetime1">
              <a:rPr lang="en-US"/>
              <a:pPr>
                <a:defRPr/>
              </a:pPr>
              <a:t>4/13/2014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2D1606-4F16-4C11-910A-8EAAC17893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5808FE-75F4-4720-9940-B08DF2919DB1}" type="datetime1">
              <a:rPr lang="en-US"/>
              <a:pPr>
                <a:defRPr/>
              </a:pPr>
              <a:t>4/13/2014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3B01D3-8105-4151-B8EF-4EA7741A48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BFF75B-BD40-4ADC-A9AC-6D7D09D365F8}" type="datetime1">
              <a:rPr lang="en-US"/>
              <a:pPr>
                <a:defRPr/>
              </a:pPr>
              <a:t>4/13/2014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C4DC14-546E-4707-B03F-3CED3C21D8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E53707-1EF9-42CC-ABDF-29C24C441E20}"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D67A9C-38BF-41C2-AA77-F61B088028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E352D1-3640-4129-A2C9-A1D65A0C7B8D}"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C37B4-1AE1-45AB-95B5-B86D280CC3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F63C95-B883-4EF5-A9AD-B7ABA014CA38}" type="datetime1">
              <a:rPr lang="en-US"/>
              <a:pPr>
                <a:defRPr/>
              </a:pPr>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70D35EC-4225-4EFA-B73C-273E46CF22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logo_trademark_6in"/>
          <p:cNvPicPr>
            <a:picLocks noChangeAspect="1" noChangeArrowheads="1"/>
          </p:cNvPicPr>
          <p:nvPr/>
        </p:nvPicPr>
        <p:blipFill>
          <a:blip r:embed="rId3"/>
          <a:srcRect/>
          <a:stretch>
            <a:fillRect/>
          </a:stretch>
        </p:blipFill>
        <p:spPr bwMode="auto">
          <a:xfrm>
            <a:off x="2743200" y="2895600"/>
            <a:ext cx="3657600" cy="2574925"/>
          </a:xfrm>
          <a:prstGeom prst="rect">
            <a:avLst/>
          </a:prstGeom>
          <a:noFill/>
          <a:ln w="9525">
            <a:noFill/>
            <a:miter lim="800000"/>
            <a:headEnd/>
            <a:tailEnd/>
          </a:ln>
        </p:spPr>
      </p:pic>
      <p:sp>
        <p:nvSpPr>
          <p:cNvPr id="14338" name="Title 11"/>
          <p:cNvSpPr>
            <a:spLocks noGrp="1"/>
          </p:cNvSpPr>
          <p:nvPr>
            <p:ph type="ctrTitle"/>
          </p:nvPr>
        </p:nvSpPr>
        <p:spPr>
          <a:xfrm>
            <a:off x="533400" y="457200"/>
            <a:ext cx="8077200" cy="2438400"/>
          </a:xfrm>
        </p:spPr>
        <p:txBody>
          <a:bodyPr/>
          <a:lstStyle/>
          <a:p>
            <a:pPr eaLnBrk="1" hangingPunct="1"/>
            <a:r>
              <a:rPr lang="en-US" sz="5400" b="1" dirty="0" smtClean="0">
                <a:solidFill>
                  <a:srgbClr val="77933C"/>
                </a:solidFill>
              </a:rPr>
              <a:t>Modeling:</a:t>
            </a:r>
            <a:r>
              <a:rPr lang="en-US" sz="4800" b="1" dirty="0" smtClean="0">
                <a:solidFill>
                  <a:srgbClr val="77933C"/>
                </a:solidFill>
              </a:rPr>
              <a:t/>
            </a:r>
            <a:br>
              <a:rPr lang="en-US" sz="4800" b="1" dirty="0" smtClean="0">
                <a:solidFill>
                  <a:srgbClr val="77933C"/>
                </a:solidFill>
              </a:rPr>
            </a:br>
            <a:r>
              <a:rPr lang="en-US" sz="4000" b="1" dirty="0" smtClean="0">
                <a:solidFill>
                  <a:srgbClr val="77933C"/>
                </a:solidFill>
              </a:rPr>
              <a:t>Photosynthesis and Cellular Respiration</a:t>
            </a:r>
            <a:r>
              <a:rPr lang="en-US" sz="6600" b="1" dirty="0" smtClean="0">
                <a:solidFill>
                  <a:srgbClr val="77933C"/>
                </a:solidFill>
              </a:rPr>
              <a:t/>
            </a:r>
            <a:br>
              <a:rPr lang="en-US" sz="6600" b="1" dirty="0" smtClean="0">
                <a:solidFill>
                  <a:srgbClr val="77933C"/>
                </a:solidFill>
              </a:rPr>
            </a:br>
            <a:endParaRPr lang="en-US" sz="6600" b="1" dirty="0"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E599B932-19F6-42CC-8100-B83BF834547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6A2A283E-B4AA-4181-81C4-B3DCC4B28929}" type="slidenum">
              <a:rPr lang="en-US" smtClean="0"/>
              <a:pPr>
                <a:defRPr/>
              </a:pPr>
              <a:t>10</a:t>
            </a:fld>
            <a:endParaRPr lang="en-US"/>
          </a:p>
        </p:txBody>
      </p:sp>
      <p:pic>
        <p:nvPicPr>
          <p:cNvPr id="61442" name="Picture 2"/>
          <p:cNvPicPr>
            <a:picLocks noChangeAspect="1" noChangeArrowheads="1"/>
          </p:cNvPicPr>
          <p:nvPr/>
        </p:nvPicPr>
        <p:blipFill>
          <a:blip r:embed="rId3"/>
          <a:srcRect/>
          <a:stretch>
            <a:fillRect/>
          </a:stretch>
        </p:blipFill>
        <p:spPr bwMode="auto">
          <a:xfrm>
            <a:off x="914400" y="457200"/>
            <a:ext cx="4800600" cy="6251575"/>
          </a:xfrm>
          <a:prstGeom prst="rect">
            <a:avLst/>
          </a:prstGeom>
          <a:noFill/>
          <a:ln w="9525">
            <a:solidFill>
              <a:schemeClr val="bg1">
                <a:lumMod val="65000"/>
              </a:schemeClr>
            </a:solidFill>
            <a:miter lim="800000"/>
            <a:headEnd/>
            <a:tailEnd/>
          </a:ln>
          <a:effectLst/>
        </p:spPr>
      </p:pic>
      <p:pic>
        <p:nvPicPr>
          <p:cNvPr id="47111" name="Picture 3"/>
          <p:cNvPicPr>
            <a:picLocks noChangeAspect="1" noChangeArrowheads="1"/>
          </p:cNvPicPr>
          <p:nvPr/>
        </p:nvPicPr>
        <p:blipFill>
          <a:blip r:embed="rId4"/>
          <a:srcRect/>
          <a:stretch>
            <a:fillRect/>
          </a:stretch>
        </p:blipFill>
        <p:spPr bwMode="auto">
          <a:xfrm>
            <a:off x="4038600" y="1143000"/>
            <a:ext cx="4191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35237338-F0EB-4E7E-9894-0A823B977290}" type="slidenum">
              <a:rPr lang="en-US" smtClean="0"/>
              <a:pPr>
                <a:defRPr/>
              </a:pPr>
              <a:t>11</a:t>
            </a:fld>
            <a:endParaRPr lang="en-US"/>
          </a:p>
        </p:txBody>
      </p:sp>
      <p:pic>
        <p:nvPicPr>
          <p:cNvPr id="62466" name="Picture 2"/>
          <p:cNvPicPr>
            <a:picLocks noChangeAspect="1" noChangeArrowheads="1"/>
          </p:cNvPicPr>
          <p:nvPr/>
        </p:nvPicPr>
        <p:blipFill>
          <a:blip r:embed="rId3"/>
          <a:srcRect/>
          <a:stretch>
            <a:fillRect/>
          </a:stretch>
        </p:blipFill>
        <p:spPr bwMode="auto">
          <a:xfrm>
            <a:off x="2506662" y="1066800"/>
            <a:ext cx="3817938" cy="5176838"/>
          </a:xfrm>
          <a:prstGeom prst="rect">
            <a:avLst/>
          </a:prstGeom>
          <a:noFill/>
          <a:ln w="9525">
            <a:solidFill>
              <a:schemeClr val="bg1">
                <a:lumMod val="85000"/>
              </a:schemeClr>
            </a:solidFill>
            <a:miter lim="800000"/>
            <a:headEnd/>
            <a:tailEnd/>
          </a:ln>
          <a:effectLst/>
        </p:spPr>
      </p:pic>
      <p:sp>
        <p:nvSpPr>
          <p:cNvPr id="8" name="Title 1"/>
          <p:cNvSpPr txBox="1">
            <a:spLocks/>
          </p:cNvSpPr>
          <p:nvPr/>
        </p:nvSpPr>
        <p:spPr bwMode="auto">
          <a:xfrm>
            <a:off x="561975" y="152400"/>
            <a:ext cx="8001000" cy="914400"/>
          </a:xfrm>
          <a:prstGeom prst="rect">
            <a:avLst/>
          </a:prstGeom>
          <a:no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000" b="1" dirty="0">
                <a:solidFill>
                  <a:schemeClr val="accent3">
                    <a:lumMod val="75000"/>
                  </a:schemeClr>
                </a:solidFill>
              </a:rPr>
              <a:t>Teacher Information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12</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0838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4179566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254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886045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16</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2701730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33577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8F8AE041-C927-4B37-9397-9FEBEADC25CE}" type="slidenum">
              <a:rPr lang="en-US" smtClean="0"/>
              <a:pPr>
                <a:defRPr/>
              </a:pPr>
              <a:t>4</a:t>
            </a:fld>
            <a:endParaRPr lang="en-US"/>
          </a:p>
        </p:txBody>
      </p:sp>
      <p:sp>
        <p:nvSpPr>
          <p:cNvPr id="12" name="Title 1"/>
          <p:cNvSpPr txBox="1">
            <a:spLocks/>
          </p:cNvSpPr>
          <p:nvPr/>
        </p:nvSpPr>
        <p:spPr bwMode="auto">
          <a:xfrm>
            <a:off x="561975" y="152400"/>
            <a:ext cx="8001000" cy="914400"/>
          </a:xfrm>
          <a:prstGeom prst="rect">
            <a:avLst/>
          </a:prstGeom>
          <a:no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000" b="1" dirty="0">
                <a:solidFill>
                  <a:schemeClr val="accent3">
                    <a:lumMod val="75000"/>
                  </a:schemeClr>
                </a:solidFill>
              </a:rPr>
              <a:t>Photosynthesis and Respiration </a:t>
            </a:r>
          </a:p>
        </p:txBody>
      </p:sp>
      <p:pic>
        <p:nvPicPr>
          <p:cNvPr id="1027" name="Picture 3"/>
          <p:cNvPicPr>
            <a:picLocks noChangeAspect="1" noChangeArrowheads="1"/>
          </p:cNvPicPr>
          <p:nvPr/>
        </p:nvPicPr>
        <p:blipFill>
          <a:blip r:embed="rId3"/>
          <a:srcRect/>
          <a:stretch>
            <a:fillRect/>
          </a:stretch>
        </p:blipFill>
        <p:spPr bwMode="auto">
          <a:xfrm>
            <a:off x="5013325" y="1828800"/>
            <a:ext cx="3257550" cy="4291013"/>
          </a:xfrm>
          <a:prstGeom prst="rect">
            <a:avLst/>
          </a:prstGeom>
          <a:noFill/>
          <a:ln w="9525">
            <a:solidFill>
              <a:schemeClr val="bg1">
                <a:lumMod val="65000"/>
              </a:schemeClr>
            </a:solidFill>
            <a:miter lim="800000"/>
            <a:headEnd/>
            <a:tailEnd/>
          </a:ln>
          <a:effectLst/>
        </p:spPr>
      </p:pic>
      <p:sp>
        <p:nvSpPr>
          <p:cNvPr id="34824" name="TextBox 12"/>
          <p:cNvSpPr txBox="1">
            <a:spLocks noChangeArrowheads="1"/>
          </p:cNvSpPr>
          <p:nvPr/>
        </p:nvSpPr>
        <p:spPr bwMode="auto">
          <a:xfrm>
            <a:off x="4114800" y="6248400"/>
            <a:ext cx="2362200" cy="366713"/>
          </a:xfrm>
          <a:prstGeom prst="rect">
            <a:avLst/>
          </a:prstGeom>
          <a:noFill/>
          <a:ln w="9525">
            <a:noFill/>
            <a:miter lim="800000"/>
            <a:headEnd/>
            <a:tailEnd/>
          </a:ln>
        </p:spPr>
        <p:txBody>
          <a:bodyPr>
            <a:spAutoFit/>
          </a:bodyPr>
          <a:lstStyle/>
          <a:p>
            <a:r>
              <a:rPr lang="en-US" b="1">
                <a:solidFill>
                  <a:srgbClr val="4F6228"/>
                </a:solidFill>
              </a:rPr>
              <a:t>Turn to this page</a:t>
            </a:r>
          </a:p>
        </p:txBody>
      </p:sp>
      <p:cxnSp>
        <p:nvCxnSpPr>
          <p:cNvPr id="34825" name="Straight Arrow Connector 11"/>
          <p:cNvCxnSpPr>
            <a:cxnSpLocks noChangeShapeType="1"/>
          </p:cNvCxnSpPr>
          <p:nvPr/>
        </p:nvCxnSpPr>
        <p:spPr bwMode="auto">
          <a:xfrm flipV="1">
            <a:off x="5029200" y="5791200"/>
            <a:ext cx="533400" cy="457200"/>
          </a:xfrm>
          <a:prstGeom prst="straightConnector1">
            <a:avLst/>
          </a:prstGeom>
          <a:noFill/>
          <a:ln w="76200" algn="ctr">
            <a:solidFill>
              <a:srgbClr val="C00000"/>
            </a:solidFill>
            <a:round/>
            <a:headEnd/>
            <a:tailEnd type="arrow" w="med" len="med"/>
          </a:ln>
        </p:spPr>
      </p:cxnSp>
      <p:pic>
        <p:nvPicPr>
          <p:cNvPr id="1026" name="Picture 2"/>
          <p:cNvPicPr>
            <a:picLocks noChangeAspect="1" noChangeArrowheads="1"/>
          </p:cNvPicPr>
          <p:nvPr/>
        </p:nvPicPr>
        <p:blipFill>
          <a:blip r:embed="rId4"/>
          <a:srcRect/>
          <a:stretch>
            <a:fillRect/>
          </a:stretch>
        </p:blipFill>
        <p:spPr bwMode="auto">
          <a:xfrm>
            <a:off x="1295400" y="1846263"/>
            <a:ext cx="3316288" cy="4325937"/>
          </a:xfrm>
          <a:prstGeom prst="rect">
            <a:avLst/>
          </a:prstGeom>
          <a:noFill/>
          <a:ln w="9525">
            <a:solidFill>
              <a:schemeClr val="bg1">
                <a:lumMod val="75000"/>
              </a:schemeClr>
            </a:solidFill>
            <a:miter lim="800000"/>
            <a:headEnd/>
            <a:tailEnd/>
          </a:ln>
          <a:effectLst/>
        </p:spPr>
      </p:pic>
      <p:sp>
        <p:nvSpPr>
          <p:cNvPr id="34827" name="TextBox 7"/>
          <p:cNvSpPr txBox="1">
            <a:spLocks noChangeArrowheads="1"/>
          </p:cNvSpPr>
          <p:nvPr/>
        </p:nvSpPr>
        <p:spPr bwMode="auto">
          <a:xfrm>
            <a:off x="3048000" y="1295400"/>
            <a:ext cx="1752600" cy="457200"/>
          </a:xfrm>
          <a:prstGeom prst="rect">
            <a:avLst/>
          </a:prstGeom>
          <a:noFill/>
          <a:ln w="9525">
            <a:noFill/>
            <a:miter lim="800000"/>
            <a:headEnd/>
            <a:tailEnd/>
          </a:ln>
        </p:spPr>
        <p:txBody>
          <a:bodyPr>
            <a:spAutoFit/>
          </a:bodyPr>
          <a:lstStyle/>
          <a:p>
            <a:pPr algn="ctr"/>
            <a:r>
              <a:rPr lang="en-US" sz="2400" b="1"/>
              <a:t>Safety</a:t>
            </a:r>
          </a:p>
        </p:txBody>
      </p:sp>
      <p:sp>
        <p:nvSpPr>
          <p:cNvPr id="34828" name="TextBox 8"/>
          <p:cNvSpPr txBox="1">
            <a:spLocks noChangeArrowheads="1"/>
          </p:cNvSpPr>
          <p:nvPr/>
        </p:nvSpPr>
        <p:spPr bwMode="auto">
          <a:xfrm>
            <a:off x="1219200" y="1295400"/>
            <a:ext cx="1981200" cy="457200"/>
          </a:xfrm>
          <a:prstGeom prst="rect">
            <a:avLst/>
          </a:prstGeom>
          <a:noFill/>
          <a:ln w="9525">
            <a:noFill/>
            <a:miter lim="800000"/>
            <a:headEnd/>
            <a:tailEnd/>
          </a:ln>
        </p:spPr>
        <p:txBody>
          <a:bodyPr>
            <a:spAutoFit/>
          </a:bodyPr>
          <a:lstStyle/>
          <a:p>
            <a:r>
              <a:rPr lang="en-US" sz="2400" b="1"/>
              <a:t>Quick Guide</a:t>
            </a:r>
          </a:p>
        </p:txBody>
      </p:sp>
      <p:cxnSp>
        <p:nvCxnSpPr>
          <p:cNvPr id="34829" name="Straight Arrow Connector 21"/>
          <p:cNvCxnSpPr>
            <a:cxnSpLocks noChangeShapeType="1"/>
          </p:cNvCxnSpPr>
          <p:nvPr/>
        </p:nvCxnSpPr>
        <p:spPr bwMode="auto">
          <a:xfrm rot="5400000">
            <a:off x="1754188" y="3733800"/>
            <a:ext cx="3960812" cy="1588"/>
          </a:xfrm>
          <a:prstGeom prst="straightConnector1">
            <a:avLst/>
          </a:prstGeom>
          <a:noFill/>
          <a:ln w="57150" algn="ctr">
            <a:solidFill>
              <a:srgbClr val="C00000"/>
            </a:solidFill>
            <a:round/>
            <a:headEnd/>
            <a:tailEnd type="arrow" w="med" len="med"/>
          </a:ln>
        </p:spPr>
      </p:cxnSp>
      <p:cxnSp>
        <p:nvCxnSpPr>
          <p:cNvPr id="34830" name="Straight Arrow Connector 24"/>
          <p:cNvCxnSpPr>
            <a:cxnSpLocks noChangeShapeType="1"/>
            <a:stCxn id="34828" idx="2"/>
          </p:cNvCxnSpPr>
          <p:nvPr/>
        </p:nvCxnSpPr>
        <p:spPr bwMode="auto">
          <a:xfrm rot="5400000">
            <a:off x="1485901" y="2476500"/>
            <a:ext cx="1447800" cy="3175"/>
          </a:xfrm>
          <a:prstGeom prst="straightConnector1">
            <a:avLst/>
          </a:prstGeom>
          <a:noFill/>
          <a:ln w="5715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9213B7D2-A65D-4E8D-A354-43F972802ED0}" type="slidenum">
              <a:rPr lang="en-US" smtClean="0"/>
              <a:pPr>
                <a:defRPr/>
              </a:pPr>
              <a:t>5</a:t>
            </a:fld>
            <a:endParaRPr lang="en-US"/>
          </a:p>
        </p:txBody>
      </p:sp>
      <p:sp>
        <p:nvSpPr>
          <p:cNvPr id="36870" name="TextBox 20"/>
          <p:cNvSpPr txBox="1">
            <a:spLocks noChangeArrowheads="1"/>
          </p:cNvSpPr>
          <p:nvPr/>
        </p:nvSpPr>
        <p:spPr bwMode="auto">
          <a:xfrm>
            <a:off x="838200" y="533400"/>
            <a:ext cx="7543800" cy="5310188"/>
          </a:xfrm>
          <a:prstGeom prst="rect">
            <a:avLst/>
          </a:prstGeom>
          <a:noFill/>
          <a:ln w="9525">
            <a:noFill/>
            <a:miter lim="800000"/>
            <a:headEnd/>
            <a:tailEnd/>
          </a:ln>
        </p:spPr>
        <p:txBody>
          <a:bodyPr>
            <a:spAutoFit/>
          </a:bodyPr>
          <a:lstStyle/>
          <a:p>
            <a:r>
              <a:rPr lang="en-US" b="1"/>
              <a:t>Introduction</a:t>
            </a:r>
            <a:endParaRPr lang="en-US"/>
          </a:p>
          <a:p>
            <a:r>
              <a:rPr lang="en-US"/>
              <a:t>In this activity, you will create simple snap bead models to illustrate the reactants and products of photosynthesis and cellular respiration.  You will also use review cards to help you distinguish between the processes of photosynthesis and cellular respiration. </a:t>
            </a:r>
          </a:p>
          <a:p>
            <a:r>
              <a:rPr lang="en-US" b="1"/>
              <a:t> </a:t>
            </a:r>
            <a:endParaRPr lang="en-US"/>
          </a:p>
          <a:p>
            <a:endParaRPr lang="en-US" b="1"/>
          </a:p>
          <a:p>
            <a:r>
              <a:rPr lang="en-US" b="1"/>
              <a:t>Part 1: Modeling Molecules </a:t>
            </a:r>
            <a:endParaRPr lang="en-US"/>
          </a:p>
          <a:p>
            <a:r>
              <a:rPr lang="en-US"/>
              <a:t/>
            </a:r>
            <a:br>
              <a:rPr lang="en-US"/>
            </a:br>
            <a:r>
              <a:rPr lang="en-US"/>
              <a:t>A </a:t>
            </a:r>
            <a:r>
              <a:rPr lang="en-US" b="1"/>
              <a:t>molecule</a:t>
            </a:r>
            <a:r>
              <a:rPr lang="en-US"/>
              <a:t> is a group of atoms held together by chemical bonds.  In this activity you will use snap beads to represent atoms and to make models of different molecules. </a:t>
            </a:r>
          </a:p>
          <a:p>
            <a:r>
              <a:rPr lang="en-US"/>
              <a:t> </a:t>
            </a:r>
          </a:p>
          <a:p>
            <a:r>
              <a:rPr lang="en-US"/>
              <a:t> Your kit contains:</a:t>
            </a:r>
          </a:p>
          <a:p>
            <a:pPr lvl="1">
              <a:buFont typeface="Arial" charset="0"/>
              <a:buChar char="•"/>
            </a:pPr>
            <a:r>
              <a:rPr lang="en-US"/>
              <a:t> 6   BLACK beads representing </a:t>
            </a:r>
            <a:r>
              <a:rPr lang="en-US" u="sng"/>
              <a:t>carbon</a:t>
            </a:r>
            <a:r>
              <a:rPr lang="en-US"/>
              <a:t> atoms</a:t>
            </a:r>
          </a:p>
          <a:p>
            <a:pPr lvl="1">
              <a:buFont typeface="Arial" charset="0"/>
              <a:buChar char="•"/>
            </a:pPr>
            <a:r>
              <a:rPr lang="en-US"/>
              <a:t>12  WHITE beads representing </a:t>
            </a:r>
            <a:r>
              <a:rPr lang="en-US" u="sng"/>
              <a:t>hydrogen</a:t>
            </a:r>
            <a:r>
              <a:rPr lang="en-US"/>
              <a:t> atoms</a:t>
            </a:r>
          </a:p>
          <a:p>
            <a:pPr lvl="1">
              <a:buFont typeface="Arial" charset="0"/>
              <a:buChar char="•"/>
            </a:pPr>
            <a:r>
              <a:rPr lang="en-US"/>
              <a:t>18  RED beads representing </a:t>
            </a:r>
            <a:r>
              <a:rPr lang="en-US" u="sng"/>
              <a:t>oxygen</a:t>
            </a:r>
            <a:r>
              <a:rPr lang="en-US"/>
              <a:t> atoms</a:t>
            </a:r>
          </a:p>
          <a:p>
            <a:r>
              <a:rPr lang="en-US"/>
              <a:t> </a:t>
            </a: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FA91333C-EF03-4803-B476-E2735780E467}" type="slidenum">
              <a:rPr lang="en-US" smtClean="0"/>
              <a:pPr>
                <a:defRPr/>
              </a:pPr>
              <a:t>6</a:t>
            </a:fld>
            <a:endParaRPr lang="en-US"/>
          </a:p>
        </p:txBody>
      </p:sp>
      <p:pic>
        <p:nvPicPr>
          <p:cNvPr id="38918" name="Picture 2"/>
          <p:cNvPicPr>
            <a:picLocks noChangeAspect="1" noChangeArrowheads="1"/>
          </p:cNvPicPr>
          <p:nvPr/>
        </p:nvPicPr>
        <p:blipFill>
          <a:blip r:embed="rId3"/>
          <a:srcRect/>
          <a:stretch>
            <a:fillRect/>
          </a:stretch>
        </p:blipFill>
        <p:spPr bwMode="auto">
          <a:xfrm>
            <a:off x="2438400" y="228600"/>
            <a:ext cx="3409950" cy="3248025"/>
          </a:xfrm>
          <a:prstGeom prst="rect">
            <a:avLst/>
          </a:prstGeom>
          <a:noFill/>
          <a:ln w="9525">
            <a:noFill/>
            <a:miter lim="800000"/>
            <a:headEnd/>
            <a:tailEnd/>
          </a:ln>
        </p:spPr>
      </p:pic>
      <p:sp>
        <p:nvSpPr>
          <p:cNvPr id="12" name="Rectangle 11"/>
          <p:cNvSpPr/>
          <p:nvPr/>
        </p:nvSpPr>
        <p:spPr>
          <a:xfrm>
            <a:off x="4267200" y="16002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919" name="Picture 4"/>
          <p:cNvPicPr>
            <a:picLocks noChangeAspect="1" noChangeArrowheads="1"/>
          </p:cNvPicPr>
          <p:nvPr/>
        </p:nvPicPr>
        <p:blipFill>
          <a:blip r:embed="rId4"/>
          <a:srcRect/>
          <a:stretch>
            <a:fillRect/>
          </a:stretch>
        </p:blipFill>
        <p:spPr bwMode="auto">
          <a:xfrm>
            <a:off x="1371600" y="1981200"/>
            <a:ext cx="6019800" cy="363378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771B0828-00E7-4DE4-954C-1F5F4615D007}" type="slidenum">
              <a:rPr lang="en-US" smtClean="0"/>
              <a:pPr>
                <a:defRPr/>
              </a:pPr>
              <a:t>7</a:t>
            </a:fld>
            <a:endParaRPr lang="en-US"/>
          </a:p>
        </p:txBody>
      </p:sp>
      <p:pic>
        <p:nvPicPr>
          <p:cNvPr id="40966" name="Picture 2"/>
          <p:cNvPicPr>
            <a:picLocks noChangeAspect="1" noChangeArrowheads="1"/>
          </p:cNvPicPr>
          <p:nvPr/>
        </p:nvPicPr>
        <p:blipFill>
          <a:blip r:embed="rId3"/>
          <a:srcRect/>
          <a:stretch>
            <a:fillRect/>
          </a:stretch>
        </p:blipFill>
        <p:spPr bwMode="auto">
          <a:xfrm>
            <a:off x="685800" y="228600"/>
            <a:ext cx="3733800" cy="3556000"/>
          </a:xfrm>
          <a:prstGeom prst="rect">
            <a:avLst/>
          </a:prstGeom>
          <a:noFill/>
          <a:ln w="9525">
            <a:noFill/>
            <a:miter lim="800000"/>
            <a:headEnd/>
            <a:tailEnd/>
          </a:ln>
        </p:spPr>
      </p:pic>
      <p:pic>
        <p:nvPicPr>
          <p:cNvPr id="40967" name="Picture 2"/>
          <p:cNvPicPr>
            <a:picLocks noChangeAspect="1" noChangeArrowheads="1"/>
          </p:cNvPicPr>
          <p:nvPr/>
        </p:nvPicPr>
        <p:blipFill>
          <a:blip r:embed="rId4"/>
          <a:srcRect/>
          <a:stretch>
            <a:fillRect/>
          </a:stretch>
        </p:blipFill>
        <p:spPr bwMode="auto">
          <a:xfrm>
            <a:off x="2819400" y="1828800"/>
            <a:ext cx="4953000" cy="45339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11A387C2-86C7-4B40-96D0-F2E1C0B04E2A}" type="slidenum">
              <a:rPr lang="en-US" smtClean="0"/>
              <a:pPr>
                <a:defRPr/>
              </a:pPr>
              <a:t>8</a:t>
            </a:fld>
            <a:endParaRPr lang="en-US"/>
          </a:p>
        </p:txBody>
      </p:sp>
      <p:pic>
        <p:nvPicPr>
          <p:cNvPr id="43014" name="Picture 2"/>
          <p:cNvPicPr>
            <a:picLocks noChangeAspect="1" noChangeArrowheads="1"/>
          </p:cNvPicPr>
          <p:nvPr/>
        </p:nvPicPr>
        <p:blipFill>
          <a:blip r:embed="rId3"/>
          <a:srcRect/>
          <a:stretch>
            <a:fillRect/>
          </a:stretch>
        </p:blipFill>
        <p:spPr bwMode="auto">
          <a:xfrm>
            <a:off x="533400" y="304800"/>
            <a:ext cx="3733800" cy="3556000"/>
          </a:xfrm>
          <a:prstGeom prst="rect">
            <a:avLst/>
          </a:prstGeom>
          <a:noFill/>
          <a:ln w="9525">
            <a:noFill/>
            <a:miter lim="800000"/>
            <a:headEnd/>
            <a:tailEnd/>
          </a:ln>
        </p:spPr>
      </p:pic>
      <p:pic>
        <p:nvPicPr>
          <p:cNvPr id="43015" name="Picture 2"/>
          <p:cNvPicPr>
            <a:picLocks noChangeAspect="1" noChangeArrowheads="1"/>
          </p:cNvPicPr>
          <p:nvPr/>
        </p:nvPicPr>
        <p:blipFill>
          <a:blip r:embed="rId4"/>
          <a:srcRect/>
          <a:stretch>
            <a:fillRect/>
          </a:stretch>
        </p:blipFill>
        <p:spPr bwMode="auto">
          <a:xfrm>
            <a:off x="2667000" y="1905000"/>
            <a:ext cx="5562600" cy="38989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1E37EF29-D487-4533-A892-A4A4FD2C0D42}" type="slidenum">
              <a:rPr lang="en-US" smtClean="0"/>
              <a:pPr>
                <a:defRPr/>
              </a:pPr>
              <a:t>9</a:t>
            </a:fld>
            <a:endParaRPr lang="en-US"/>
          </a:p>
        </p:txBody>
      </p:sp>
      <p:pic>
        <p:nvPicPr>
          <p:cNvPr id="60418" name="Picture 2"/>
          <p:cNvPicPr>
            <a:picLocks noChangeAspect="1" noChangeArrowheads="1"/>
          </p:cNvPicPr>
          <p:nvPr/>
        </p:nvPicPr>
        <p:blipFill>
          <a:blip r:embed="rId3"/>
          <a:srcRect/>
          <a:stretch>
            <a:fillRect/>
          </a:stretch>
        </p:blipFill>
        <p:spPr bwMode="auto">
          <a:xfrm>
            <a:off x="1905000" y="217488"/>
            <a:ext cx="5387975" cy="6488112"/>
          </a:xfrm>
          <a:prstGeom prst="rect">
            <a:avLst/>
          </a:prstGeom>
          <a:noFill/>
          <a:ln w="9525">
            <a:solidFill>
              <a:schemeClr val="bg1">
                <a:lumMod val="65000"/>
              </a:schemeClr>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2102</TotalTime>
  <Words>1181</Words>
  <Application>Microsoft Office PowerPoint</Application>
  <PresentationFormat>On-screen Show (4:3)</PresentationFormat>
  <Paragraphs>152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Modeling: Photosynthesis and Cellular Respiration </vt:lpstr>
      <vt:lpstr>  Please complete the “Participant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280</cp:revision>
  <dcterms:created xsi:type="dcterms:W3CDTF">2010-09-16T14:24:37Z</dcterms:created>
  <dcterms:modified xsi:type="dcterms:W3CDTF">2014-04-13T11:03:09Z</dcterms:modified>
</cp:coreProperties>
</file>