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320" r:id="rId3"/>
    <p:sldId id="321" r:id="rId4"/>
    <p:sldId id="261" r:id="rId5"/>
    <p:sldId id="263" r:id="rId6"/>
    <p:sldId id="264" r:id="rId7"/>
    <p:sldId id="273" r:id="rId8"/>
    <p:sldId id="309" r:id="rId9"/>
    <p:sldId id="270" r:id="rId10"/>
    <p:sldId id="257" r:id="rId11"/>
    <p:sldId id="315" r:id="rId12"/>
    <p:sldId id="316" r:id="rId13"/>
    <p:sldId id="317" r:id="rId14"/>
    <p:sldId id="318" r:id="rId15"/>
    <p:sldId id="319" r:id="rId1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99"/>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96" autoAdjust="0"/>
  </p:normalViewPr>
  <p:slideViewPr>
    <p:cSldViewPr>
      <p:cViewPr varScale="1">
        <p:scale>
          <a:sx n="84" d="100"/>
          <a:sy n="84" d="100"/>
        </p:scale>
        <p:origin x="-1402" y="-77"/>
      </p:cViewPr>
      <p:guideLst>
        <p:guide orient="horz" pos="2160"/>
        <p:guide pos="2880"/>
      </p:guideLst>
    </p:cSldViewPr>
  </p:slideViewPr>
  <p:notesTextViewPr>
    <p:cViewPr>
      <p:scale>
        <a:sx n="75" d="100"/>
        <a:sy n="75" d="100"/>
      </p:scale>
      <p:origin x="0" y="0"/>
    </p:cViewPr>
  </p:notesTextViewPr>
  <p:sorterViewPr>
    <p:cViewPr>
      <p:scale>
        <a:sx n="66" d="100"/>
        <a:sy n="66" d="100"/>
      </p:scale>
      <p:origin x="0" y="12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8A0E7998-AE11-4A11-8B30-D05C9FDD249C}" type="datetimeFigureOut">
              <a:rPr lang="en-US"/>
              <a:pPr>
                <a:defRPr/>
              </a:pPr>
              <a:t>10/28/2015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81224E4C-DD00-46AE-A461-87BA937E8641}" type="slidenum">
              <a:rPr lang="en-US"/>
              <a:pPr>
                <a:defRPr/>
              </a:pPr>
              <a:t>‹#›</a:t>
            </a:fld>
            <a:endParaRPr lang="en-US"/>
          </a:p>
        </p:txBody>
      </p:sp>
    </p:spTree>
    <p:extLst>
      <p:ext uri="{BB962C8B-B14F-4D97-AF65-F5344CB8AC3E}">
        <p14:creationId xmlns:p14="http://schemas.microsoft.com/office/powerpoint/2010/main" val="3638447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171450" indent="-171450" eaLnBrk="1" hangingPunct="1">
              <a:buFont typeface="Arial" pitchFamily="34" charset="0"/>
              <a:buChar char="•"/>
            </a:pPr>
            <a:r>
              <a:rPr lang="en-US" dirty="0" smtClean="0"/>
              <a:t>This slide should be on screen as participants enter the room.</a:t>
            </a:r>
          </a:p>
          <a:p>
            <a:pPr marL="171450" indent="-171450" eaLnBrk="1" hangingPunct="1">
              <a:buFont typeface="Arial" pitchFamily="34" charset="0"/>
              <a:buChar char="•"/>
            </a:pPr>
            <a:r>
              <a:rPr lang="en-US" dirty="0" smtClean="0"/>
              <a:t>Start workshop on time—do not wait for “stragglers”</a:t>
            </a:r>
          </a:p>
          <a:p>
            <a:pPr marL="171450" indent="-171450" eaLnBrk="1" hangingPunct="1">
              <a:buFont typeface="Arial" pitchFamily="34" charset="0"/>
              <a:buChar char="•"/>
            </a:pPr>
            <a:r>
              <a:rPr lang="en-US" dirty="0" smtClean="0"/>
              <a:t>Welcome participants as they enter room</a:t>
            </a:r>
          </a:p>
          <a:p>
            <a:pPr marL="171450" indent="-171450" eaLnBrk="1" hangingPunct="1">
              <a:buFont typeface="Arial" pitchFamily="34" charset="0"/>
              <a:buChar char="•"/>
            </a:pPr>
            <a:r>
              <a:rPr lang="en-US" dirty="0" smtClean="0"/>
              <a:t>Do NOT do participant introductions unless the workshop group is a very small one (less than 10 people).  Introduce self and briefly explain teaching experience and current position.</a:t>
            </a:r>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One copy of the Teacher Information is provided with each order.  And also</a:t>
            </a:r>
            <a:r>
              <a:rPr lang="en-US" baseline="0" dirty="0" smtClean="0"/>
              <a:t> can be downloaded from the website (minus the key)</a:t>
            </a:r>
            <a:endParaRPr lang="en-US" dirty="0" smtClean="0"/>
          </a:p>
          <a:p>
            <a:pPr marL="171450" indent="-171450" eaLnBrk="1" hangingPunct="1">
              <a:spcBef>
                <a:spcPct val="0"/>
              </a:spcBef>
              <a:buFont typeface="Arial" pitchFamily="34" charset="0"/>
              <a:buChar char="•"/>
            </a:pPr>
            <a:r>
              <a:rPr lang="en-US" dirty="0" smtClean="0"/>
              <a:t>The teacher information includes:</a:t>
            </a:r>
            <a:r>
              <a:rPr lang="en-US" baseline="0" dirty="0" smtClean="0"/>
              <a:t> </a:t>
            </a:r>
            <a:r>
              <a:rPr lang="en-US" dirty="0" smtClean="0"/>
              <a:t>Summary, Core Concepts, Kit Contains, Teacher Provides, Time Required, Reusing, and information of refill kit contents.</a:t>
            </a:r>
          </a:p>
          <a:p>
            <a:pPr marL="171450" indent="-171450" eaLnBrk="1" hangingPunct="1">
              <a:spcBef>
                <a:spcPct val="0"/>
              </a:spcBef>
              <a:buFont typeface="Arial" pitchFamily="34" charset="0"/>
              <a:buChar char="•"/>
            </a:pPr>
            <a:r>
              <a:rPr lang="en-US" dirty="0" smtClean="0"/>
              <a:t>Additional materials needed</a:t>
            </a:r>
            <a:r>
              <a:rPr lang="en-US" baseline="0" dirty="0" smtClean="0"/>
              <a:t> </a:t>
            </a:r>
            <a:r>
              <a:rPr lang="en-US" dirty="0" smtClean="0"/>
              <a:t>for this lab are safety goggles, scissors, tape or glue, and paper towel (for clean up).</a:t>
            </a:r>
          </a:p>
          <a:p>
            <a:pPr marL="171450" indent="-171450" eaLnBrk="1" hangingPunct="1">
              <a:spcBef>
                <a:spcPct val="0"/>
              </a:spcBef>
              <a:buFont typeface="Arial" pitchFamily="34" charset="0"/>
              <a:buChar char="•"/>
            </a:pPr>
            <a:r>
              <a:rPr lang="en-US" dirty="0" smtClean="0"/>
              <a:t>Refills</a:t>
            </a:r>
            <a:r>
              <a:rPr lang="en-US" baseline="0" dirty="0" smtClean="0"/>
              <a:t> are available for the</a:t>
            </a:r>
            <a:r>
              <a:rPr lang="en-US" dirty="0" smtClean="0"/>
              <a:t> kits so that basic kit contents can be reused.  </a:t>
            </a:r>
          </a:p>
          <a:p>
            <a:pPr marL="171450" indent="-171450" eaLnBrk="1" hangingPunct="1">
              <a:spcBef>
                <a:spcPct val="0"/>
              </a:spcBef>
              <a:buFont typeface="Arial" pitchFamily="34" charset="0"/>
              <a:buChar char="•"/>
            </a:pPr>
            <a:r>
              <a:rPr lang="en-US" dirty="0" smtClean="0"/>
              <a:t>The teacher information includes hints for reusing kits and information on what is included in a refill kit.</a:t>
            </a:r>
          </a:p>
          <a:p>
            <a:pPr marL="0" indent="0" eaLnBrk="1" hangingPunct="1">
              <a:spcBef>
                <a:spcPct val="0"/>
              </a:spcBef>
              <a:buFont typeface="Arial" pitchFamily="34" charset="0"/>
              <a:buNone/>
            </a:pPr>
            <a:endParaRPr lang="en-US" dirty="0" smtClean="0"/>
          </a:p>
        </p:txBody>
      </p:sp>
      <p:sp>
        <p:nvSpPr>
          <p:cNvPr id="50179" name="Slide Number Placeholder 3"/>
          <p:cNvSpPr>
            <a:spLocks noGrp="1"/>
          </p:cNvSpPr>
          <p:nvPr>
            <p:ph type="sldNum" sz="quarter" idx="5"/>
          </p:nvPr>
        </p:nvSpPr>
        <p:spPr>
          <a:noFill/>
        </p:spPr>
        <p:txBody>
          <a:bodyPr/>
          <a:lstStyle/>
          <a:p>
            <a:fld id="{18B89FBE-1362-4C8C-9CBE-4BA2A238E7E8}"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81240" indent="-181240" eaLnBrk="1" hangingPunct="1">
              <a:buFont typeface="Arial" panose="020B0604020202020204" pitchFamily="34" charset="0"/>
              <a:buChar char="•"/>
            </a:pPr>
            <a:r>
              <a:rPr lang="en-US" dirty="0" smtClean="0"/>
              <a:t>The kit you used today is available from Science Take-Out as a completely assembled student kit. </a:t>
            </a:r>
          </a:p>
          <a:p>
            <a:pPr marL="181240" indent="-181240" eaLnBrk="1" hangingPunct="1">
              <a:buFont typeface="Arial" panose="020B0604020202020204" pitchFamily="34" charset="0"/>
              <a:buChar char="•"/>
            </a:pPr>
            <a:r>
              <a:rPr lang="en-US" dirty="0" smtClean="0"/>
              <a:t>Please explore the website to learn about other STO kits.  </a:t>
            </a:r>
          </a:p>
          <a:p>
            <a:pPr marL="181240" indent="-18124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p>
          <a:p>
            <a:pPr marL="181240" indent="-181240" eaLnBrk="1" hangingPunct="1">
              <a:spcBef>
                <a:spcPct val="0"/>
              </a:spcBef>
              <a:buFontTx/>
              <a:buChar char="•"/>
            </a:pPr>
            <a:endParaRPr lang="en-US" dirty="0" smtClean="0">
              <a:solidFill>
                <a:srgbClr val="FF0000"/>
              </a:solidFill>
            </a:endParaRPr>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13</a:t>
            </a:fld>
            <a:endParaRPr 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Receive free kits for presenting Science </a:t>
            </a:r>
            <a:r>
              <a:rPr lang="en-US" smtClean="0"/>
              <a:t>Take-Out workshops</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14</a:t>
            </a:fld>
            <a:endParaRPr 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a:buFontTx/>
              <a:buChar char="•"/>
            </a:pPr>
            <a:r>
              <a:rPr lang="en-US" smtClean="0"/>
              <a:t>Encourage teachers to write comments on the back of the participant survey card.</a:t>
            </a:r>
          </a:p>
          <a:p>
            <a:pPr marL="181240" indent="-181240">
              <a:buFontTx/>
              <a:buChar char="•"/>
            </a:pPr>
            <a:r>
              <a:rPr lang="en-US"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81240" indent="-18124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81240" indent="-18124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81240" indent="-18124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4949866E-AC20-4A41-AC7F-044A97754521}" type="slidenum">
              <a:rPr lang="en-US" sz="1300"/>
              <a:pPr algn="r"/>
              <a:t>2</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81240" indent="-181240" eaLnBrk="1" hangingPunct="1">
              <a:spcBef>
                <a:spcPct val="0"/>
              </a:spcBef>
              <a:buFont typeface="Arial" pitchFamily="34" charset="0"/>
              <a:buChar char="•"/>
            </a:pPr>
            <a:r>
              <a:rPr lang="en-US" dirty="0" smtClean="0"/>
              <a:t>We want to you work with partners to experience the kit by completing the activity</a:t>
            </a:r>
          </a:p>
          <a:p>
            <a:pPr marL="181240" indent="-18124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81240" indent="-181240">
              <a:buFont typeface="Arial" pitchFamily="34" charset="0"/>
              <a:buChar char="•"/>
            </a:pPr>
            <a:r>
              <a:rPr lang="en-US" dirty="0" smtClean="0"/>
              <a:t>If you have questions, please call me over while you are working on the activity.</a:t>
            </a:r>
          </a:p>
          <a:p>
            <a:pPr marL="181240" indent="-18124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marL="171450" indent="-171450">
              <a:spcBef>
                <a:spcPct val="0"/>
              </a:spcBef>
              <a:buFont typeface="Arial" pitchFamily="34" charset="0"/>
              <a:buChar char="•"/>
            </a:pPr>
            <a:r>
              <a:rPr lang="en-US" dirty="0" smtClean="0"/>
              <a:t>For today, you will be working in teams of 2. </a:t>
            </a:r>
          </a:p>
          <a:p>
            <a:pPr marL="171450" indent="-171450">
              <a:spcBef>
                <a:spcPct val="0"/>
              </a:spcBef>
              <a:buFont typeface="Arial" pitchFamily="34" charset="0"/>
              <a:buChar char="•"/>
            </a:pPr>
            <a:r>
              <a:rPr lang="en-US" dirty="0" smtClean="0"/>
              <a:t>DISTRIBUTE 1 KIT</a:t>
            </a:r>
            <a:r>
              <a:rPr lang="en-US" baseline="0" dirty="0" smtClean="0"/>
              <a:t> and 1</a:t>
            </a:r>
            <a:r>
              <a:rPr lang="en-US" dirty="0" smtClean="0"/>
              <a:t> STUDENT INSTRUCTIONS</a:t>
            </a:r>
            <a:r>
              <a:rPr lang="en-US" baseline="0" dirty="0" smtClean="0"/>
              <a:t> to </a:t>
            </a:r>
            <a:r>
              <a:rPr lang="en-US" dirty="0" smtClean="0"/>
              <a:t>EACH PER PAIR OF TEACHERS </a:t>
            </a:r>
          </a:p>
          <a:p>
            <a:pPr marL="171450" indent="-171450">
              <a:spcBef>
                <a:spcPct val="0"/>
              </a:spcBef>
              <a:buFont typeface="Arial" pitchFamily="34" charset="0"/>
              <a:buChar char="•"/>
            </a:pPr>
            <a:r>
              <a:rPr lang="en-US" dirty="0" smtClean="0"/>
              <a:t>Every kit comes with a colored quick guide and safety instructions</a:t>
            </a:r>
            <a:r>
              <a:rPr lang="en-US" baseline="0" dirty="0" smtClean="0"/>
              <a:t> sheet.</a:t>
            </a:r>
            <a:r>
              <a:rPr lang="en-US" dirty="0" smtClean="0"/>
              <a:t>  Keep this colored sheet in the kit bag if they plan to refill and reuse the</a:t>
            </a:r>
            <a:r>
              <a:rPr lang="en-US" baseline="0" dirty="0" smtClean="0"/>
              <a:t> kit</a:t>
            </a:r>
            <a:r>
              <a:rPr lang="en-US" dirty="0" smtClean="0"/>
              <a:t>. </a:t>
            </a:r>
          </a:p>
          <a:p>
            <a:pPr marL="171450" indent="-171450">
              <a:spcBef>
                <a:spcPct val="0"/>
              </a:spcBef>
              <a:buFont typeface="Arial" pitchFamily="34" charset="0"/>
              <a:buChar char="•"/>
            </a:pPr>
            <a:r>
              <a:rPr lang="en-US" dirty="0" smtClean="0"/>
              <a:t>Each kit comes with ONE student instruction handout. Teachers may make additional copies if their students are working in teams.   </a:t>
            </a:r>
          </a:p>
          <a:p>
            <a:pPr marL="171450" indent="-171450">
              <a:spcBef>
                <a:spcPct val="0"/>
              </a:spcBef>
              <a:buFont typeface="Arial" pitchFamily="34" charset="0"/>
              <a:buChar char="•"/>
            </a:pPr>
            <a:r>
              <a:rPr lang="en-US" dirty="0" smtClean="0"/>
              <a:t>One of you should use the student instructions in the bag.  The other person should use the additional handout that we have provided.    </a:t>
            </a:r>
          </a:p>
          <a:p>
            <a:pPr eaLnBrk="1" hangingPunct="1">
              <a:spcBef>
                <a:spcPct val="0"/>
              </a:spcBef>
            </a:pPr>
            <a:r>
              <a:rPr lang="en-US" dirty="0" smtClean="0"/>
              <a:t> </a:t>
            </a:r>
          </a:p>
        </p:txBody>
      </p:sp>
      <p:sp>
        <p:nvSpPr>
          <p:cNvPr id="29699" name="Slide Number Placeholder 3"/>
          <p:cNvSpPr>
            <a:spLocks noGrp="1"/>
          </p:cNvSpPr>
          <p:nvPr>
            <p:ph type="sldNum" sz="quarter" idx="5"/>
          </p:nvPr>
        </p:nvSpPr>
        <p:spPr>
          <a:noFill/>
        </p:spPr>
        <p:txBody>
          <a:bodyPr/>
          <a:lstStyle/>
          <a:p>
            <a:fld id="{CE84F433-AB14-446F-AA43-C6F2D8E1720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Explain that this kit fits</a:t>
            </a:r>
            <a:r>
              <a:rPr lang="en-US" b="1" baseline="0" dirty="0" smtClean="0"/>
              <a:t> well with an environmental science or human impact unit.</a:t>
            </a:r>
          </a:p>
          <a:p>
            <a:pPr marL="0" indent="0" eaLnBrk="1" hangingPunct="1">
              <a:spcBef>
                <a:spcPct val="0"/>
              </a:spcBef>
              <a:buFont typeface="Arial" pitchFamily="34" charset="0"/>
              <a:buNone/>
            </a:pPr>
            <a:endParaRPr lang="en-US" b="1" baseline="0" dirty="0" smtClean="0"/>
          </a:p>
          <a:p>
            <a:pPr marL="0" indent="0" eaLnBrk="1" hangingPunct="1">
              <a:spcBef>
                <a:spcPct val="0"/>
              </a:spcBef>
              <a:buFont typeface="Arial" pitchFamily="34" charset="0"/>
              <a:buNone/>
            </a:pPr>
            <a:r>
              <a:rPr lang="en-US" b="1" dirty="0" smtClean="0"/>
              <a:t>Part 1:  A Case of Bed Bugs</a:t>
            </a:r>
            <a:endParaRPr lang="en-US" b="0" baseline="0" dirty="0" smtClean="0"/>
          </a:p>
          <a:p>
            <a:pPr marL="171450" indent="-171450" eaLnBrk="1" hangingPunct="1">
              <a:spcBef>
                <a:spcPct val="0"/>
              </a:spcBef>
              <a:buFont typeface="Arial" pitchFamily="34" charset="0"/>
              <a:buChar char="•"/>
            </a:pPr>
            <a:r>
              <a:rPr lang="en-US" b="0" baseline="0" dirty="0" smtClean="0"/>
              <a:t>Ask a participant to read the case.  </a:t>
            </a:r>
          </a:p>
          <a:p>
            <a:pPr marL="171450" indent="-171450" eaLnBrk="1" hangingPunct="1">
              <a:spcBef>
                <a:spcPct val="0"/>
              </a:spcBef>
              <a:buFont typeface="Arial" pitchFamily="34" charset="0"/>
              <a:buChar char="•"/>
            </a:pPr>
            <a:r>
              <a:rPr lang="en-US" b="0" baseline="0" dirty="0" smtClean="0"/>
              <a:t>Ask several participants for things that might be causing the family’s symptoms.</a:t>
            </a:r>
          </a:p>
          <a:p>
            <a:pPr marL="171450" indent="-171450" eaLnBrk="1" hangingPunct="1">
              <a:spcBef>
                <a:spcPct val="0"/>
              </a:spcBef>
              <a:buFont typeface="Arial" pitchFamily="34" charset="0"/>
              <a:buChar char="•"/>
            </a:pPr>
            <a:r>
              <a:rPr lang="en-US" b="0" baseline="0" dirty="0" smtClean="0"/>
              <a:t>Suggest that partners take turns reading/doing as they work through the activity.  Explain that keeps partners working together.  Also explain that it is a great way to keep students on task.</a:t>
            </a:r>
            <a:endParaRPr lang="en-US" b="0"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Part 2: What the Labels Say</a:t>
            </a:r>
            <a:r>
              <a:rPr lang="en-US" baseline="0" dirty="0" smtClean="0"/>
              <a:t> </a:t>
            </a:r>
          </a:p>
          <a:p>
            <a:pPr marL="171450" indent="-171450" eaLnBrk="1" hangingPunct="1">
              <a:spcBef>
                <a:spcPct val="0"/>
              </a:spcBef>
              <a:buFont typeface="Arial" pitchFamily="34" charset="0"/>
              <a:buChar char="•"/>
            </a:pPr>
            <a:r>
              <a:rPr lang="en-US" baseline="0" dirty="0" smtClean="0"/>
              <a:t>Ask a participant to read this part of the case.</a:t>
            </a:r>
          </a:p>
          <a:p>
            <a:pPr marL="171450" indent="-171450" eaLnBrk="1" hangingPunct="1">
              <a:spcBef>
                <a:spcPct val="0"/>
              </a:spcBef>
              <a:buFont typeface="Arial" pitchFamily="34" charset="0"/>
              <a:buChar char="•"/>
            </a:pPr>
            <a:r>
              <a:rPr lang="en-US" baseline="0" dirty="0" smtClean="0"/>
              <a:t>Ask participants to work with their partner to complete Part 2.</a:t>
            </a:r>
          </a:p>
          <a:p>
            <a:pPr marL="171450" indent="-171450" eaLnBrk="1" hangingPunct="1">
              <a:spcBef>
                <a:spcPct val="0"/>
              </a:spcBef>
              <a:buFont typeface="Arial" pitchFamily="34" charset="0"/>
              <a:buChar char="•"/>
            </a:pPr>
            <a:r>
              <a:rPr lang="en-US" baseline="0" dirty="0" smtClean="0"/>
              <a:t>They will need the labels from the kit.  Suggest that each person be responsible for one label.  </a:t>
            </a:r>
          </a:p>
          <a:p>
            <a:pPr marL="171450" indent="-171450" eaLnBrk="1" hangingPunct="1">
              <a:spcBef>
                <a:spcPct val="0"/>
              </a:spcBef>
              <a:buFont typeface="Arial" pitchFamily="34" charset="0"/>
              <a:buChar char="•"/>
            </a:pPr>
            <a:r>
              <a:rPr lang="en-US" baseline="0" dirty="0" smtClean="0"/>
              <a:t>YES…there is a lot of reading on the label.  These labels were modeled after the REAL labels on pesticide containers.  </a:t>
            </a:r>
          </a:p>
          <a:p>
            <a:pPr marL="171450" indent="-171450" eaLnBrk="1" hangingPunct="1">
              <a:spcBef>
                <a:spcPct val="0"/>
              </a:spcBef>
              <a:buFont typeface="Arial" pitchFamily="34" charset="0"/>
              <a:buChar char="•"/>
            </a:pPr>
            <a:r>
              <a:rPr lang="en-US" baseline="0" dirty="0" smtClean="0"/>
              <a:t>Consider a brief discussion about the importance of reading labels, particularly the directions for use.</a:t>
            </a:r>
          </a:p>
          <a:p>
            <a:pPr marL="171450" indent="-171450" eaLnBrk="1" hangingPunct="1">
              <a:spcBef>
                <a:spcPct val="0"/>
              </a:spcBef>
              <a:buFont typeface="Arial" pitchFamily="34" charset="0"/>
              <a:buChar char="•"/>
            </a:pPr>
            <a:r>
              <a:rPr lang="en-US" baseline="0" dirty="0" smtClean="0"/>
              <a:t>Allow 5 minutes for completing Part 2.</a:t>
            </a:r>
            <a:endParaRPr lang="en-US" dirty="0" smtClean="0"/>
          </a:p>
          <a:p>
            <a:pPr marL="0" indent="0" eaLnBrk="1" hangingPunct="1">
              <a:spcBef>
                <a:spcPct val="0"/>
              </a:spcBef>
              <a:buFont typeface="Arial" pitchFamily="34" charset="0"/>
              <a:buNone/>
            </a:pPr>
            <a:endParaRPr lang="en-US" dirty="0" smtClean="0"/>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35843" name="Slide Number Placeholder 3"/>
          <p:cNvSpPr>
            <a:spLocks noGrp="1"/>
          </p:cNvSpPr>
          <p:nvPr>
            <p:ph type="sldNum" sz="quarter" idx="5"/>
          </p:nvPr>
        </p:nvSpPr>
        <p:spPr>
          <a:noFill/>
        </p:spPr>
        <p:txBody>
          <a:bodyPr/>
          <a:lstStyle/>
          <a:p>
            <a:fld id="{06BC5FA8-BCBD-4254-8B8C-38AF879A18D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3:  Testing for </a:t>
            </a:r>
            <a:r>
              <a:rPr lang="en-US" b="1" dirty="0" err="1" smtClean="0"/>
              <a:t>Pyrethroid</a:t>
            </a:r>
            <a:r>
              <a:rPr lang="en-US" b="1" dirty="0" smtClean="0"/>
              <a:t> Metabolites</a:t>
            </a:r>
          </a:p>
          <a:p>
            <a:pPr marL="171450" indent="-171450" eaLnBrk="1" hangingPunct="1">
              <a:spcBef>
                <a:spcPct val="0"/>
              </a:spcBef>
              <a:buFont typeface="Arial" pitchFamily="34" charset="0"/>
              <a:buChar char="•"/>
            </a:pPr>
            <a:endParaRPr lang="en-US" b="0" dirty="0" smtClean="0"/>
          </a:p>
          <a:p>
            <a:pPr eaLnBrk="1" hangingPunct="1">
              <a:spcBef>
                <a:spcPct val="0"/>
              </a:spcBef>
            </a:pPr>
            <a:r>
              <a:rPr lang="en-US" b="0" dirty="0" smtClean="0"/>
              <a:t>Read the case</a:t>
            </a:r>
            <a:r>
              <a:rPr lang="en-US" b="0" baseline="0" dirty="0" smtClean="0"/>
              <a:t> and ask participants to complete Part 3.</a:t>
            </a:r>
            <a:endParaRPr lang="en-US" b="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4:  Pesticides Made</a:t>
            </a:r>
            <a:r>
              <a:rPr lang="en-US" b="1" baseline="0" dirty="0" smtClean="0"/>
              <a:t> From Flowers</a:t>
            </a:r>
          </a:p>
          <a:p>
            <a:pPr eaLnBrk="1" hangingPunct="1">
              <a:spcBef>
                <a:spcPct val="0"/>
              </a:spcBef>
            </a:pPr>
            <a:endParaRPr lang="en-US" b="1" baseline="0" dirty="0" smtClean="0"/>
          </a:p>
          <a:p>
            <a:pPr marL="171450" indent="-171450" eaLnBrk="1" hangingPunct="1">
              <a:spcBef>
                <a:spcPct val="0"/>
              </a:spcBef>
              <a:buFont typeface="Arial" panose="020B0604020202020204" pitchFamily="34" charset="0"/>
              <a:buChar char="•"/>
            </a:pPr>
            <a:r>
              <a:rPr lang="en-US" b="0" baseline="0" dirty="0" smtClean="0"/>
              <a:t>This part includes two readings with related questions.  It could be done for homework because no materials are needed.</a:t>
            </a:r>
          </a:p>
          <a:p>
            <a:pPr marL="171450" indent="-171450" eaLnBrk="1" hangingPunct="1">
              <a:spcBef>
                <a:spcPct val="0"/>
              </a:spcBef>
              <a:buFont typeface="Arial" panose="020B0604020202020204" pitchFamily="34" charset="0"/>
              <a:buChar char="•"/>
            </a:pPr>
            <a:r>
              <a:rPr lang="en-US" b="0" baseline="0" dirty="0" smtClean="0"/>
              <a:t>Consider skipping this part during the workshop if you run short on time.</a:t>
            </a:r>
            <a:endParaRPr lang="en-US" b="0" dirty="0" smtClean="0"/>
          </a:p>
          <a:p>
            <a:pPr eaLnBrk="1" hangingPunct="1">
              <a:spcBef>
                <a:spcPct val="0"/>
              </a:spcBef>
            </a:pPr>
            <a:endParaRPr lang="en-US" b="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Part 5: </a:t>
            </a:r>
            <a:r>
              <a:rPr lang="en-US" b="1" dirty="0" err="1" smtClean="0"/>
              <a:t>Pyrethroids</a:t>
            </a:r>
            <a:r>
              <a:rPr lang="en-US" b="1" baseline="0" dirty="0" smtClean="0"/>
              <a:t> and Your Environment</a:t>
            </a:r>
            <a:endParaRPr lang="en-US" dirty="0" smtClean="0"/>
          </a:p>
          <a:p>
            <a:pPr marL="171450" indent="-171450" eaLnBrk="1" hangingPunct="1">
              <a:spcBef>
                <a:spcPct val="0"/>
              </a:spcBef>
              <a:buFont typeface="Arial" pitchFamily="34" charset="0"/>
              <a:buChar char="•"/>
            </a:pPr>
            <a:r>
              <a:rPr lang="en-US" dirty="0" smtClean="0"/>
              <a:t>Ask participants</a:t>
            </a:r>
            <a:r>
              <a:rPr lang="en-US" baseline="0" dirty="0" smtClean="0"/>
              <a:t> to work together to complete Part 5.</a:t>
            </a:r>
          </a:p>
          <a:p>
            <a:pPr marL="0" indent="0" eaLnBrk="1" hangingPunct="1">
              <a:spcBef>
                <a:spcPct val="0"/>
              </a:spcBef>
              <a:buFont typeface="Arial" pitchFamily="34" charset="0"/>
              <a:buNone/>
            </a:pPr>
            <a:endParaRPr lang="en-US" baseline="0" dirty="0" smtClean="0"/>
          </a:p>
          <a:p>
            <a:pPr marL="171450" indent="-171450" eaLnBrk="1" hangingPunct="1">
              <a:spcBef>
                <a:spcPct val="0"/>
              </a:spcBef>
              <a:buFont typeface="Arial" pitchFamily="34" charset="0"/>
              <a:buChar char="•"/>
            </a:pPr>
            <a:endParaRPr lang="en-US" dirty="0" smtClean="0"/>
          </a:p>
          <a:p>
            <a:pPr marL="0" indent="0" eaLnBrk="1" hangingPunct="1">
              <a:spcBef>
                <a:spcPct val="0"/>
              </a:spcBef>
              <a:buFont typeface="Arial" pitchFamily="34" charset="0"/>
              <a:buNone/>
            </a:pPr>
            <a:endParaRPr lang="en-US" dirty="0" smtClean="0"/>
          </a:p>
        </p:txBody>
      </p:sp>
      <p:sp>
        <p:nvSpPr>
          <p:cNvPr id="39939" name="Slide Number Placeholder 3"/>
          <p:cNvSpPr>
            <a:spLocks noGrp="1"/>
          </p:cNvSpPr>
          <p:nvPr>
            <p:ph type="sldNum" sz="quarter" idx="5"/>
          </p:nvPr>
        </p:nvSpPr>
        <p:spPr>
          <a:noFill/>
        </p:spPr>
        <p:txBody>
          <a:bodyPr/>
          <a:lstStyle/>
          <a:p>
            <a:fld id="{27985AB0-2E4C-42BE-96D7-78488D88841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53A130-C9CE-4EC3-AA51-1B32527EACD3}" type="datetime1">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92C891-5E51-4A4F-B2AA-D70C829E9B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BE0ED-0A2B-4647-98C4-42C94775B6AA}" type="datetime1">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CF9F1-CFDD-4512-B7F1-D53B97CD9D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565CD-C19B-4FCC-B8D5-614D569508F4}" type="datetime1">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423421-C341-4BD9-BC82-24E51D562C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ACFC25-7EA1-42F4-846C-99249A96C343}" type="datetime1">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018A5B-8FB4-4F81-A0FE-B8B39902D9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04C405-BDC7-4A6D-9AFD-D3725CE4857D}" type="datetime1">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87680B-AE59-4131-A70F-01C2A334F1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F19C13-A56A-472F-8527-210F6E3D6D60}" type="datetime1">
              <a:rPr lang="en-US"/>
              <a:pPr>
                <a:defRPr/>
              </a:pPr>
              <a:t>10/28/2015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CDEFBC-F261-4975-A1AF-19240478E5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B03C91-4472-4C2A-A10F-EB7FCBF2F98B}" type="datetime1">
              <a:rPr lang="en-US"/>
              <a:pPr>
                <a:defRPr/>
              </a:pPr>
              <a:t>10/28/2015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00F9D9-8934-41F0-A81E-0415064D68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729E4E-1550-47E2-8EFE-A7D932DBDF23}" type="datetime1">
              <a:rPr lang="en-US"/>
              <a:pPr>
                <a:defRPr/>
              </a:pPr>
              <a:t>10/28/2015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76BF1D-626E-460E-AC20-E791FEA1E4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9D48B0-DF0F-41A0-ADB2-6441CE267C21}" type="datetime1">
              <a:rPr lang="en-US"/>
              <a:pPr>
                <a:defRPr/>
              </a:pPr>
              <a:t>10/28/2015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6E6B39-74BE-44D2-AF24-B7728C4A3F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6EDD5B-6F94-422F-86DE-88E7880E8CA3}" type="datetime1">
              <a:rPr lang="en-US"/>
              <a:pPr>
                <a:defRPr/>
              </a:pPr>
              <a:t>10/28/2015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815FC2-85E1-47D9-9A64-F67F01EB9B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7B1CB1-7301-45AB-B0EF-0F771359B34B}" type="datetime1">
              <a:rPr lang="en-US"/>
              <a:pPr>
                <a:defRPr/>
              </a:pPr>
              <a:t>10/28/2015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9FC4F-4E8C-41C7-9CB4-0185AD2571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D94D6D-F6A2-4ED6-B588-E7AD57CAFE8F}" type="datetime1">
              <a:rPr lang="en-US"/>
              <a:pPr>
                <a:defRPr/>
              </a:pPr>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89293E-8765-4AE8-BDAD-D729A44FB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1"/>
          <p:cNvSpPr>
            <a:spLocks noGrp="1"/>
          </p:cNvSpPr>
          <p:nvPr>
            <p:ph type="ctrTitle"/>
          </p:nvPr>
        </p:nvSpPr>
        <p:spPr>
          <a:xfrm>
            <a:off x="533400" y="152400"/>
            <a:ext cx="8077200" cy="1676400"/>
          </a:xfrm>
        </p:spPr>
        <p:txBody>
          <a:bodyPr/>
          <a:lstStyle/>
          <a:p>
            <a:pPr eaLnBrk="1" hangingPunct="1"/>
            <a:r>
              <a:rPr lang="en-US" sz="6200" b="1" dirty="0" smtClean="0">
                <a:solidFill>
                  <a:srgbClr val="77933C"/>
                </a:solidFill>
              </a:rPr>
              <a:t>A Case of </a:t>
            </a:r>
            <a:br>
              <a:rPr lang="en-US" sz="6200" b="1" dirty="0" smtClean="0">
                <a:solidFill>
                  <a:srgbClr val="77933C"/>
                </a:solidFill>
              </a:rPr>
            </a:br>
            <a:r>
              <a:rPr lang="en-US" sz="6200" b="1" dirty="0" smtClean="0">
                <a:solidFill>
                  <a:srgbClr val="77933C"/>
                </a:solidFill>
              </a:rPr>
              <a:t>Pesticide Poisoning</a:t>
            </a:r>
          </a:p>
        </p:txBody>
      </p:sp>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8439" name="Picture 8" descr="logo_trademark_6in"/>
          <p:cNvPicPr>
            <a:picLocks noChangeAspect="1" noChangeArrowheads="1"/>
          </p:cNvPicPr>
          <p:nvPr/>
        </p:nvPicPr>
        <p:blipFill>
          <a:blip r:embed="rId3"/>
          <a:srcRect/>
          <a:stretch>
            <a:fillRect/>
          </a:stretch>
        </p:blipFill>
        <p:spPr bwMode="auto">
          <a:xfrm>
            <a:off x="762000" y="3325813"/>
            <a:ext cx="3276600" cy="2306704"/>
          </a:xfrm>
          <a:prstGeom prst="rect">
            <a:avLst/>
          </a:prstGeom>
          <a:noFill/>
          <a:ln w="9525">
            <a:noFill/>
            <a:miter lim="800000"/>
            <a:headEnd/>
            <a:tailEnd/>
          </a:ln>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177615"/>
            <a:ext cx="3352800" cy="4347844"/>
          </a:xfrm>
          <a:prstGeom prst="rect">
            <a:avLst/>
          </a:prstGeom>
          <a:noFill/>
          <a:ln w="28575">
            <a:solidFill>
              <a:schemeClr val="accent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7850" y="685800"/>
            <a:ext cx="27051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accent1">
                    <a:lumMod val="75000"/>
                  </a:schemeClr>
                </a:solidFill>
              </a:rPr>
              <a:t>Teacher Information</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81700" y="2057400"/>
            <a:ext cx="2057400" cy="457200"/>
          </a:xfrm>
          <a:prstGeom prst="rect">
            <a:avLst/>
          </a:prstGeom>
          <a:noFill/>
          <a:ln>
            <a:noFill/>
          </a:ln>
        </p:spPr>
        <p:txBody>
          <a:bodyPr>
            <a:spAutoFit/>
          </a:bodyPr>
          <a:lstStyle/>
          <a:p>
            <a:pPr>
              <a:defRPr/>
            </a:pPr>
            <a:r>
              <a:rPr lang="en-US" sz="2400" b="1" dirty="0">
                <a:solidFill>
                  <a:schemeClr val="accent3">
                    <a:lumMod val="75000"/>
                  </a:schemeClr>
                </a:solidFill>
              </a:rPr>
              <a:t>Quick Guide</a:t>
            </a:r>
          </a:p>
        </p:txBody>
      </p:sp>
      <p:sp>
        <p:nvSpPr>
          <p:cNvPr id="19" name="TextBox 18"/>
          <p:cNvSpPr txBox="1"/>
          <p:nvPr/>
        </p:nvSpPr>
        <p:spPr>
          <a:xfrm>
            <a:off x="6597098" y="3425687"/>
            <a:ext cx="800100" cy="457200"/>
          </a:xfrm>
          <a:prstGeom prst="rect">
            <a:avLst/>
          </a:prstGeom>
          <a:noFill/>
          <a:ln>
            <a:noFill/>
          </a:ln>
        </p:spPr>
        <p:txBody>
          <a:bodyPr wrap="square">
            <a:spAutoFit/>
          </a:bodyPr>
          <a:lstStyle/>
          <a:p>
            <a:pPr>
              <a:defRPr/>
            </a:pPr>
            <a:r>
              <a:rPr lang="en-US" sz="2400" b="1" dirty="0">
                <a:solidFill>
                  <a:schemeClr val="accent3">
                    <a:lumMod val="75000"/>
                  </a:schemeClr>
                </a:solidFill>
              </a:rPr>
              <a:t>Key</a:t>
            </a:r>
          </a:p>
        </p:txBody>
      </p:sp>
      <p:sp>
        <p:nvSpPr>
          <p:cNvPr id="21" name="TextBox 20"/>
          <p:cNvSpPr txBox="1"/>
          <p:nvPr/>
        </p:nvSpPr>
        <p:spPr>
          <a:xfrm>
            <a:off x="6705600" y="4038600"/>
            <a:ext cx="1143000" cy="461665"/>
          </a:xfrm>
          <a:prstGeom prst="rect">
            <a:avLst/>
          </a:prstGeom>
          <a:noFill/>
          <a:ln>
            <a:noFill/>
          </a:ln>
        </p:spPr>
        <p:txBody>
          <a:bodyPr>
            <a:spAutoFit/>
          </a:bodyPr>
          <a:lstStyle/>
          <a:p>
            <a:pPr>
              <a:defRPr/>
            </a:pPr>
            <a:r>
              <a:rPr lang="en-US" sz="2400" b="1" dirty="0" smtClean="0">
                <a:solidFill>
                  <a:schemeClr val="accent3">
                    <a:lumMod val="75000"/>
                  </a:schemeClr>
                </a:solidFill>
              </a:rPr>
              <a:t>SDS </a:t>
            </a:r>
            <a:endParaRPr lang="en-US" sz="2400" b="1" dirty="0">
              <a:solidFill>
                <a:schemeClr val="accent3">
                  <a:lumMod val="75000"/>
                </a:schemeClr>
              </a:solidFill>
            </a:endParaRPr>
          </a:p>
        </p:txBody>
      </p:sp>
      <p:sp>
        <p:nvSpPr>
          <p:cNvPr id="7" name="TextBox 18"/>
          <p:cNvSpPr txBox="1"/>
          <p:nvPr/>
        </p:nvSpPr>
        <p:spPr>
          <a:xfrm>
            <a:off x="6425648" y="2724150"/>
            <a:ext cx="1143000" cy="457200"/>
          </a:xfrm>
          <a:prstGeom prst="rect">
            <a:avLst/>
          </a:prstGeom>
          <a:noFill/>
          <a:ln>
            <a:noFill/>
          </a:ln>
        </p:spPr>
        <p:txBody>
          <a:bodyPr>
            <a:spAutoFit/>
          </a:bodyPr>
          <a:lstStyle/>
          <a:p>
            <a:r>
              <a:rPr lang="en-US" sz="2400" b="1" dirty="0">
                <a:solidFill>
                  <a:srgbClr val="77933C"/>
                </a:solidFill>
              </a:rPr>
              <a:t>Safety</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42899"/>
            <a:ext cx="4208270" cy="617220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7658" y="161453"/>
            <a:ext cx="4572000" cy="6477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chemeClr val="tx1"/>
                </a:solidFill>
              </a:ln>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11</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2465848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3790359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188113"/>
            <a:ext cx="7772400" cy="6481774"/>
          </a:xfrm>
          <a:prstGeom prst="rect">
            <a:avLst/>
          </a:prstGeom>
          <a:noFill/>
          <a:ln w="9525">
            <a:noFill/>
            <a:miter lim="800000"/>
            <a:headEnd/>
            <a:tailEnd/>
          </a:ln>
        </p:spPr>
        <p:txBody>
          <a:bodyPr>
            <a:spAutoFit/>
          </a:bodyPr>
          <a:lstStyle/>
          <a:p>
            <a:pPr algn="ctr"/>
            <a:r>
              <a:rPr lang="en-US" sz="54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 </a:t>
            </a:r>
            <a:endParaRPr lang="en-US" sz="54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551391" y="2362200"/>
            <a:ext cx="8022020" cy="2954655"/>
          </a:xfrm>
          <a:prstGeom prst="rect">
            <a:avLst/>
          </a:prstGeom>
          <a:noFill/>
          <a:ln w="19050">
            <a:solidFill>
              <a:srgbClr val="006699"/>
            </a:solidFill>
            <a:miter lim="800000"/>
            <a:headEnd/>
            <a:tailEnd/>
          </a:ln>
        </p:spPr>
        <p:txBody>
          <a:bodyPr wrap="square">
            <a:spAutoFit/>
          </a:bodyPr>
          <a:lstStyle/>
          <a:p>
            <a:pPr algn="ctr"/>
            <a:endParaRPr lang="en-US" sz="1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20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14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13</a:t>
            </a:fld>
            <a:endParaRPr lang="en-US" sz="1200">
              <a:solidFill>
                <a:schemeClr val="tx1">
                  <a:tint val="75000"/>
                </a:schemeClr>
              </a:solidFill>
              <a:latin typeface="+mn-lt"/>
            </a:endParaRPr>
          </a:p>
        </p:txBody>
      </p:sp>
    </p:spTree>
    <p:extLst>
      <p:ext uri="{BB962C8B-B14F-4D97-AF65-F5344CB8AC3E}">
        <p14:creationId xmlns:p14="http://schemas.microsoft.com/office/powerpoint/2010/main" val="508471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54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636026"/>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14</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07939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15</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4281295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B22F5B1-2A54-4119-84E7-34FA56424E03}" type="slidenum">
              <a:rPr lang="en-US" sz="1200">
                <a:solidFill>
                  <a:schemeClr val="tx1">
                    <a:tint val="75000"/>
                  </a:schemeClr>
                </a:solidFill>
                <a:latin typeface="+mn-lt"/>
              </a:rPr>
              <a:pPr algn="r" fontAlgn="auto">
                <a:spcBef>
                  <a:spcPts val="0"/>
                </a:spcBef>
                <a:spcAft>
                  <a:spcPts val="0"/>
                </a:spcAft>
                <a:defRPr/>
              </a:pPr>
              <a:t>2</a:t>
            </a:fld>
            <a:endParaRPr lang="en-US" sz="1200">
              <a:solidFill>
                <a:schemeClr val="tx1">
                  <a:tint val="75000"/>
                </a:schemeClr>
              </a:solidFill>
              <a:latin typeface="+mn-lt"/>
            </a:endParaRPr>
          </a:p>
        </p:txBody>
      </p: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1876059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3</a:t>
            </a:fld>
            <a:endParaRPr lang="en-US"/>
          </a:p>
        </p:txBody>
      </p:sp>
    </p:spTree>
    <p:extLst>
      <p:ext uri="{BB962C8B-B14F-4D97-AF65-F5344CB8AC3E}">
        <p14:creationId xmlns:p14="http://schemas.microsoft.com/office/powerpoint/2010/main" val="2909551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63787"/>
            <a:ext cx="3193555" cy="3800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1090" y="2612340"/>
            <a:ext cx="2895600" cy="3771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tx1"/>
                </a:solidFill>
              </a:rPr>
              <a:t> </a:t>
            </a:r>
            <a:r>
              <a:rPr lang="en-US" b="1" dirty="0" smtClean="0">
                <a:solidFill>
                  <a:schemeClr val="accent1">
                    <a:lumMod val="75000"/>
                  </a:schemeClr>
                </a:solidFill>
              </a:rPr>
              <a:t> A Case of Pesticide Poisoning</a:t>
            </a:r>
            <a:br>
              <a:rPr lang="en-US" b="1" dirty="0" smtClean="0">
                <a:solidFill>
                  <a:schemeClr val="accent1">
                    <a:lumMod val="75000"/>
                  </a:schemeClr>
                </a:solidFill>
              </a:rPr>
            </a:br>
            <a:r>
              <a:rPr lang="en-US" b="1" dirty="0" smtClean="0">
                <a:solidFill>
                  <a:schemeClr val="accent1">
                    <a:lumMod val="75000"/>
                  </a:schemeClr>
                </a:solidFill>
              </a:rPr>
              <a:t>Student Handouts</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678" name="TextBox 7"/>
          <p:cNvSpPr txBox="1">
            <a:spLocks noChangeArrowheads="1"/>
          </p:cNvSpPr>
          <p:nvPr/>
        </p:nvSpPr>
        <p:spPr bwMode="auto">
          <a:xfrm>
            <a:off x="2971800" y="1905000"/>
            <a:ext cx="1752600" cy="457200"/>
          </a:xfrm>
          <a:prstGeom prst="rect">
            <a:avLst/>
          </a:prstGeom>
          <a:noFill/>
          <a:ln w="9525">
            <a:noFill/>
            <a:miter lim="800000"/>
            <a:headEnd/>
            <a:tailEnd/>
          </a:ln>
        </p:spPr>
        <p:txBody>
          <a:bodyPr>
            <a:spAutoFit/>
          </a:bodyPr>
          <a:lstStyle/>
          <a:p>
            <a:pPr algn="ctr"/>
            <a:r>
              <a:rPr lang="en-US" sz="2400" b="1" dirty="0"/>
              <a:t>Safety</a:t>
            </a:r>
          </a:p>
        </p:txBody>
      </p:sp>
      <p:sp>
        <p:nvSpPr>
          <p:cNvPr id="28679" name="TextBox 8"/>
          <p:cNvSpPr txBox="1">
            <a:spLocks noChangeArrowheads="1"/>
          </p:cNvSpPr>
          <p:nvPr/>
        </p:nvSpPr>
        <p:spPr bwMode="auto">
          <a:xfrm>
            <a:off x="1066800" y="1905000"/>
            <a:ext cx="1981200" cy="457200"/>
          </a:xfrm>
          <a:prstGeom prst="rect">
            <a:avLst/>
          </a:prstGeom>
          <a:noFill/>
          <a:ln w="9525">
            <a:noFill/>
            <a:miter lim="800000"/>
            <a:headEnd/>
            <a:tailEnd/>
          </a:ln>
        </p:spPr>
        <p:txBody>
          <a:bodyPr>
            <a:spAutoFit/>
          </a:bodyPr>
          <a:lstStyle/>
          <a:p>
            <a:r>
              <a:rPr lang="en-US" sz="2400" b="1"/>
              <a:t>Quick Guide</a:t>
            </a:r>
          </a:p>
        </p:txBody>
      </p:sp>
      <p:sp>
        <p:nvSpPr>
          <p:cNvPr id="28680" name="TextBox 9"/>
          <p:cNvSpPr txBox="1">
            <a:spLocks noChangeArrowheads="1"/>
          </p:cNvSpPr>
          <p:nvPr/>
        </p:nvSpPr>
        <p:spPr bwMode="auto">
          <a:xfrm>
            <a:off x="5791200" y="1524000"/>
            <a:ext cx="2590800" cy="830263"/>
          </a:xfrm>
          <a:prstGeom prst="rect">
            <a:avLst/>
          </a:prstGeom>
          <a:noFill/>
          <a:ln w="9525">
            <a:noFill/>
            <a:miter lim="800000"/>
            <a:headEnd/>
            <a:tailEnd/>
          </a:ln>
        </p:spPr>
        <p:txBody>
          <a:bodyPr>
            <a:spAutoFit/>
          </a:bodyPr>
          <a:lstStyle/>
          <a:p>
            <a:pPr algn="ctr"/>
            <a:r>
              <a:rPr lang="en-US" sz="2400" b="1" dirty="0"/>
              <a:t>Student Instructions </a:t>
            </a:r>
            <a:endParaRPr lang="en-US" dirty="0"/>
          </a:p>
        </p:txBody>
      </p:sp>
      <p:sp>
        <p:nvSpPr>
          <p:cNvPr id="28681" name="TextBox 12"/>
          <p:cNvSpPr txBox="1">
            <a:spLocks noChangeArrowheads="1"/>
          </p:cNvSpPr>
          <p:nvPr/>
        </p:nvSpPr>
        <p:spPr bwMode="auto">
          <a:xfrm>
            <a:off x="4876800" y="6216650"/>
            <a:ext cx="2362200" cy="366713"/>
          </a:xfrm>
          <a:prstGeom prst="rect">
            <a:avLst/>
          </a:prstGeom>
          <a:noFill/>
          <a:ln w="9525">
            <a:noFill/>
            <a:miter lim="800000"/>
            <a:headEnd/>
            <a:tailEnd/>
          </a:ln>
        </p:spPr>
        <p:txBody>
          <a:bodyPr>
            <a:spAutoFit/>
          </a:bodyPr>
          <a:lstStyle/>
          <a:p>
            <a:r>
              <a:rPr lang="en-US" b="1">
                <a:solidFill>
                  <a:schemeClr val="accent3">
                    <a:lumMod val="75000"/>
                  </a:schemeClr>
                </a:solidFill>
              </a:rPr>
              <a:t>Turn to this page</a:t>
            </a:r>
          </a:p>
        </p:txBody>
      </p:sp>
      <p:sp>
        <p:nvSpPr>
          <p:cNvPr id="19" name="Slide Number Placeholder 18"/>
          <p:cNvSpPr>
            <a:spLocks noGrp="1"/>
          </p:cNvSpPr>
          <p:nvPr>
            <p:ph type="sldNum" sz="quarter" idx="12"/>
          </p:nvPr>
        </p:nvSpPr>
        <p:spPr>
          <a:xfrm>
            <a:off x="7620000" y="6324600"/>
            <a:ext cx="990600" cy="365125"/>
          </a:xfrm>
        </p:spPr>
        <p:txBody>
          <a:bodyPr/>
          <a:lstStyle/>
          <a:p>
            <a:pPr>
              <a:defRPr/>
            </a:pPr>
            <a:fld id="{28416B96-F787-43FF-A528-C566D172CAD1}" type="slidenum">
              <a:rPr lang="en-US" smtClean="0"/>
              <a:pPr>
                <a:defRPr/>
              </a:pPr>
              <a:t>4</a:t>
            </a:fld>
            <a:endParaRPr lang="en-US"/>
          </a:p>
        </p:txBody>
      </p:sp>
      <p:cxnSp>
        <p:nvCxnSpPr>
          <p:cNvPr id="28687" name="Straight Arrow Connector 11"/>
          <p:cNvCxnSpPr>
            <a:cxnSpLocks noChangeShapeType="1"/>
            <a:stCxn id="28681" idx="0"/>
          </p:cNvCxnSpPr>
          <p:nvPr/>
        </p:nvCxnSpPr>
        <p:spPr bwMode="auto">
          <a:xfrm flipV="1">
            <a:off x="6057900" y="5759450"/>
            <a:ext cx="533400" cy="457200"/>
          </a:xfrm>
          <a:prstGeom prst="straightConnector1">
            <a:avLst/>
          </a:prstGeom>
          <a:noFill/>
          <a:ln w="76200" algn="ctr">
            <a:solidFill>
              <a:srgbClr val="C00000"/>
            </a:solidFill>
            <a:round/>
            <a:headEnd/>
            <a:tailEnd type="arrow" w="med" len="med"/>
          </a:ln>
        </p:spPr>
      </p:cxnSp>
      <p:cxnSp>
        <p:nvCxnSpPr>
          <p:cNvPr id="28688" name="Straight Arrow Connector 19"/>
          <p:cNvCxnSpPr>
            <a:cxnSpLocks noChangeShapeType="1"/>
            <a:stCxn id="28678" idx="2"/>
          </p:cNvCxnSpPr>
          <p:nvPr/>
        </p:nvCxnSpPr>
        <p:spPr bwMode="auto">
          <a:xfrm>
            <a:off x="3848100" y="2362200"/>
            <a:ext cx="0" cy="3657600"/>
          </a:xfrm>
          <a:prstGeom prst="straightConnector1">
            <a:avLst/>
          </a:prstGeom>
          <a:noFill/>
          <a:ln w="76200" algn="ctr">
            <a:solidFill>
              <a:srgbClr val="C00000"/>
            </a:solidFill>
            <a:round/>
            <a:headEnd/>
            <a:tailEnd type="arrow" w="med" len="med"/>
          </a:ln>
        </p:spPr>
      </p:cxnSp>
      <p:cxnSp>
        <p:nvCxnSpPr>
          <p:cNvPr id="28689" name="Straight Arrow Connector 22"/>
          <p:cNvCxnSpPr>
            <a:cxnSpLocks noChangeShapeType="1"/>
          </p:cNvCxnSpPr>
          <p:nvPr/>
        </p:nvCxnSpPr>
        <p:spPr bwMode="auto">
          <a:xfrm rot="5400000">
            <a:off x="1752601" y="2895600"/>
            <a:ext cx="1066800" cy="3175"/>
          </a:xfrm>
          <a:prstGeom prst="straightConnector1">
            <a:avLst/>
          </a:prstGeom>
          <a:noFill/>
          <a:ln w="7620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5</a:t>
            </a:fld>
            <a:endParaRPr lang="en-US"/>
          </a:p>
        </p:txBody>
      </p:sp>
      <p:sp>
        <p:nvSpPr>
          <p:cNvPr id="11" name="Text Box 5"/>
          <p:cNvSpPr txBox="1">
            <a:spLocks noChangeArrowheads="1"/>
          </p:cNvSpPr>
          <p:nvPr/>
        </p:nvSpPr>
        <p:spPr bwMode="auto">
          <a:xfrm>
            <a:off x="4829175" y="2131060"/>
            <a:ext cx="2487930" cy="25488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marL="0" marR="0">
              <a:lnSpc>
                <a:spcPct val="115000"/>
              </a:lnSpc>
              <a:spcBef>
                <a:spcPts val="0"/>
              </a:spcBef>
              <a:spcAft>
                <a:spcPts val="1000"/>
              </a:spcAft>
            </a:pPr>
            <a:endParaRPr lang="en-US" sz="1100">
              <a:effectLst/>
              <a:latin typeface="Calibri"/>
              <a:ea typeface="Calibri"/>
              <a:cs typeface="Times New Roman"/>
            </a:endParaRPr>
          </a:p>
        </p:txBody>
      </p:sp>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609600" y="457200"/>
            <a:ext cx="5562600" cy="5909310"/>
          </a:xfrm>
          <a:prstGeom prst="rect">
            <a:avLst/>
          </a:prstGeom>
          <a:noFill/>
        </p:spPr>
        <p:txBody>
          <a:bodyPr wrap="square" rtlCol="0">
            <a:spAutoFit/>
          </a:bodyPr>
          <a:lstStyle/>
          <a:p>
            <a:r>
              <a:rPr lang="en-US" b="1" dirty="0"/>
              <a:t>Part 1:  A Case of Bed </a:t>
            </a:r>
            <a:r>
              <a:rPr lang="en-US" b="1" dirty="0" smtClean="0"/>
              <a:t>Bugs</a:t>
            </a:r>
            <a:endParaRPr lang="en-US" dirty="0"/>
          </a:p>
          <a:p>
            <a:r>
              <a:rPr lang="en-US" b="1" dirty="0"/>
              <a:t> </a:t>
            </a:r>
            <a:endParaRPr lang="en-US" dirty="0"/>
          </a:p>
          <a:p>
            <a:r>
              <a:rPr lang="en-US" dirty="0"/>
              <a:t>Samantha noticed bug bites on her legs.  She also found bug bites on her baby Carly’s arms and neck.  A few days later she discovered spots of blood and tiny dead bed bugs on her bed and in Carly’s crib.  </a:t>
            </a:r>
          </a:p>
          <a:p>
            <a:endParaRPr lang="en-US" dirty="0"/>
          </a:p>
          <a:p>
            <a:r>
              <a:rPr lang="en-US" dirty="0"/>
              <a:t>She bought bed bug foggers and cans of bed bug spray.  That evening, she set up the foggers in her bedroom and Carly’s bedroom.  She had heard bed bugs are very hard to get rid of so she sprayed all of the sheets and mattresses with the bed bug spray.   </a:t>
            </a:r>
          </a:p>
          <a:p>
            <a:endParaRPr lang="en-US" dirty="0" smtClean="0"/>
          </a:p>
          <a:p>
            <a:r>
              <a:rPr lang="en-US" dirty="0" smtClean="0"/>
              <a:t>The </a:t>
            </a:r>
            <a:r>
              <a:rPr lang="en-US" dirty="0"/>
              <a:t>next morning Samantha felt like she was coming down with the flu.  Her face tingled and felt numb and warm.  She had a cough, stuffy nose, headache, and mild nausea.  Carly had the same symptoms and her asthma seemed worse.  Samantha also needed to take her dog and cat to the vet because they were vomiting and drooling.  </a:t>
            </a:r>
          </a:p>
          <a:p>
            <a:endParaRPr lang="en-US" dirty="0"/>
          </a:p>
        </p:txBody>
      </p:sp>
      <p:pic>
        <p:nvPicPr>
          <p:cNvPr id="31" name="Picture 30"/>
          <p:cNvPicPr/>
          <p:nvPr/>
        </p:nvPicPr>
        <p:blipFill>
          <a:blip r:embed="rId3" cstate="print">
            <a:extLst>
              <a:ext uri="{28A0092B-C50C-407E-A947-70E740481C1C}">
                <a14:useLocalDpi xmlns:a14="http://schemas.microsoft.com/office/drawing/2010/main" val="0"/>
              </a:ext>
            </a:extLst>
          </a:blip>
          <a:stretch>
            <a:fillRect/>
          </a:stretch>
        </p:blipFill>
        <p:spPr>
          <a:xfrm>
            <a:off x="6096788" y="918527"/>
            <a:ext cx="2011680" cy="242506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473DB6C-FDD2-44BF-96C9-B8A7B67CAB5B}" type="slidenum">
              <a:rPr lang="en-US" smtClean="0"/>
              <a:pPr>
                <a:defRPr/>
              </a:pPr>
              <a:t>6</a:t>
            </a:fld>
            <a:endParaRPr lang="en-US"/>
          </a:p>
        </p:txBody>
      </p:sp>
      <p:sp>
        <p:nvSpPr>
          <p:cNvPr id="2" name="Rectangle 1"/>
          <p:cNvSpPr/>
          <p:nvPr/>
        </p:nvSpPr>
        <p:spPr>
          <a:xfrm>
            <a:off x="762000" y="166092"/>
            <a:ext cx="4953000" cy="6555641"/>
          </a:xfrm>
          <a:prstGeom prst="rect">
            <a:avLst/>
          </a:prstGeom>
        </p:spPr>
        <p:txBody>
          <a:bodyPr wrap="square">
            <a:spAutoFit/>
          </a:bodyPr>
          <a:lstStyle/>
          <a:p>
            <a:r>
              <a:rPr lang="en-US" b="1" dirty="0"/>
              <a:t>Part 2:  What the Labels Say</a:t>
            </a:r>
            <a:endParaRPr lang="en-US" dirty="0"/>
          </a:p>
          <a:p>
            <a:r>
              <a:rPr lang="en-US" dirty="0"/>
              <a:t> </a:t>
            </a:r>
          </a:p>
          <a:p>
            <a:r>
              <a:rPr lang="en-US" sz="1600" dirty="0" smtClean="0"/>
              <a:t>Samantha took her dog and cat to the vet because she was worried that they had a disease carried by bed bugs.  The vet reassured her that bed bugs do </a:t>
            </a:r>
            <a:r>
              <a:rPr lang="en-US" sz="1600" u="sng" dirty="0" smtClean="0"/>
              <a:t>not</a:t>
            </a:r>
            <a:r>
              <a:rPr lang="en-US" sz="1600" dirty="0" smtClean="0"/>
              <a:t> carry cat, dog or human diseases.  However, he explained that the pesticides often used to get rid of bed bugs are even more toxic for cats and dogs than they are for humans because their livers do not remove the pesticides quickly.   </a:t>
            </a:r>
          </a:p>
          <a:p>
            <a:r>
              <a:rPr lang="en-US" sz="1600" dirty="0" smtClean="0"/>
              <a:t> </a:t>
            </a:r>
          </a:p>
          <a:p>
            <a:r>
              <a:rPr lang="en-US" sz="1600" dirty="0" smtClean="0"/>
              <a:t>When Samantha told the vet that she had used bed bug foggers and sprays, he was concerned about not just the pets but also about Samantha and Carly.  The vet told Samantha that it was important to go to the hospital emergency room because she and Carly might have pesticide poisoning too.  He was most worried about Carly because a young child’s liver is not as efficient at removing pesticides as an adult’s liver.  </a:t>
            </a:r>
          </a:p>
          <a:p>
            <a:r>
              <a:rPr lang="en-US" sz="1600" dirty="0" smtClean="0"/>
              <a:t> </a:t>
            </a:r>
          </a:p>
          <a:p>
            <a:r>
              <a:rPr lang="en-US" sz="1600" dirty="0" smtClean="0"/>
              <a:t>When they got to the emergency room, Samantha told the doctors she and Carly might have been poisoned by bed bug pesticides.  Luckily, Samantha had thought to bring the empty pesticide fogger and spray cans with her. </a:t>
            </a:r>
            <a:endParaRPr lang="en-US" sz="16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1222" y="172128"/>
            <a:ext cx="2433217" cy="32997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960" y="3577623"/>
            <a:ext cx="2432304" cy="31511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7</a:t>
            </a:fld>
            <a:endParaRPr lang="en-US"/>
          </a:p>
        </p:txBody>
      </p:sp>
      <p:sp>
        <p:nvSpPr>
          <p:cNvPr id="2" name="Rectangle 1"/>
          <p:cNvSpPr/>
          <p:nvPr/>
        </p:nvSpPr>
        <p:spPr>
          <a:xfrm>
            <a:off x="675290" y="533400"/>
            <a:ext cx="5192110" cy="5570756"/>
          </a:xfrm>
          <a:prstGeom prst="rect">
            <a:avLst/>
          </a:prstGeom>
        </p:spPr>
        <p:txBody>
          <a:bodyPr wrap="square">
            <a:spAutoFit/>
          </a:bodyPr>
          <a:lstStyle/>
          <a:p>
            <a:r>
              <a:rPr lang="en-US" b="1" dirty="0"/>
              <a:t>Part 3:  Testing for </a:t>
            </a:r>
            <a:r>
              <a:rPr lang="en-US" b="1" dirty="0" err="1"/>
              <a:t>Pyrethroid</a:t>
            </a:r>
            <a:r>
              <a:rPr lang="en-US" b="1" dirty="0"/>
              <a:t> Metabolites</a:t>
            </a:r>
            <a:endParaRPr lang="en-US" dirty="0"/>
          </a:p>
          <a:p>
            <a:r>
              <a:rPr lang="en-US" dirty="0"/>
              <a:t> </a:t>
            </a:r>
          </a:p>
          <a:p>
            <a:r>
              <a:rPr lang="en-US" sz="1600" dirty="0" err="1"/>
              <a:t>Pyrethroids</a:t>
            </a:r>
            <a:r>
              <a:rPr lang="en-US" sz="1600" dirty="0"/>
              <a:t> may act as skin and respiratory allergens.  Other symptoms include sneezing, nasal stuffiness, headache, nausea, incoordination, tremors, convulsions, facial flushing and swelling, and burning and itching sensations.   Young children may have higher concentrations of </a:t>
            </a:r>
            <a:r>
              <a:rPr lang="en-US" sz="1600" dirty="0" err="1"/>
              <a:t>pyrethroids</a:t>
            </a:r>
            <a:r>
              <a:rPr lang="en-US" sz="1600" dirty="0"/>
              <a:t> because they are more likely to put contaminated hands and objects in their mouths.</a:t>
            </a:r>
          </a:p>
          <a:p>
            <a:r>
              <a:rPr lang="en-US" sz="1600" dirty="0"/>
              <a:t> </a:t>
            </a:r>
          </a:p>
          <a:p>
            <a:r>
              <a:rPr lang="en-US" sz="1600" dirty="0"/>
              <a:t>The emergency room doctor explained that </a:t>
            </a:r>
            <a:r>
              <a:rPr lang="en-US" sz="1600" dirty="0" err="1"/>
              <a:t>pyrethroids</a:t>
            </a:r>
            <a:r>
              <a:rPr lang="en-US" sz="1600" dirty="0"/>
              <a:t> in the pesticide Samantha had used could enter the body by absorption through the skin, by inhalation, or by eating contaminated food. The doctor ordered medical tests to determine the concentration of pesticide metabolites in Samantha’s and Carly’s urine.  </a:t>
            </a:r>
          </a:p>
          <a:p>
            <a:r>
              <a:rPr lang="en-US" sz="1600" dirty="0"/>
              <a:t> </a:t>
            </a:r>
          </a:p>
          <a:p>
            <a:pPr lvl="0"/>
            <a:r>
              <a:rPr lang="en-US" sz="1600" dirty="0" smtClean="0"/>
              <a:t>1. You </a:t>
            </a:r>
            <a:r>
              <a:rPr lang="en-US" sz="1600" dirty="0"/>
              <a:t>will test urine samples from Samantha and Carly for the presence of pesticide metabolites.  Pesticide metabolites are chemicals produced by the partial breakdown of pesticides.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08" y="381000"/>
            <a:ext cx="284797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724400"/>
            <a:ext cx="21431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8</a:t>
            </a:fld>
            <a:endParaRPr lang="en-US"/>
          </a:p>
        </p:txBody>
      </p:sp>
      <p:sp>
        <p:nvSpPr>
          <p:cNvPr id="2" name="Rectangle 1"/>
          <p:cNvSpPr/>
          <p:nvPr/>
        </p:nvSpPr>
        <p:spPr>
          <a:xfrm>
            <a:off x="703906" y="218386"/>
            <a:ext cx="4403770" cy="369332"/>
          </a:xfrm>
          <a:prstGeom prst="rect">
            <a:avLst/>
          </a:prstGeom>
        </p:spPr>
        <p:txBody>
          <a:bodyPr wrap="none">
            <a:spAutoFit/>
          </a:bodyPr>
          <a:lstStyle/>
          <a:p>
            <a:r>
              <a:rPr lang="en-US" b="1" dirty="0"/>
              <a:t>Part 4:  Pesticides Made From Flowers</a:t>
            </a:r>
            <a:endParaRPr lang="en-US"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14539"/>
            <a:ext cx="5148217" cy="371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8599" y="4030473"/>
            <a:ext cx="5078436" cy="281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381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86400" y="48768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lide Number Placeholder 10"/>
          <p:cNvSpPr>
            <a:spLocks noGrp="1"/>
          </p:cNvSpPr>
          <p:nvPr>
            <p:ph type="sldNum" sz="quarter" idx="12"/>
          </p:nvPr>
        </p:nvSpPr>
        <p:spPr/>
        <p:txBody>
          <a:bodyPr/>
          <a:lstStyle/>
          <a:p>
            <a:pPr>
              <a:defRPr/>
            </a:pPr>
            <a:fld id="{FC99B854-1E02-40FA-9600-DC6FE4C3AE92}" type="slidenum">
              <a:rPr lang="en-US" smtClean="0"/>
              <a:pPr>
                <a:defRPr/>
              </a:pPr>
              <a:t>9</a:t>
            </a:fld>
            <a:endParaRPr lang="en-US"/>
          </a:p>
        </p:txBody>
      </p:sp>
      <p:sp>
        <p:nvSpPr>
          <p:cNvPr id="7" name="Rectangle 6"/>
          <p:cNvSpPr/>
          <p:nvPr/>
        </p:nvSpPr>
        <p:spPr>
          <a:xfrm>
            <a:off x="770488" y="228600"/>
            <a:ext cx="5486400" cy="369332"/>
          </a:xfrm>
          <a:prstGeom prst="rect">
            <a:avLst/>
          </a:prstGeom>
        </p:spPr>
        <p:txBody>
          <a:bodyPr wrap="square">
            <a:spAutoFit/>
          </a:bodyPr>
          <a:lstStyle/>
          <a:p>
            <a:r>
              <a:rPr lang="en-US" b="1" dirty="0"/>
              <a:t>Part 5: </a:t>
            </a:r>
            <a:r>
              <a:rPr lang="en-US" b="1" dirty="0" err="1"/>
              <a:t>Pyrethroids</a:t>
            </a:r>
            <a:r>
              <a:rPr lang="en-US" b="1" dirty="0"/>
              <a:t> and Your Environment </a:t>
            </a:r>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932507"/>
            <a:ext cx="6640253" cy="16582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895600"/>
            <a:ext cx="6223000" cy="31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196849"/>
            <a:ext cx="2792031" cy="2667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2916</TotalTime>
  <Words>1131</Words>
  <Application>Microsoft Office PowerPoint</Application>
  <PresentationFormat>On-screen Show (4:3)</PresentationFormat>
  <Paragraphs>170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 Case of  Pesticide Poisoning</vt:lpstr>
      <vt:lpstr>  Please complete the “Participant Card”</vt:lpstr>
      <vt:lpstr>PowerPoint Presentation</vt:lpstr>
      <vt:lpstr>  A Case of Pesticide Poisoning Student Handouts</vt:lpstr>
      <vt:lpstr>PowerPoint Presentation</vt:lpstr>
      <vt:lpstr>PowerPoint Presentation</vt:lpstr>
      <vt:lpstr>PowerPoint Presentation</vt:lpstr>
      <vt:lpstr>PowerPoint Presentation</vt:lpstr>
      <vt:lpstr>PowerPoint Presentation</vt:lpstr>
      <vt:lpstr>Teacher Information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Markowitz, Dina</cp:lastModifiedBy>
  <cp:revision>287</cp:revision>
  <cp:lastPrinted>2015-10-28T23:53:50Z</cp:lastPrinted>
  <dcterms:created xsi:type="dcterms:W3CDTF">2010-09-16T14:24:37Z</dcterms:created>
  <dcterms:modified xsi:type="dcterms:W3CDTF">2015-10-28T23:54:36Z</dcterms:modified>
</cp:coreProperties>
</file>