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320" r:id="rId3"/>
    <p:sldId id="321" r:id="rId4"/>
    <p:sldId id="261" r:id="rId5"/>
    <p:sldId id="263" r:id="rId6"/>
    <p:sldId id="264" r:id="rId7"/>
    <p:sldId id="273" r:id="rId8"/>
    <p:sldId id="309" r:id="rId9"/>
    <p:sldId id="270" r:id="rId10"/>
    <p:sldId id="271" r:id="rId11"/>
    <p:sldId id="257" r:id="rId12"/>
    <p:sldId id="315" r:id="rId13"/>
    <p:sldId id="316" r:id="rId14"/>
    <p:sldId id="317" r:id="rId15"/>
    <p:sldId id="318" r:id="rId16"/>
    <p:sldId id="319" r:id="rId1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olt"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FF99"/>
    <a:srgbClr val="99CCFF"/>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096" autoAdjust="0"/>
  </p:normalViewPr>
  <p:slideViewPr>
    <p:cSldViewPr>
      <p:cViewPr varScale="1">
        <p:scale>
          <a:sx n="60" d="100"/>
          <a:sy n="60" d="100"/>
        </p:scale>
        <p:origin x="-1620" y="-96"/>
      </p:cViewPr>
      <p:guideLst>
        <p:guide orient="horz" pos="2160"/>
        <p:guide pos="2880"/>
      </p:guideLst>
    </p:cSldViewPr>
  </p:slideViewPr>
  <p:notesTextViewPr>
    <p:cViewPr>
      <p:scale>
        <a:sx n="75" d="100"/>
        <a:sy n="75" d="100"/>
      </p:scale>
      <p:origin x="0" y="0"/>
    </p:cViewPr>
  </p:notesTextViewPr>
  <p:sorterViewPr>
    <p:cViewPr>
      <p:scale>
        <a:sx n="66" d="100"/>
        <a:sy n="66" d="100"/>
      </p:scale>
      <p:origin x="0" y="12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vl1pPr>
          </a:lstStyle>
          <a:p>
            <a:pPr>
              <a:defRPr/>
            </a:pPr>
            <a:fld id="{8A0E7998-AE11-4A11-8B30-D05C9FDD249C}" type="datetimeFigureOut">
              <a:rPr lang="en-US"/>
              <a:pPr>
                <a:defRPr/>
              </a:pPr>
              <a:t>4/13/2014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81224E4C-DD00-46AE-A461-87BA937E8641}" type="slidenum">
              <a:rPr lang="en-US"/>
              <a:pPr>
                <a:defRPr/>
              </a:pPr>
              <a:t>‹#›</a:t>
            </a:fld>
            <a:endParaRPr lang="en-US"/>
          </a:p>
        </p:txBody>
      </p:sp>
    </p:spTree>
    <p:extLst>
      <p:ext uri="{BB962C8B-B14F-4D97-AF65-F5344CB8AC3E}">
        <p14:creationId xmlns:p14="http://schemas.microsoft.com/office/powerpoint/2010/main" val="36384477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a:noFill/>
          <a:ln/>
        </p:spPr>
        <p:txBody>
          <a:bodyPr/>
          <a:lstStyle/>
          <a:p>
            <a:pPr marL="171450" indent="-171450" eaLnBrk="1" hangingPunct="1">
              <a:buFont typeface="Arial" pitchFamily="34" charset="0"/>
              <a:buChar char="•"/>
            </a:pPr>
            <a:r>
              <a:rPr lang="en-US" dirty="0" smtClean="0"/>
              <a:t>This slide should be on screen as participants enter the room.</a:t>
            </a:r>
          </a:p>
          <a:p>
            <a:pPr marL="171450" indent="-171450" eaLnBrk="1" hangingPunct="1">
              <a:buFont typeface="Arial" pitchFamily="34" charset="0"/>
              <a:buChar char="•"/>
            </a:pPr>
            <a:r>
              <a:rPr lang="en-US" dirty="0" smtClean="0"/>
              <a:t>Start workshop on time—do not wait for “stragglers”</a:t>
            </a:r>
          </a:p>
          <a:p>
            <a:pPr marL="171450" indent="-171450" eaLnBrk="1" hangingPunct="1">
              <a:buFont typeface="Arial" pitchFamily="34" charset="0"/>
              <a:buChar char="•"/>
            </a:pPr>
            <a:r>
              <a:rPr lang="en-US" dirty="0" smtClean="0"/>
              <a:t>Welcome participants as they enter room</a:t>
            </a:r>
          </a:p>
          <a:p>
            <a:pPr marL="171450" indent="-171450" eaLnBrk="1" hangingPunct="1">
              <a:buFont typeface="Arial" pitchFamily="34" charset="0"/>
              <a:buChar char="•"/>
            </a:pPr>
            <a:r>
              <a:rPr lang="en-US" dirty="0" smtClean="0"/>
              <a:t>Do NOT do participant introductions unless the workshop group is a very small one (less than 10 people).  Introduce self and briefly explain teaching experience and current position.</a:t>
            </a:r>
          </a:p>
          <a:p>
            <a:pPr marL="171450" indent="-171450" eaLnBrk="1" hangingPunct="1">
              <a:spcBef>
                <a:spcPct val="0"/>
              </a:spcBef>
              <a:buFont typeface="Arial" pitchFamily="34" charset="0"/>
              <a:buChar char="•"/>
            </a:pPr>
            <a:endParaRPr lang="en-US" dirty="0" smtClean="0"/>
          </a:p>
          <a:p>
            <a:pPr marL="171450" indent="-171450" eaLnBrk="1" hangingPunct="1">
              <a:spcBef>
                <a:spcPct val="0"/>
              </a:spcBef>
              <a:buFont typeface="Arial" pitchFamily="34" charset="0"/>
              <a:buChar char="•"/>
            </a:pPr>
            <a:endParaRPr lang="en-US" dirty="0" smtClean="0"/>
          </a:p>
        </p:txBody>
      </p:sp>
      <p:sp>
        <p:nvSpPr>
          <p:cNvPr id="19459" name="Slide Number Placeholder 3"/>
          <p:cNvSpPr>
            <a:spLocks noGrp="1"/>
          </p:cNvSpPr>
          <p:nvPr>
            <p:ph type="sldNum" sz="quarter" idx="5"/>
          </p:nvPr>
        </p:nvSpPr>
        <p:spPr>
          <a:noFill/>
        </p:spPr>
        <p:txBody>
          <a:bodyPr/>
          <a:lstStyle/>
          <a:p>
            <a:fld id="{771744C6-3948-48A1-854F-06D03A67A33E}"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a:noFill/>
          <a:ln/>
        </p:spPr>
        <p:txBody>
          <a:bodyPr/>
          <a:lstStyle/>
          <a:p>
            <a:pPr marL="0" indent="0" eaLnBrk="1" hangingPunct="1">
              <a:spcBef>
                <a:spcPct val="0"/>
              </a:spcBef>
              <a:buFont typeface="Arial" pitchFamily="34" charset="0"/>
              <a:buNone/>
            </a:pPr>
            <a:r>
              <a:rPr lang="en-US" b="1" dirty="0" smtClean="0"/>
              <a:t>Part 6:  Nerve Cell Communication Problems</a:t>
            </a:r>
          </a:p>
          <a:p>
            <a:pPr marL="171450" indent="-171450" eaLnBrk="1" hangingPunct="1">
              <a:spcBef>
                <a:spcPct val="0"/>
              </a:spcBef>
              <a:buFont typeface="Arial" pitchFamily="34" charset="0"/>
              <a:buChar char="•"/>
            </a:pPr>
            <a:r>
              <a:rPr lang="en-US" b="0" dirty="0" smtClean="0"/>
              <a:t>Endorphins and opiates are examples of how other chemicals can interfere with cell</a:t>
            </a:r>
            <a:r>
              <a:rPr lang="en-US" b="0" baseline="0" dirty="0" smtClean="0"/>
              <a:t> communication.</a:t>
            </a:r>
          </a:p>
          <a:p>
            <a:pPr marL="171450" indent="-171450" eaLnBrk="1" hangingPunct="1">
              <a:spcBef>
                <a:spcPct val="0"/>
              </a:spcBef>
              <a:buFont typeface="Arial" pitchFamily="34" charset="0"/>
              <a:buChar char="•"/>
            </a:pPr>
            <a:r>
              <a:rPr lang="en-US" b="0" baseline="0" dirty="0" smtClean="0"/>
              <a:t>Ask participants to work together to complete Parts 5 and 6.</a:t>
            </a:r>
          </a:p>
          <a:p>
            <a:pPr marL="171450" indent="-171450" eaLnBrk="1" hangingPunct="1">
              <a:spcBef>
                <a:spcPct val="0"/>
              </a:spcBef>
              <a:buFont typeface="Arial" pitchFamily="34" charset="0"/>
              <a:buChar char="•"/>
            </a:pPr>
            <a:r>
              <a:rPr lang="en-US" b="0" baseline="0" dirty="0" smtClean="0"/>
              <a:t>Allow 10 minutes for Parts 5 and 6.</a:t>
            </a:r>
            <a:endParaRPr lang="en-US" b="0" dirty="0" smtClean="0"/>
          </a:p>
        </p:txBody>
      </p:sp>
      <p:sp>
        <p:nvSpPr>
          <p:cNvPr id="44035" name="Slide Number Placeholder 3"/>
          <p:cNvSpPr>
            <a:spLocks noGrp="1"/>
          </p:cNvSpPr>
          <p:nvPr>
            <p:ph type="sldNum" sz="quarter" idx="5"/>
          </p:nvPr>
        </p:nvSpPr>
        <p:spPr>
          <a:noFill/>
        </p:spPr>
        <p:txBody>
          <a:bodyPr/>
          <a:lstStyle/>
          <a:p>
            <a:fld id="{3FE866E3-CE10-4747-AFDA-3C3BC8408EAA}"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a:noFill/>
          <a:ln/>
        </p:spPr>
        <p:txBody>
          <a:bodyPr/>
          <a:lstStyle/>
          <a:p>
            <a:pPr marL="171450" indent="-171450" eaLnBrk="1" hangingPunct="1">
              <a:spcBef>
                <a:spcPct val="0"/>
              </a:spcBef>
              <a:buFont typeface="Arial" pitchFamily="34" charset="0"/>
              <a:buChar char="•"/>
            </a:pPr>
            <a:r>
              <a:rPr lang="en-US" dirty="0" smtClean="0"/>
              <a:t>One copy of the Teacher Information is provided with each order.  And also</a:t>
            </a:r>
            <a:r>
              <a:rPr lang="en-US" baseline="0" dirty="0" smtClean="0"/>
              <a:t> can be downloaded from the website (minus the key)</a:t>
            </a:r>
            <a:endParaRPr lang="en-US" dirty="0" smtClean="0"/>
          </a:p>
          <a:p>
            <a:pPr marL="171450" indent="-171450" eaLnBrk="1" hangingPunct="1">
              <a:spcBef>
                <a:spcPct val="0"/>
              </a:spcBef>
              <a:buFont typeface="Arial" pitchFamily="34" charset="0"/>
              <a:buChar char="•"/>
            </a:pPr>
            <a:r>
              <a:rPr lang="en-US" dirty="0" smtClean="0"/>
              <a:t>The teacher information includes:</a:t>
            </a:r>
            <a:r>
              <a:rPr lang="en-US" baseline="0" dirty="0" smtClean="0"/>
              <a:t> </a:t>
            </a:r>
            <a:r>
              <a:rPr lang="en-US" dirty="0" smtClean="0"/>
              <a:t>Summary, Core Concepts, Kit Contains, Teacher Provides, Time Required, Reusing, and information of refill kit contents.</a:t>
            </a:r>
          </a:p>
          <a:p>
            <a:pPr marL="171450" indent="-171450" eaLnBrk="1" hangingPunct="1">
              <a:spcBef>
                <a:spcPct val="0"/>
              </a:spcBef>
              <a:buFont typeface="Arial" pitchFamily="34" charset="0"/>
              <a:buChar char="•"/>
            </a:pPr>
            <a:r>
              <a:rPr lang="en-US" dirty="0" smtClean="0"/>
              <a:t>Additional materials needed</a:t>
            </a:r>
            <a:r>
              <a:rPr lang="en-US" baseline="0" dirty="0" smtClean="0"/>
              <a:t> </a:t>
            </a:r>
            <a:r>
              <a:rPr lang="en-US" dirty="0" smtClean="0"/>
              <a:t>for this lab are safety goggles, scissors, tape or glue, and paper towel (for clean up).</a:t>
            </a:r>
          </a:p>
          <a:p>
            <a:pPr marL="171450" indent="-171450" eaLnBrk="1" hangingPunct="1">
              <a:spcBef>
                <a:spcPct val="0"/>
              </a:spcBef>
              <a:buFont typeface="Arial" pitchFamily="34" charset="0"/>
              <a:buChar char="•"/>
            </a:pPr>
            <a:r>
              <a:rPr lang="en-US" dirty="0" smtClean="0"/>
              <a:t>Refills</a:t>
            </a:r>
            <a:r>
              <a:rPr lang="en-US" baseline="0" dirty="0" smtClean="0"/>
              <a:t> are available for the</a:t>
            </a:r>
            <a:r>
              <a:rPr lang="en-US" dirty="0" smtClean="0"/>
              <a:t> kits so that basic kit contents can be reused.  </a:t>
            </a:r>
          </a:p>
          <a:p>
            <a:pPr marL="171450" indent="-171450" eaLnBrk="1" hangingPunct="1">
              <a:spcBef>
                <a:spcPct val="0"/>
              </a:spcBef>
              <a:buFont typeface="Arial" pitchFamily="34" charset="0"/>
              <a:buChar char="•"/>
            </a:pPr>
            <a:r>
              <a:rPr lang="en-US" dirty="0" smtClean="0"/>
              <a:t>The teacher information includes hints for reusing kits and information on what is included in a refill kit.</a:t>
            </a:r>
          </a:p>
          <a:p>
            <a:pPr marL="0" indent="0" eaLnBrk="1" hangingPunct="1">
              <a:spcBef>
                <a:spcPct val="0"/>
              </a:spcBef>
              <a:buFont typeface="Arial" pitchFamily="34" charset="0"/>
              <a:buNone/>
            </a:pPr>
            <a:endParaRPr lang="en-US" dirty="0" smtClean="0"/>
          </a:p>
        </p:txBody>
      </p:sp>
      <p:sp>
        <p:nvSpPr>
          <p:cNvPr id="50179" name="Slide Number Placeholder 3"/>
          <p:cNvSpPr>
            <a:spLocks noGrp="1"/>
          </p:cNvSpPr>
          <p:nvPr>
            <p:ph type="sldNum" sz="quarter" idx="5"/>
          </p:nvPr>
        </p:nvSpPr>
        <p:spPr>
          <a:noFill/>
        </p:spPr>
        <p:txBody>
          <a:bodyPr/>
          <a:lstStyle/>
          <a:p>
            <a:fld id="{18B89FBE-1362-4C8C-9CBE-4BA2A238E7E8}"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a:noFill/>
          <a:ln/>
        </p:spPr>
        <p:txBody>
          <a:bodyPr/>
          <a:lstStyle/>
          <a:p>
            <a:pPr marL="181240" indent="-181240" eaLnBrk="1" hangingPunct="1">
              <a:buFont typeface="Arial" panose="020B0604020202020204" pitchFamily="34" charset="0"/>
              <a:buChar char="•"/>
            </a:pPr>
            <a:r>
              <a:rPr lang="en-US" dirty="0" smtClean="0"/>
              <a:t>The kit you used today is available from Science Take-Out as a completely assembled student kit. </a:t>
            </a:r>
          </a:p>
          <a:p>
            <a:pPr marL="181240" indent="-181240" eaLnBrk="1" hangingPunct="1">
              <a:buFont typeface="Arial" panose="020B0604020202020204" pitchFamily="34" charset="0"/>
              <a:buChar char="•"/>
            </a:pPr>
            <a:r>
              <a:rPr lang="en-US" dirty="0" smtClean="0"/>
              <a:t>Please explore the website to learn about other STO kits.  </a:t>
            </a:r>
          </a:p>
          <a:p>
            <a:pPr marL="181240" indent="-181240" eaLnBrk="1" hangingPunct="1">
              <a:buFont typeface="Arial" panose="020B0604020202020204" pitchFamily="34" charset="0"/>
              <a:buChar char="•"/>
            </a:pPr>
            <a:r>
              <a:rPr lang="en-US" dirty="0" smtClean="0"/>
              <a:t>You can download the complete teacher instructions so that you can see what you are buying.</a:t>
            </a:r>
          </a:p>
        </p:txBody>
      </p:sp>
      <p:sp>
        <p:nvSpPr>
          <p:cNvPr id="41987" name="Slide Number Placeholder 3"/>
          <p:cNvSpPr>
            <a:spLocks noGrp="1"/>
          </p:cNvSpPr>
          <p:nvPr>
            <p:ph type="sldNum" sz="quarter" idx="5"/>
          </p:nvPr>
        </p:nvSpPr>
        <p:spPr>
          <a:noFill/>
        </p:spPr>
        <p:txBody>
          <a:bodyPr/>
          <a:lstStyle/>
          <a:p>
            <a:fld id="{9214A6EE-5789-4140-8EAF-1395C870FF8C}"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You have a brochure that includes information on other Science Take-Out kits and a price list.</a:t>
            </a:r>
            <a:r>
              <a:rPr lang="en-US" baseline="0" dirty="0" smtClean="0"/>
              <a:t>  </a:t>
            </a:r>
            <a:r>
              <a:rPr lang="en-US" dirty="0" smtClean="0"/>
              <a:t>Visit the Science Take-Out website to get further information for each kit. </a:t>
            </a:r>
          </a:p>
          <a:p>
            <a:pPr>
              <a:spcBef>
                <a:spcPct val="0"/>
              </a:spcBef>
            </a:pPr>
            <a:r>
              <a:rPr lang="en-US" dirty="0" smtClean="0"/>
              <a:t>At the website, you can download the teacher information for each kit to help you decide which kits you would like to purchase.</a:t>
            </a:r>
          </a:p>
          <a:p>
            <a:pPr>
              <a:spcBef>
                <a:spcPct val="0"/>
              </a:spcBef>
            </a:pPr>
            <a:endParaRPr lang="en-US" dirty="0" smtClean="0"/>
          </a:p>
          <a:p>
            <a:pPr>
              <a:spcBef>
                <a:spcPct val="0"/>
              </a:spcBef>
            </a:pPr>
            <a:r>
              <a:rPr lang="en-US" dirty="0" smtClean="0"/>
              <a:t>Science Take-Out kits are available as:</a:t>
            </a:r>
          </a:p>
          <a:p>
            <a:pPr>
              <a:spcBef>
                <a:spcPct val="0"/>
              </a:spcBef>
            </a:pPr>
            <a:r>
              <a:rPr lang="en-US" b="1" dirty="0" smtClean="0"/>
              <a:t>Individual Assembled Kits </a:t>
            </a:r>
            <a:r>
              <a:rPr lang="en-US" dirty="0" smtClean="0"/>
              <a:t>like the kits you used in this workshop</a:t>
            </a:r>
          </a:p>
          <a:p>
            <a:pPr>
              <a:spcBef>
                <a:spcPct val="0"/>
              </a:spcBef>
            </a:pPr>
            <a:r>
              <a:rPr lang="en-US" b="1" dirty="0" smtClean="0"/>
              <a:t>Unassembled Packs </a:t>
            </a:r>
            <a:r>
              <a:rPr lang="en-US" dirty="0" smtClean="0"/>
              <a:t>that contain all</a:t>
            </a:r>
            <a:r>
              <a:rPr lang="en-US" baseline="0" dirty="0" smtClean="0"/>
              <a:t> supplies needed to make 10 kits</a:t>
            </a:r>
          </a:p>
          <a:p>
            <a:pPr>
              <a:spcBef>
                <a:spcPct val="0"/>
              </a:spcBef>
            </a:pPr>
            <a:r>
              <a:rPr lang="en-US" b="1" baseline="0" dirty="0" smtClean="0"/>
              <a:t>Refill Packs </a:t>
            </a:r>
            <a:r>
              <a:rPr lang="en-US" baseline="0" dirty="0" smtClean="0"/>
              <a:t>that contain supplies needed to refill the consumables for 10 kits</a:t>
            </a:r>
            <a:endParaRPr lang="en-US" dirty="0" smtClean="0"/>
          </a:p>
          <a:p>
            <a:pPr>
              <a:spcBef>
                <a:spcPct val="0"/>
              </a:spcBef>
            </a:pPr>
            <a:r>
              <a:rPr lang="en-US" dirty="0" smtClean="0"/>
              <a:t>  </a:t>
            </a:r>
          </a:p>
          <a:p>
            <a:pPr>
              <a:spcBef>
                <a:spcPct val="0"/>
              </a:spcBef>
            </a:pPr>
            <a:endParaRPr lang="en-US" dirty="0"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44FA5A-CC7E-4FF8-9D0B-33A597721FC3}"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258888" y="720725"/>
            <a:ext cx="4800600" cy="3600450"/>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lIns="96653" tIns="48326" rIns="96653" bIns="48326" numCol="1" anchor="t" anchorCtr="0" compatLnSpc="1">
            <a:prstTxWarp prst="textNoShape">
              <a:avLst/>
            </a:prstTxWarp>
          </a:bodyPr>
          <a:lstStyle/>
          <a:p>
            <a:pPr marL="181240" indent="-181240" eaLnBrk="1" hangingPunct="1">
              <a:spcBef>
                <a:spcPct val="0"/>
              </a:spcBef>
              <a:buFontTx/>
              <a:buChar char="•"/>
            </a:pPr>
            <a:r>
              <a:rPr lang="en-US" dirty="0" smtClean="0"/>
              <a:t>Science Take-Out has received an NIH Small Business grant.  Support from this grant will allow us to field test Science</a:t>
            </a:r>
            <a:r>
              <a:rPr lang="en-US" baseline="0" dirty="0" smtClean="0"/>
              <a:t> Take-Out kits</a:t>
            </a:r>
            <a:endParaRPr lang="en-US" dirty="0" smtClean="0"/>
          </a:p>
          <a:p>
            <a:pPr marL="181240" indent="-181240" eaLnBrk="1" hangingPunct="1">
              <a:spcBef>
                <a:spcPct val="0"/>
              </a:spcBef>
              <a:buFontTx/>
              <a:buChar char="•"/>
            </a:pPr>
            <a:r>
              <a:rPr lang="en-US" dirty="0" smtClean="0"/>
              <a:t>If you would like to be a field test teacher, indicate this by circling yes on your participant card.  We</a:t>
            </a:r>
            <a:r>
              <a:rPr lang="en-US" baseline="0" dirty="0" smtClean="0"/>
              <a:t> will add you to our email list for field test teacher recruitment.</a:t>
            </a:r>
            <a:endParaRPr lang="en-US" dirty="0" smtClean="0"/>
          </a:p>
          <a:p>
            <a:pPr marL="181240" indent="-181240" eaLnBrk="1" hangingPunct="1">
              <a:spcBef>
                <a:spcPct val="0"/>
              </a:spcBef>
              <a:buFontTx/>
              <a:buChar char="•"/>
            </a:pPr>
            <a:endParaRPr lang="en-US" dirty="0" smtClean="0"/>
          </a:p>
        </p:txBody>
      </p:sp>
      <p:sp>
        <p:nvSpPr>
          <p:cNvPr id="41987"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53" tIns="48326" rIns="96653" bIns="48326" anchor="b"/>
          <a:lstStyle/>
          <a:p>
            <a:pPr algn="r"/>
            <a:fld id="{B48FA4E7-794A-42C8-AF68-1916602C4222}" type="slidenum">
              <a:rPr lang="en-US" sz="1300"/>
              <a:pPr algn="r"/>
              <a:t>14</a:t>
            </a:fld>
            <a:endParaRPr lang="en-US"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258888" y="720725"/>
            <a:ext cx="4800600" cy="3600450"/>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lIns="96653" tIns="48326" rIns="96653" bIns="48326" numCol="1" anchor="t" anchorCtr="0" compatLnSpc="1">
            <a:prstTxWarp prst="textNoShape">
              <a:avLst/>
            </a:prstTxWarp>
          </a:bodyPr>
          <a:lstStyle/>
          <a:p>
            <a:pPr marL="181240" indent="-181240" eaLnBrk="1" hangingPunct="1">
              <a:spcBef>
                <a:spcPct val="0"/>
              </a:spcBef>
              <a:buFontTx/>
              <a:buChar char="•"/>
            </a:pPr>
            <a:r>
              <a:rPr lang="en-US" dirty="0" smtClean="0"/>
              <a:t>Science Take-Out has received an NIH Small Business grant.  Support from this grant will allow us to field test Science</a:t>
            </a:r>
            <a:r>
              <a:rPr lang="en-US" baseline="0" dirty="0" smtClean="0"/>
              <a:t> Take-Out kits</a:t>
            </a:r>
            <a:endParaRPr lang="en-US" dirty="0" smtClean="0"/>
          </a:p>
          <a:p>
            <a:pPr marL="181240" indent="-181240" eaLnBrk="1" hangingPunct="1">
              <a:spcBef>
                <a:spcPct val="0"/>
              </a:spcBef>
              <a:buFontTx/>
              <a:buChar char="•"/>
            </a:pPr>
            <a:r>
              <a:rPr lang="en-US" dirty="0" smtClean="0"/>
              <a:t>If you would like to be a field test teacher, indicate this by circling yes on your participant card.  We</a:t>
            </a:r>
            <a:r>
              <a:rPr lang="en-US" baseline="0" dirty="0" smtClean="0"/>
              <a:t> will add you to our email list for field test teacher recruitment.</a:t>
            </a:r>
            <a:endParaRPr lang="en-US" dirty="0" smtClean="0"/>
          </a:p>
          <a:p>
            <a:pPr marL="181240" indent="-181240" eaLnBrk="1" hangingPunct="1">
              <a:spcBef>
                <a:spcPct val="0"/>
              </a:spcBef>
              <a:buFontTx/>
              <a:buChar char="•"/>
            </a:pPr>
            <a:endParaRPr lang="en-US" dirty="0" smtClean="0"/>
          </a:p>
        </p:txBody>
      </p:sp>
      <p:sp>
        <p:nvSpPr>
          <p:cNvPr id="41987"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53" tIns="48326" rIns="96653" bIns="48326" anchor="b"/>
          <a:lstStyle/>
          <a:p>
            <a:pPr algn="r"/>
            <a:fld id="{B48FA4E7-794A-42C8-AF68-1916602C4222}" type="slidenum">
              <a:rPr lang="en-US" sz="1300"/>
              <a:pPr algn="r"/>
              <a:t>15</a:t>
            </a:fld>
            <a:endParaRPr lang="en-US"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marL="181240" indent="-181240">
              <a:buFontTx/>
              <a:buChar char="•"/>
            </a:pPr>
            <a:r>
              <a:rPr lang="en-US" smtClean="0"/>
              <a:t>Encourage teachers to write comments on the back of the participant survey card.</a:t>
            </a:r>
          </a:p>
          <a:p>
            <a:pPr marL="181240" indent="-181240">
              <a:buFontTx/>
              <a:buChar char="•"/>
            </a:pPr>
            <a:r>
              <a:rPr lang="en-US" smtClean="0"/>
              <a:t>Please remember to collect participant feedback cards!!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FA1639-2E15-4CD2-9D2B-B68E343D710E}" type="slidenum">
              <a:rPr lang="en-US" smtClean="0"/>
              <a:pPr/>
              <a:t>16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p:txBody>
          <a:bodyPr wrap="square" numCol="1" anchor="t" anchorCtr="0" compatLnSpc="1">
            <a:prstTxWarp prst="textNoShape">
              <a:avLst/>
            </a:prstTxWarp>
          </a:bodyPr>
          <a:lstStyle/>
          <a:p>
            <a:pPr marL="181240" indent="-181240">
              <a:buFont typeface="Arial" pitchFamily="34" charset="0"/>
              <a:buChar char="•"/>
              <a:defRPr/>
            </a:pPr>
            <a:r>
              <a:rPr lang="en-US" dirty="0" smtClean="0"/>
              <a:t>Because this workshop is supported through a grant from the National Institutes of Health, it is important that we collect data from workshop participants.</a:t>
            </a:r>
          </a:p>
          <a:p>
            <a:pPr marL="181240" indent="-181240">
              <a:buFont typeface="Arial" pitchFamily="34" charset="0"/>
              <a:buChar char="•"/>
              <a:defRPr/>
            </a:pPr>
            <a:r>
              <a:rPr lang="en-US" dirty="0" smtClean="0"/>
              <a:t>Please fill in the participant</a:t>
            </a:r>
            <a:r>
              <a:rPr lang="en-US" baseline="0" dirty="0" smtClean="0"/>
              <a:t> </a:t>
            </a:r>
            <a:r>
              <a:rPr lang="en-US" dirty="0" smtClean="0"/>
              <a:t>card during the workshop.</a:t>
            </a:r>
          </a:p>
          <a:p>
            <a:pPr marL="181240" indent="-181240">
              <a:buFont typeface="Arial" pitchFamily="34" charset="0"/>
              <a:buChar char="•"/>
              <a:defRPr/>
            </a:pPr>
            <a:r>
              <a:rPr lang="en-US" dirty="0" smtClean="0"/>
              <a:t>Use the space at the bottom and the back of the card to provide comments on the workshop or the kits used during the workshop.</a:t>
            </a:r>
          </a:p>
          <a:p>
            <a:pPr eaLnBrk="1" hangingPunct="1">
              <a:spcBef>
                <a:spcPct val="0"/>
              </a:spcBef>
              <a:defRPr/>
            </a:pPr>
            <a:endParaRPr lang="en-US" dirty="0" smtClean="0"/>
          </a:p>
        </p:txBody>
      </p:sp>
      <p:sp>
        <p:nvSpPr>
          <p:cNvPr id="17411"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4949866E-AC20-4A41-AC7F-044A97754521}" type="slidenum">
              <a:rPr lang="en-US" sz="1300"/>
              <a:pPr algn="r"/>
              <a:t>2</a:t>
            </a:fld>
            <a:endParaRPr 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marL="181240" indent="-181240" eaLnBrk="1" hangingPunct="1">
              <a:spcBef>
                <a:spcPct val="0"/>
              </a:spcBef>
              <a:buFont typeface="Arial" pitchFamily="34" charset="0"/>
              <a:buChar char="•"/>
            </a:pPr>
            <a:r>
              <a:rPr lang="en-US" dirty="0" smtClean="0"/>
              <a:t>When we do hands-on workshops we ask you to switch between two hats as you work—your student hat and teacher hat.</a:t>
            </a:r>
          </a:p>
          <a:p>
            <a:pPr marL="181240" indent="-181240" eaLnBrk="1" hangingPunct="1">
              <a:spcBef>
                <a:spcPct val="0"/>
              </a:spcBef>
              <a:buFont typeface="Arial" pitchFamily="34" charset="0"/>
              <a:buChar char="•"/>
            </a:pPr>
            <a:r>
              <a:rPr lang="en-US" dirty="0" smtClean="0"/>
              <a:t>We want to you work with partners to experience the kit by completing the activity</a:t>
            </a:r>
          </a:p>
          <a:p>
            <a:pPr marL="181240" indent="-181240" eaLnBrk="1" hangingPunct="1">
              <a:spcBef>
                <a:spcPct val="0"/>
              </a:spcBef>
              <a:buFont typeface="Arial" pitchFamily="34" charset="0"/>
              <a:buChar char="•"/>
            </a:pPr>
            <a:r>
              <a:rPr lang="en-US" dirty="0" smtClean="0"/>
              <a:t>We encourage you also have conversations about how you might integrate this into your curriculum and/or support your students.   </a:t>
            </a:r>
          </a:p>
          <a:p>
            <a:pPr marL="181240" indent="-181240">
              <a:buFont typeface="Arial" pitchFamily="34" charset="0"/>
              <a:buChar char="•"/>
            </a:pPr>
            <a:r>
              <a:rPr lang="en-US" dirty="0" smtClean="0"/>
              <a:t>If you have questions, please call me over while you are working on the activity.</a:t>
            </a:r>
          </a:p>
          <a:p>
            <a:pPr marL="181240" indent="-181240">
              <a:buFont typeface="Arial" pitchFamily="34" charset="0"/>
              <a:buChar char="•"/>
            </a:pPr>
            <a:r>
              <a:rPr lang="en-US" dirty="0" smtClean="0"/>
              <a:t>Also, you may find me interrupting to provide further explanation as you work.</a:t>
            </a:r>
          </a:p>
          <a:p>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4C3F3D-4EAC-4ADB-A8CD-324DCDFF9089}"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a:noFill/>
          <a:ln/>
        </p:spPr>
        <p:txBody>
          <a:bodyPr/>
          <a:lstStyle/>
          <a:p>
            <a:pPr marL="171450" indent="-171450">
              <a:spcBef>
                <a:spcPct val="0"/>
              </a:spcBef>
              <a:buFont typeface="Arial" pitchFamily="34" charset="0"/>
              <a:buChar char="•"/>
            </a:pPr>
            <a:r>
              <a:rPr lang="en-US" dirty="0" smtClean="0"/>
              <a:t>For today, you will be working in teams of 2. </a:t>
            </a:r>
          </a:p>
          <a:p>
            <a:pPr marL="171450" indent="-171450">
              <a:spcBef>
                <a:spcPct val="0"/>
              </a:spcBef>
              <a:buFont typeface="Arial" pitchFamily="34" charset="0"/>
              <a:buChar char="•"/>
            </a:pPr>
            <a:r>
              <a:rPr lang="en-US" dirty="0" smtClean="0"/>
              <a:t>DISTRIBUTE 1 KIT</a:t>
            </a:r>
            <a:r>
              <a:rPr lang="en-US" baseline="0" dirty="0" smtClean="0"/>
              <a:t> and 1</a:t>
            </a:r>
            <a:r>
              <a:rPr lang="en-US" dirty="0" smtClean="0"/>
              <a:t> STUDENT INSTRUCTIONS</a:t>
            </a:r>
            <a:r>
              <a:rPr lang="en-US" baseline="0" dirty="0" smtClean="0"/>
              <a:t> to </a:t>
            </a:r>
            <a:r>
              <a:rPr lang="en-US" dirty="0" smtClean="0"/>
              <a:t>EACH PER PAIR OF TEACHERS </a:t>
            </a:r>
          </a:p>
          <a:p>
            <a:pPr marL="171450" indent="-171450">
              <a:spcBef>
                <a:spcPct val="0"/>
              </a:spcBef>
              <a:buFont typeface="Arial" pitchFamily="34" charset="0"/>
              <a:buChar char="•"/>
            </a:pPr>
            <a:r>
              <a:rPr lang="en-US" dirty="0" smtClean="0"/>
              <a:t>Every kit comes with a colored quick guide and safety instructions</a:t>
            </a:r>
            <a:r>
              <a:rPr lang="en-US" baseline="0" dirty="0" smtClean="0"/>
              <a:t> sheet.</a:t>
            </a:r>
            <a:r>
              <a:rPr lang="en-US" dirty="0" smtClean="0"/>
              <a:t>  Keep this colored sheet in the kit bag if they plan to refill and reuse the</a:t>
            </a:r>
            <a:r>
              <a:rPr lang="en-US" baseline="0" dirty="0" smtClean="0"/>
              <a:t> kit</a:t>
            </a:r>
            <a:r>
              <a:rPr lang="en-US" dirty="0" smtClean="0"/>
              <a:t>. </a:t>
            </a:r>
          </a:p>
          <a:p>
            <a:pPr marL="171450" indent="-171450">
              <a:spcBef>
                <a:spcPct val="0"/>
              </a:spcBef>
              <a:buFont typeface="Arial" pitchFamily="34" charset="0"/>
              <a:buChar char="•"/>
            </a:pPr>
            <a:r>
              <a:rPr lang="en-US" dirty="0" smtClean="0"/>
              <a:t>Each kit comes with ONE student instruction handout. Teachers may make additional copies if their students are working in teams.   </a:t>
            </a:r>
          </a:p>
          <a:p>
            <a:pPr marL="171450" indent="-171450">
              <a:spcBef>
                <a:spcPct val="0"/>
              </a:spcBef>
              <a:buFont typeface="Arial" pitchFamily="34" charset="0"/>
              <a:buChar char="•"/>
            </a:pPr>
            <a:r>
              <a:rPr lang="en-US" dirty="0" smtClean="0"/>
              <a:t>One of you should use the student instructions in the bag.  The other person should use the additional handout that we have provided.    </a:t>
            </a:r>
          </a:p>
          <a:p>
            <a:pPr eaLnBrk="1" hangingPunct="1">
              <a:spcBef>
                <a:spcPct val="0"/>
              </a:spcBef>
            </a:pPr>
            <a:r>
              <a:rPr lang="en-US" dirty="0" smtClean="0"/>
              <a:t> </a:t>
            </a:r>
          </a:p>
        </p:txBody>
      </p:sp>
      <p:sp>
        <p:nvSpPr>
          <p:cNvPr id="29699" name="Slide Number Placeholder 3"/>
          <p:cNvSpPr>
            <a:spLocks noGrp="1"/>
          </p:cNvSpPr>
          <p:nvPr>
            <p:ph type="sldNum" sz="quarter" idx="5"/>
          </p:nvPr>
        </p:nvSpPr>
        <p:spPr>
          <a:noFill/>
        </p:spPr>
        <p:txBody>
          <a:bodyPr/>
          <a:lstStyle/>
          <a:p>
            <a:fld id="{CE84F433-AB14-446F-AA43-C6F2D8E1720E}"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a:noFill/>
          <a:ln/>
        </p:spPr>
        <p:txBody>
          <a:bodyPr/>
          <a:lstStyle/>
          <a:p>
            <a:pPr marL="0" indent="0" eaLnBrk="1" hangingPunct="1">
              <a:spcBef>
                <a:spcPct val="0"/>
              </a:spcBef>
              <a:buFont typeface="Arial" pitchFamily="34" charset="0"/>
              <a:buNone/>
            </a:pPr>
            <a:r>
              <a:rPr lang="en-US" b="1" dirty="0" smtClean="0"/>
              <a:t>Explain that this activity fits well</a:t>
            </a:r>
            <a:r>
              <a:rPr lang="en-US" b="1" baseline="0" dirty="0" smtClean="0"/>
              <a:t> with a  cell unit or a nervous system/endocrine system unit.</a:t>
            </a:r>
          </a:p>
          <a:p>
            <a:pPr marL="0" indent="0" eaLnBrk="1" hangingPunct="1">
              <a:spcBef>
                <a:spcPct val="0"/>
              </a:spcBef>
              <a:buFont typeface="Arial" pitchFamily="34" charset="0"/>
              <a:buNone/>
            </a:pPr>
            <a:endParaRPr lang="en-US" b="1" baseline="0" dirty="0" smtClean="0"/>
          </a:p>
          <a:p>
            <a:pPr marL="0" indent="0" eaLnBrk="1" hangingPunct="1">
              <a:spcBef>
                <a:spcPct val="0"/>
              </a:spcBef>
              <a:buFont typeface="Arial" pitchFamily="34" charset="0"/>
              <a:buNone/>
            </a:pPr>
            <a:r>
              <a:rPr lang="en-US" b="1" dirty="0" smtClean="0"/>
              <a:t>Part 1:  Assemble a Cell Communication Model</a:t>
            </a:r>
          </a:p>
          <a:p>
            <a:pPr marL="171450" indent="-171450" eaLnBrk="1" hangingPunct="1">
              <a:spcBef>
                <a:spcPct val="0"/>
              </a:spcBef>
              <a:buFont typeface="Arial" pitchFamily="34" charset="0"/>
              <a:buChar char="•"/>
            </a:pPr>
            <a:r>
              <a:rPr lang="en-US" b="0" dirty="0" smtClean="0"/>
              <a:t>Explain that students will use the kit materials to make a cell communication model.</a:t>
            </a:r>
            <a:endParaRPr lang="en-US" b="0" baseline="0" dirty="0" smtClean="0"/>
          </a:p>
          <a:p>
            <a:pPr marL="171450" indent="-171450" eaLnBrk="1" hangingPunct="1">
              <a:spcBef>
                <a:spcPct val="0"/>
              </a:spcBef>
              <a:buFont typeface="Arial" pitchFamily="34" charset="0"/>
              <a:buChar char="•"/>
            </a:pPr>
            <a:r>
              <a:rPr lang="en-US" b="0" baseline="0" dirty="0" smtClean="0"/>
              <a:t>Note that the kit components are shown on the quick guide.  If you want to make your own kits, you can look at the quick guide that is part of the teacher information.  </a:t>
            </a:r>
          </a:p>
          <a:p>
            <a:pPr marL="171450" indent="-171450" eaLnBrk="1" hangingPunct="1">
              <a:spcBef>
                <a:spcPct val="0"/>
              </a:spcBef>
              <a:buFont typeface="Arial" pitchFamily="34" charset="0"/>
              <a:buChar char="•"/>
            </a:pPr>
            <a:r>
              <a:rPr lang="en-US" b="0" baseline="0" dirty="0" smtClean="0"/>
              <a:t>You can download the complete teacher information from the Science Take-Out website.</a:t>
            </a:r>
          </a:p>
          <a:p>
            <a:pPr marL="171450" indent="-171450" eaLnBrk="1" hangingPunct="1">
              <a:spcBef>
                <a:spcPct val="0"/>
              </a:spcBef>
              <a:buFont typeface="Arial" pitchFamily="34" charset="0"/>
              <a:buChar char="•"/>
            </a:pPr>
            <a:r>
              <a:rPr lang="en-US" b="0" baseline="0" dirty="0" smtClean="0"/>
              <a:t>Suggest that partners take turns reading/doing as they work through the activity.  Explain that keeps partners working together.  Also explain that it is a great way to keep students on task.</a:t>
            </a:r>
            <a:endParaRPr lang="en-US" b="0" dirty="0" smtClean="0"/>
          </a:p>
        </p:txBody>
      </p:sp>
      <p:sp>
        <p:nvSpPr>
          <p:cNvPr id="33795" name="Slide Number Placeholder 3"/>
          <p:cNvSpPr>
            <a:spLocks noGrp="1"/>
          </p:cNvSpPr>
          <p:nvPr>
            <p:ph type="sldNum" sz="quarter" idx="5"/>
          </p:nvPr>
        </p:nvSpPr>
        <p:spPr>
          <a:noFill/>
        </p:spPr>
        <p:txBody>
          <a:bodyPr/>
          <a:lstStyle/>
          <a:p>
            <a:fld id="{0475BE8A-E30E-4071-B5E5-488551A93C5D}"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a:noFill/>
          <a:ln/>
        </p:spPr>
        <p:txBody>
          <a:bodyPr/>
          <a:lstStyle/>
          <a:p>
            <a:pPr marL="0" indent="0" eaLnBrk="1" hangingPunct="1">
              <a:spcBef>
                <a:spcPct val="0"/>
              </a:spcBef>
              <a:buFont typeface="Arial" pitchFamily="34" charset="0"/>
              <a:buNone/>
            </a:pPr>
            <a:r>
              <a:rPr lang="en-US" b="1" dirty="0" smtClean="0"/>
              <a:t>Part 2: Play with your model</a:t>
            </a:r>
          </a:p>
          <a:p>
            <a:pPr marL="171450" indent="-171450" eaLnBrk="1" hangingPunct="1">
              <a:spcBef>
                <a:spcPct val="0"/>
              </a:spcBef>
              <a:buFont typeface="Arial" pitchFamily="34" charset="0"/>
              <a:buChar char="•"/>
            </a:pPr>
            <a:r>
              <a:rPr lang="en-US" dirty="0" smtClean="0"/>
              <a:t>Once our focus group</a:t>
            </a:r>
            <a:r>
              <a:rPr lang="en-US" baseline="0" dirty="0" smtClean="0"/>
              <a:t> teachers made their model, they took some time to play with the model.  So….we incorporated a bit of play into the lesson.  </a:t>
            </a:r>
          </a:p>
          <a:p>
            <a:pPr marL="171450" indent="-171450" eaLnBrk="1" hangingPunct="1">
              <a:spcBef>
                <a:spcPct val="0"/>
              </a:spcBef>
              <a:buFont typeface="Arial" pitchFamily="34" charset="0"/>
              <a:buChar char="•"/>
            </a:pPr>
            <a:r>
              <a:rPr lang="en-US" baseline="0" dirty="0" smtClean="0"/>
              <a:t>Ask participants to work with their partner to complete Part 1 and Part 2.</a:t>
            </a:r>
          </a:p>
          <a:p>
            <a:pPr marL="171450" indent="-171450" eaLnBrk="1" hangingPunct="1">
              <a:spcBef>
                <a:spcPct val="0"/>
              </a:spcBef>
              <a:buFont typeface="Arial" pitchFamily="34" charset="0"/>
              <a:buChar char="•"/>
            </a:pPr>
            <a:r>
              <a:rPr lang="en-US" baseline="0" dirty="0" smtClean="0"/>
              <a:t>Participants should call you over if they need help with using the glue dots.</a:t>
            </a:r>
          </a:p>
          <a:p>
            <a:pPr marL="171450" indent="-171450" eaLnBrk="1" hangingPunct="1">
              <a:spcBef>
                <a:spcPct val="0"/>
              </a:spcBef>
              <a:buFont typeface="Arial" pitchFamily="34" charset="0"/>
              <a:buChar char="•"/>
            </a:pPr>
            <a:r>
              <a:rPr lang="en-US" baseline="0" dirty="0" smtClean="0"/>
              <a:t>Allow 5 minutes for completing Part 1 and Part 2.</a:t>
            </a:r>
            <a:endParaRPr lang="en-US" dirty="0" smtClean="0"/>
          </a:p>
          <a:p>
            <a:pPr marL="0" indent="0" eaLnBrk="1" hangingPunct="1">
              <a:spcBef>
                <a:spcPct val="0"/>
              </a:spcBef>
              <a:buFont typeface="Arial" pitchFamily="34" charset="0"/>
              <a:buNone/>
            </a:pPr>
            <a:endParaRPr lang="en-US" dirty="0" smtClean="0"/>
          </a:p>
          <a:p>
            <a:pPr marL="171450" indent="-171450" eaLnBrk="1" hangingPunct="1">
              <a:spcBef>
                <a:spcPct val="0"/>
              </a:spcBef>
              <a:buFont typeface="Arial" pitchFamily="34" charset="0"/>
              <a:buChar char="•"/>
            </a:pPr>
            <a:endParaRPr lang="en-US" dirty="0" smtClean="0"/>
          </a:p>
          <a:p>
            <a:pPr marL="171450" indent="-171450" eaLnBrk="1" hangingPunct="1">
              <a:spcBef>
                <a:spcPct val="0"/>
              </a:spcBef>
              <a:buFont typeface="Arial" pitchFamily="34" charset="0"/>
              <a:buChar char="•"/>
            </a:pPr>
            <a:endParaRPr lang="en-US" dirty="0" smtClean="0"/>
          </a:p>
        </p:txBody>
      </p:sp>
      <p:sp>
        <p:nvSpPr>
          <p:cNvPr id="35843" name="Slide Number Placeholder 3"/>
          <p:cNvSpPr>
            <a:spLocks noGrp="1"/>
          </p:cNvSpPr>
          <p:nvPr>
            <p:ph type="sldNum" sz="quarter" idx="5"/>
          </p:nvPr>
        </p:nvSpPr>
        <p:spPr>
          <a:noFill/>
        </p:spPr>
        <p:txBody>
          <a:bodyPr/>
          <a:lstStyle/>
          <a:p>
            <a:fld id="{06BC5FA8-BCBD-4254-8B8C-38AF879A18DD}"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a:noFill/>
          <a:ln/>
        </p:spPr>
        <p:txBody>
          <a:bodyPr/>
          <a:lstStyle/>
          <a:p>
            <a:pPr eaLnBrk="1" hangingPunct="1">
              <a:spcBef>
                <a:spcPct val="0"/>
              </a:spcBef>
            </a:pPr>
            <a:r>
              <a:rPr lang="en-US" b="1" dirty="0" smtClean="0"/>
              <a:t>Part 3:  Cells Communicate to Regulate Blood Glucose Levels</a:t>
            </a:r>
          </a:p>
          <a:p>
            <a:pPr marL="171450" indent="-171450" eaLnBrk="1" hangingPunct="1">
              <a:spcBef>
                <a:spcPct val="0"/>
              </a:spcBef>
              <a:buFont typeface="Arial" pitchFamily="34" charset="0"/>
              <a:buChar char="•"/>
            </a:pPr>
            <a:r>
              <a:rPr lang="en-US" b="0" dirty="0" smtClean="0"/>
              <a:t>Glucose regulation is a topic that most biology teachers use as an example of cell communication. The reading at the top of the page provides information on glucose regulation.  Students are asked to relate their model to how insulin</a:t>
            </a:r>
            <a:r>
              <a:rPr lang="en-US" b="0" baseline="0" dirty="0" smtClean="0"/>
              <a:t> works to reduce blood sugar. </a:t>
            </a:r>
            <a:endParaRPr lang="en-US" b="0" dirty="0" smtClean="0"/>
          </a:p>
          <a:p>
            <a:pPr marL="171450" indent="-171450" eaLnBrk="1" hangingPunct="1">
              <a:spcBef>
                <a:spcPct val="0"/>
              </a:spcBef>
              <a:buFont typeface="Arial" pitchFamily="34" charset="0"/>
              <a:buChar char="•"/>
            </a:pPr>
            <a:r>
              <a:rPr lang="en-US" b="0" dirty="0" smtClean="0"/>
              <a:t>Explain</a:t>
            </a:r>
            <a:r>
              <a:rPr lang="en-US" b="0" baseline="0" dirty="0" smtClean="0"/>
              <a:t> that they</a:t>
            </a:r>
            <a:r>
              <a:rPr lang="en-US" b="0" dirty="0" smtClean="0"/>
              <a:t> will need the colored diagram sheet in the kit.</a:t>
            </a:r>
          </a:p>
          <a:p>
            <a:pPr eaLnBrk="1" hangingPunct="1">
              <a:spcBef>
                <a:spcPct val="0"/>
              </a:spcBef>
            </a:pPr>
            <a:endParaRPr lang="en-US" b="0" dirty="0" smtClean="0"/>
          </a:p>
        </p:txBody>
      </p:sp>
      <p:sp>
        <p:nvSpPr>
          <p:cNvPr id="41987" name="Slide Number Placeholder 3"/>
          <p:cNvSpPr>
            <a:spLocks noGrp="1"/>
          </p:cNvSpPr>
          <p:nvPr>
            <p:ph type="sldNum" sz="quarter" idx="5"/>
          </p:nvPr>
        </p:nvSpPr>
        <p:spPr>
          <a:noFill/>
        </p:spPr>
        <p:txBody>
          <a:bodyPr/>
          <a:lstStyle/>
          <a:p>
            <a:fld id="{179DBC30-B938-4A55-8FE3-8D2D235C4511}"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a:noFill/>
          <a:ln/>
        </p:spPr>
        <p:txBody>
          <a:bodyPr/>
          <a:lstStyle/>
          <a:p>
            <a:pPr eaLnBrk="1" hangingPunct="1">
              <a:spcBef>
                <a:spcPct val="0"/>
              </a:spcBef>
            </a:pPr>
            <a:r>
              <a:rPr lang="en-US" b="1" dirty="0" smtClean="0"/>
              <a:t>Part 4:  Diabetes—A Cell Communication Problem</a:t>
            </a:r>
          </a:p>
          <a:p>
            <a:pPr marL="171450" indent="-171450" eaLnBrk="1" hangingPunct="1">
              <a:spcBef>
                <a:spcPct val="0"/>
              </a:spcBef>
              <a:buFont typeface="Arial" pitchFamily="34" charset="0"/>
              <a:buChar char="•"/>
            </a:pPr>
            <a:r>
              <a:rPr lang="en-US" b="0" dirty="0" smtClean="0"/>
              <a:t>Students are asked to think about how their model could be changed to represent what happens if someone has Type 1 or Type 2 diabetes.</a:t>
            </a:r>
          </a:p>
          <a:p>
            <a:pPr marL="171450" indent="-171450" eaLnBrk="1" hangingPunct="1">
              <a:spcBef>
                <a:spcPct val="0"/>
              </a:spcBef>
              <a:buFont typeface="Arial" pitchFamily="34" charset="0"/>
              <a:buChar char="•"/>
            </a:pPr>
            <a:r>
              <a:rPr lang="en-US" b="0" dirty="0" smtClean="0"/>
              <a:t>Ask teachers to read and do Parts 3 and 4.</a:t>
            </a:r>
          </a:p>
          <a:p>
            <a:pPr marL="171450" indent="-171450" eaLnBrk="1" hangingPunct="1">
              <a:spcBef>
                <a:spcPct val="0"/>
              </a:spcBef>
              <a:buFont typeface="Arial" pitchFamily="34" charset="0"/>
              <a:buChar char="•"/>
            </a:pPr>
            <a:r>
              <a:rPr lang="en-US" b="0" dirty="0" smtClean="0"/>
              <a:t>Allow 10 minutes for Parts 3 and 4.</a:t>
            </a:r>
          </a:p>
          <a:p>
            <a:pPr eaLnBrk="1" hangingPunct="1">
              <a:spcBef>
                <a:spcPct val="0"/>
              </a:spcBef>
            </a:pPr>
            <a:endParaRPr lang="en-US" b="0" dirty="0" smtClean="0"/>
          </a:p>
        </p:txBody>
      </p:sp>
      <p:sp>
        <p:nvSpPr>
          <p:cNvPr id="41987" name="Slide Number Placeholder 3"/>
          <p:cNvSpPr>
            <a:spLocks noGrp="1"/>
          </p:cNvSpPr>
          <p:nvPr>
            <p:ph type="sldNum" sz="quarter" idx="5"/>
          </p:nvPr>
        </p:nvSpPr>
        <p:spPr>
          <a:noFill/>
        </p:spPr>
        <p:txBody>
          <a:bodyPr/>
          <a:lstStyle/>
          <a:p>
            <a:fld id="{179DBC30-B938-4A55-8FE3-8D2D235C4511}"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a:noFill/>
          <a:ln/>
        </p:spPr>
        <p:txBody>
          <a:bodyPr/>
          <a:lstStyle/>
          <a:p>
            <a:pPr marL="0" indent="0" eaLnBrk="1" hangingPunct="1">
              <a:spcBef>
                <a:spcPct val="0"/>
              </a:spcBef>
              <a:buFont typeface="Arial" pitchFamily="34" charset="0"/>
              <a:buNone/>
            </a:pPr>
            <a:r>
              <a:rPr lang="en-US" b="1" dirty="0" smtClean="0"/>
              <a:t>Part 5: Nerve Cell Communication</a:t>
            </a:r>
            <a:endParaRPr lang="en-US" dirty="0" smtClean="0"/>
          </a:p>
          <a:p>
            <a:pPr marL="171450" indent="-171450" eaLnBrk="1" hangingPunct="1">
              <a:spcBef>
                <a:spcPct val="0"/>
              </a:spcBef>
              <a:buFont typeface="Arial" pitchFamily="34" charset="0"/>
              <a:buChar char="•"/>
            </a:pPr>
            <a:r>
              <a:rPr lang="en-US" dirty="0" smtClean="0"/>
              <a:t>Some</a:t>
            </a:r>
            <a:r>
              <a:rPr lang="en-US" baseline="0" dirty="0" smtClean="0"/>
              <a:t> teachers wait to do this part until they do the nervous system.  Others do the complete activity at one time. </a:t>
            </a:r>
          </a:p>
          <a:p>
            <a:pPr marL="171450" indent="-171450" eaLnBrk="1" hangingPunct="1">
              <a:spcBef>
                <a:spcPct val="0"/>
              </a:spcBef>
              <a:buFont typeface="Arial" pitchFamily="34" charset="0"/>
              <a:buChar char="•"/>
            </a:pPr>
            <a:r>
              <a:rPr lang="en-US" baseline="0" dirty="0" smtClean="0"/>
              <a:t>Students appreciate discovering that they can also apply their model to nerve cell communication.</a:t>
            </a:r>
          </a:p>
          <a:p>
            <a:pPr marL="0" indent="0" eaLnBrk="1" hangingPunct="1">
              <a:spcBef>
                <a:spcPct val="0"/>
              </a:spcBef>
              <a:buFont typeface="Arial" pitchFamily="34" charset="0"/>
              <a:buNone/>
            </a:pPr>
            <a:endParaRPr lang="en-US" baseline="0" dirty="0" smtClean="0"/>
          </a:p>
          <a:p>
            <a:pPr marL="171450" indent="-171450" eaLnBrk="1" hangingPunct="1">
              <a:spcBef>
                <a:spcPct val="0"/>
              </a:spcBef>
              <a:buFont typeface="Arial" pitchFamily="34" charset="0"/>
              <a:buChar char="•"/>
            </a:pPr>
            <a:endParaRPr lang="en-US" dirty="0" smtClean="0"/>
          </a:p>
          <a:p>
            <a:pPr marL="0" indent="0" eaLnBrk="1" hangingPunct="1">
              <a:spcBef>
                <a:spcPct val="0"/>
              </a:spcBef>
              <a:buFont typeface="Arial" pitchFamily="34" charset="0"/>
              <a:buNone/>
            </a:pPr>
            <a:endParaRPr lang="en-US" dirty="0" smtClean="0"/>
          </a:p>
        </p:txBody>
      </p:sp>
      <p:sp>
        <p:nvSpPr>
          <p:cNvPr id="39939" name="Slide Number Placeholder 3"/>
          <p:cNvSpPr>
            <a:spLocks noGrp="1"/>
          </p:cNvSpPr>
          <p:nvPr>
            <p:ph type="sldNum" sz="quarter" idx="5"/>
          </p:nvPr>
        </p:nvSpPr>
        <p:spPr>
          <a:noFill/>
        </p:spPr>
        <p:txBody>
          <a:bodyPr/>
          <a:lstStyle/>
          <a:p>
            <a:fld id="{27985AB0-2E4C-42BE-96D7-78488D88841A}"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53A130-C9CE-4EC3-AA51-1B32527EACD3}" type="datetime1">
              <a:rPr lang="en-US"/>
              <a:pPr>
                <a:defRPr/>
              </a:pPr>
              <a:t>4/13/2014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92C891-5E51-4A4F-B2AA-D70C829E9B3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9BE0ED-0A2B-4647-98C4-42C94775B6AA}" type="datetime1">
              <a:rPr lang="en-US"/>
              <a:pPr>
                <a:defRPr/>
              </a:pPr>
              <a:t>4/13/2014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FCF9F1-CFDD-4512-B7F1-D53B97CD9D4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D565CD-C19B-4FCC-B8D5-614D569508F4}" type="datetime1">
              <a:rPr lang="en-US"/>
              <a:pPr>
                <a:defRPr/>
              </a:pPr>
              <a:t>4/13/2014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423421-C341-4BD9-BC82-24E51D562C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ACFC25-7EA1-42F4-846C-99249A96C343}" type="datetime1">
              <a:rPr lang="en-US"/>
              <a:pPr>
                <a:defRPr/>
              </a:pPr>
              <a:t>4/13/2014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018A5B-8FB4-4F81-A0FE-B8B39902D94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04C405-BDC7-4A6D-9AFD-D3725CE4857D}" type="datetime1">
              <a:rPr lang="en-US"/>
              <a:pPr>
                <a:defRPr/>
              </a:pPr>
              <a:t>4/13/2014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87680B-AE59-4131-A70F-01C2A334F13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DF19C13-A56A-472F-8527-210F6E3D6D60}" type="datetime1">
              <a:rPr lang="en-US"/>
              <a:pPr>
                <a:defRPr/>
              </a:pPr>
              <a:t>4/13/2014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CDEFBC-F261-4975-A1AF-19240478E5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EB03C91-4472-4C2A-A10F-EB7FCBF2F98B}" type="datetime1">
              <a:rPr lang="en-US"/>
              <a:pPr>
                <a:defRPr/>
              </a:pPr>
              <a:t>4/13/2014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200F9D9-8934-41F0-A81E-0415064D68A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B729E4E-1550-47E2-8EFE-A7D932DBDF23}" type="datetime1">
              <a:rPr lang="en-US"/>
              <a:pPr>
                <a:defRPr/>
              </a:pPr>
              <a:t>4/13/2014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976BF1D-626E-460E-AC20-E791FEA1E4F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9D48B0-DF0F-41A0-ADB2-6441CE267C21}" type="datetime1">
              <a:rPr lang="en-US"/>
              <a:pPr>
                <a:defRPr/>
              </a:pPr>
              <a:t>4/13/2014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F6E6B39-74BE-44D2-AF24-B7728C4A3F7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6EDD5B-6F94-422F-86DE-88E7880E8CA3}" type="datetime1">
              <a:rPr lang="en-US"/>
              <a:pPr>
                <a:defRPr/>
              </a:pPr>
              <a:t>4/13/2014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815FC2-85E1-47D9-9A64-F67F01EB9B4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7B1CB1-7301-45AB-B0EF-0F771359B34B}" type="datetime1">
              <a:rPr lang="en-US"/>
              <a:pPr>
                <a:defRPr/>
              </a:pPr>
              <a:t>4/13/2014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09FC4F-4E8C-41C7-9CB4-0185AD25712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5D94D6D-F6A2-4ED6-B588-E7AD57CAFE8F}" type="datetime1">
              <a:rPr lang="en-US"/>
              <a:pPr>
                <a:defRPr/>
              </a:pPr>
              <a:t>4/13/2014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89293E-8765-4AE8-BDAD-D729A44FBE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1"/>
          <p:cNvSpPr>
            <a:spLocks noGrp="1"/>
          </p:cNvSpPr>
          <p:nvPr>
            <p:ph type="ctrTitle"/>
          </p:nvPr>
        </p:nvSpPr>
        <p:spPr>
          <a:xfrm>
            <a:off x="533400" y="152400"/>
            <a:ext cx="8077200" cy="1676400"/>
          </a:xfrm>
        </p:spPr>
        <p:txBody>
          <a:bodyPr/>
          <a:lstStyle/>
          <a:p>
            <a:pPr eaLnBrk="1" hangingPunct="1"/>
            <a:r>
              <a:rPr lang="en-US" sz="6600" b="1" dirty="0" smtClean="0">
                <a:solidFill>
                  <a:srgbClr val="77933C"/>
                </a:solidFill>
              </a:rPr>
              <a:t>Cell Communication</a:t>
            </a:r>
            <a:endParaRPr lang="en-US" sz="6000" b="1" dirty="0" smtClean="0">
              <a:solidFill>
                <a:srgbClr val="77933C"/>
              </a:solidFill>
            </a:endParaRPr>
          </a:p>
        </p:txBody>
      </p:sp>
      <p:sp>
        <p:nvSpPr>
          <p:cNvPr id="4" name="Rectangle 3"/>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8439" name="Picture 8" descr="logo_trademark_6in"/>
          <p:cNvPicPr>
            <a:picLocks noChangeAspect="1" noChangeArrowheads="1"/>
          </p:cNvPicPr>
          <p:nvPr/>
        </p:nvPicPr>
        <p:blipFill>
          <a:blip r:embed="rId3"/>
          <a:srcRect/>
          <a:stretch>
            <a:fillRect/>
          </a:stretch>
        </p:blipFill>
        <p:spPr bwMode="auto">
          <a:xfrm>
            <a:off x="762000" y="3325813"/>
            <a:ext cx="3276600" cy="2306704"/>
          </a:xfrm>
          <a:prstGeom prst="rect">
            <a:avLst/>
          </a:prstGeom>
          <a:no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752600"/>
            <a:ext cx="3486150" cy="4762500"/>
          </a:xfrm>
          <a:prstGeom prst="rect">
            <a:avLst/>
          </a:prstGeom>
          <a:noFill/>
          <a:ln w="76200">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191000" y="5867400"/>
            <a:ext cx="1271588"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flipV="1">
            <a:off x="5791200" y="3505200"/>
            <a:ext cx="5334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flipV="1">
            <a:off x="5029200" y="5257800"/>
            <a:ext cx="457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flipV="1">
            <a:off x="5715000" y="3429000"/>
            <a:ext cx="533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Slide Number Placeholder 14"/>
          <p:cNvSpPr>
            <a:spLocks noGrp="1"/>
          </p:cNvSpPr>
          <p:nvPr>
            <p:ph type="sldNum" sz="quarter" idx="12"/>
          </p:nvPr>
        </p:nvSpPr>
        <p:spPr/>
        <p:txBody>
          <a:bodyPr/>
          <a:lstStyle/>
          <a:p>
            <a:pPr>
              <a:defRPr/>
            </a:pPr>
            <a:fld id="{56D0BFB6-DDED-487F-AA78-C5316F4C7561}" type="slidenum">
              <a:rPr lang="en-US" smtClean="0"/>
              <a:pPr>
                <a:defRPr/>
              </a:pPr>
              <a:t>10</a:t>
            </a:fld>
            <a:endParaRPr 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 y="533400"/>
            <a:ext cx="8324850"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7850" y="685800"/>
            <a:ext cx="2705100" cy="1143000"/>
          </a:xfrm>
          <a:noFill/>
          <a:ln>
            <a:noFill/>
          </a:ln>
        </p:spPr>
        <p:style>
          <a:lnRef idx="2">
            <a:schemeClr val="accent6"/>
          </a:lnRef>
          <a:fillRef idx="1">
            <a:schemeClr val="lt1"/>
          </a:fillRef>
          <a:effectRef idx="0">
            <a:schemeClr val="accent6"/>
          </a:effectRef>
          <a:fontRef idx="minor">
            <a:schemeClr val="dk1"/>
          </a:fontRef>
        </p:style>
        <p:txBody>
          <a:bodyPr rtlCol="0">
            <a:normAutofit fontScale="90000"/>
          </a:bodyPr>
          <a:lstStyle/>
          <a:p>
            <a:pPr eaLnBrk="1" fontAlgn="auto" hangingPunct="1">
              <a:spcAft>
                <a:spcPts val="0"/>
              </a:spcAft>
              <a:defRPr/>
            </a:pPr>
            <a:r>
              <a:rPr lang="en-US" b="1" dirty="0" smtClean="0">
                <a:solidFill>
                  <a:schemeClr val="accent1">
                    <a:lumMod val="75000"/>
                  </a:schemeClr>
                </a:solidFill>
              </a:rPr>
              <a:t>Teacher Information</a:t>
            </a:r>
            <a:endParaRPr lang="en-US" b="1" dirty="0">
              <a:solidFill>
                <a:schemeClr val="accent1">
                  <a:lumMod val="75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981700" y="2057400"/>
            <a:ext cx="2057400" cy="457200"/>
          </a:xfrm>
          <a:prstGeom prst="rect">
            <a:avLst/>
          </a:prstGeom>
          <a:noFill/>
          <a:ln>
            <a:noFill/>
          </a:ln>
        </p:spPr>
        <p:txBody>
          <a:bodyPr>
            <a:spAutoFit/>
          </a:bodyPr>
          <a:lstStyle/>
          <a:p>
            <a:pPr>
              <a:defRPr/>
            </a:pPr>
            <a:r>
              <a:rPr lang="en-US" sz="2400" b="1" dirty="0">
                <a:solidFill>
                  <a:schemeClr val="accent3">
                    <a:lumMod val="75000"/>
                  </a:schemeClr>
                </a:solidFill>
              </a:rPr>
              <a:t>Quick Guide</a:t>
            </a:r>
          </a:p>
        </p:txBody>
      </p:sp>
      <p:sp>
        <p:nvSpPr>
          <p:cNvPr id="19" name="TextBox 18"/>
          <p:cNvSpPr txBox="1"/>
          <p:nvPr/>
        </p:nvSpPr>
        <p:spPr>
          <a:xfrm>
            <a:off x="6597098" y="3425687"/>
            <a:ext cx="800100" cy="457200"/>
          </a:xfrm>
          <a:prstGeom prst="rect">
            <a:avLst/>
          </a:prstGeom>
          <a:noFill/>
          <a:ln>
            <a:noFill/>
          </a:ln>
        </p:spPr>
        <p:txBody>
          <a:bodyPr wrap="square">
            <a:spAutoFit/>
          </a:bodyPr>
          <a:lstStyle/>
          <a:p>
            <a:pPr>
              <a:defRPr/>
            </a:pPr>
            <a:r>
              <a:rPr lang="en-US" sz="2400" b="1" dirty="0">
                <a:solidFill>
                  <a:schemeClr val="accent3">
                    <a:lumMod val="75000"/>
                  </a:schemeClr>
                </a:solidFill>
              </a:rPr>
              <a:t>Key</a:t>
            </a:r>
          </a:p>
        </p:txBody>
      </p:sp>
      <p:sp>
        <p:nvSpPr>
          <p:cNvPr id="21" name="TextBox 20"/>
          <p:cNvSpPr txBox="1"/>
          <p:nvPr/>
        </p:nvSpPr>
        <p:spPr>
          <a:xfrm>
            <a:off x="6438900" y="4038600"/>
            <a:ext cx="1143000" cy="457200"/>
          </a:xfrm>
          <a:prstGeom prst="rect">
            <a:avLst/>
          </a:prstGeom>
          <a:noFill/>
          <a:ln>
            <a:noFill/>
          </a:ln>
        </p:spPr>
        <p:txBody>
          <a:bodyPr>
            <a:spAutoFit/>
          </a:bodyPr>
          <a:lstStyle/>
          <a:p>
            <a:pPr>
              <a:defRPr/>
            </a:pPr>
            <a:r>
              <a:rPr lang="en-US" sz="2400" b="1" dirty="0">
                <a:solidFill>
                  <a:schemeClr val="accent3">
                    <a:lumMod val="75000"/>
                  </a:schemeClr>
                </a:solidFill>
              </a:rPr>
              <a:t>MSDS</a:t>
            </a:r>
          </a:p>
        </p:txBody>
      </p:sp>
      <p:sp>
        <p:nvSpPr>
          <p:cNvPr id="7" name="TextBox 18"/>
          <p:cNvSpPr txBox="1"/>
          <p:nvPr/>
        </p:nvSpPr>
        <p:spPr>
          <a:xfrm>
            <a:off x="6425648" y="2724150"/>
            <a:ext cx="1143000" cy="457200"/>
          </a:xfrm>
          <a:prstGeom prst="rect">
            <a:avLst/>
          </a:prstGeom>
          <a:noFill/>
          <a:ln>
            <a:noFill/>
          </a:ln>
        </p:spPr>
        <p:txBody>
          <a:bodyPr>
            <a:spAutoFit/>
          </a:bodyPr>
          <a:lstStyle/>
          <a:p>
            <a:r>
              <a:rPr lang="en-US" sz="2400" b="1" dirty="0">
                <a:solidFill>
                  <a:srgbClr val="77933C"/>
                </a:solidFill>
              </a:rPr>
              <a:t>Safety</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09600"/>
            <a:ext cx="4731883" cy="5734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17724"/>
            <a:ext cx="6912172" cy="3886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bwMode="auto">
          <a:xfrm>
            <a:off x="561975" y="152400"/>
            <a:ext cx="8001000" cy="914400"/>
          </a:xfrm>
          <a:prstGeom prst="rect">
            <a:avLst/>
          </a:prstGeom>
          <a:solidFill>
            <a:schemeClr val="bg1"/>
          </a:solidFill>
          <a:ln w="25400" cap="flat" cmpd="sng" algn="ctr">
            <a:noFill/>
            <a:prstDash val="solid"/>
            <a:miter lim="800000"/>
            <a:headEnd/>
            <a:tailEnd/>
          </a:ln>
        </p:spPr>
        <p:style>
          <a:lnRef idx="2">
            <a:schemeClr val="accent6"/>
          </a:lnRef>
          <a:fillRef idx="1">
            <a:schemeClr val="lt1"/>
          </a:fillRef>
          <a:effectRef idx="0">
            <a:schemeClr val="accent6"/>
          </a:effectRef>
          <a:fontRef idx="minor">
            <a:schemeClr val="dk1"/>
          </a:fontRef>
        </p:style>
        <p:txBody>
          <a:bodyPr anchor="ctr">
            <a:normAutofit/>
          </a:bodyPr>
          <a:lstStyle/>
          <a:p>
            <a:pPr algn="ctr">
              <a:defRPr/>
            </a:pPr>
            <a:r>
              <a:rPr lang="en-US" sz="4400" b="1" dirty="0">
                <a:solidFill>
                  <a:schemeClr val="accent3">
                    <a:lumMod val="75000"/>
                  </a:schemeClr>
                </a:solidFill>
              </a:rPr>
              <a:t>Purchase kits from</a:t>
            </a:r>
          </a:p>
        </p:txBody>
      </p:sp>
      <p:sp>
        <p:nvSpPr>
          <p:cNvPr id="9" name="Slide Number Placeholder 8"/>
          <p:cNvSpPr>
            <a:spLocks noGrp="1"/>
          </p:cNvSpPr>
          <p:nvPr>
            <p:ph type="sldNum" sz="quarter" idx="12"/>
          </p:nvPr>
        </p:nvSpPr>
        <p:spPr>
          <a:xfrm>
            <a:off x="1066800" y="5775324"/>
            <a:ext cx="7467600" cy="930276"/>
          </a:xfrm>
          <a:solidFill>
            <a:schemeClr val="bg1"/>
          </a:solidFill>
        </p:spPr>
        <p:txBody>
          <a:bodyPr/>
          <a:lstStyle/>
          <a:p>
            <a:pPr>
              <a:defRPr/>
            </a:pPr>
            <a:fld id="{5BAA6A56-22D9-4698-B337-B1CD68D6F68F}" type="slidenum">
              <a:rPr lang="en-US" smtClean="0"/>
              <a:pPr>
                <a:defRPr/>
              </a:pPr>
              <a:t>12</a:t>
            </a:fld>
            <a:endParaRPr lang="en-US"/>
          </a:p>
        </p:txBody>
      </p:sp>
      <p:sp>
        <p:nvSpPr>
          <p:cNvPr id="2" name="Title 1"/>
          <p:cNvSpPr>
            <a:spLocks noGrp="1"/>
          </p:cNvSpPr>
          <p:nvPr>
            <p:ph type="title"/>
          </p:nvPr>
        </p:nvSpPr>
        <p:spPr>
          <a:xfrm>
            <a:off x="647700" y="1342837"/>
            <a:ext cx="7924800" cy="1173163"/>
          </a:xfr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t">
            <a:normAutofit fontScale="90000"/>
          </a:bodyPr>
          <a:lstStyle/>
          <a:p>
            <a:pPr eaLnBrk="1" fontAlgn="auto" hangingPunct="1">
              <a:spcAft>
                <a:spcPts val="0"/>
              </a:spcAft>
              <a:defRPr/>
            </a:pPr>
            <a:r>
              <a:rPr lang="en-US" sz="6000" b="1" dirty="0" smtClean="0">
                <a:solidFill>
                  <a:schemeClr val="accent5">
                    <a:lumMod val="75000"/>
                  </a:schemeClr>
                </a:solidFill>
              </a:rPr>
              <a:t>www.sciencetakeout.com</a:t>
            </a:r>
            <a:r>
              <a:rPr lang="en-US" sz="6000" b="1" dirty="0" smtClean="0">
                <a:solidFill>
                  <a:schemeClr val="tx1"/>
                </a:solidFill>
              </a:rPr>
              <a:t> </a:t>
            </a:r>
            <a:r>
              <a:rPr lang="en-US" sz="4000" b="1" dirty="0" smtClean="0">
                <a:solidFill>
                  <a:schemeClr val="tx1"/>
                </a:solidFill>
              </a:rPr>
              <a:t/>
            </a:r>
            <a:br>
              <a:rPr lang="en-US" sz="4000" b="1" dirty="0" smtClean="0">
                <a:solidFill>
                  <a:schemeClr val="tx1"/>
                </a:solidFill>
              </a:rPr>
            </a:br>
            <a:r>
              <a:rPr lang="en-US" sz="4000" b="1" dirty="0" smtClean="0">
                <a:solidFill>
                  <a:schemeClr val="tx1"/>
                </a:solidFill>
              </a:rPr>
              <a:t/>
            </a:r>
            <a:br>
              <a:rPr lang="en-US" sz="4000" b="1" dirty="0" smtClean="0">
                <a:solidFill>
                  <a:schemeClr val="tx1"/>
                </a:solidFill>
              </a:rPr>
            </a:br>
            <a:r>
              <a:rPr lang="en-US" sz="4000" b="1" dirty="0" smtClean="0">
                <a:solidFill>
                  <a:schemeClr val="tx1"/>
                </a:solidFill>
              </a:rPr>
              <a:t/>
            </a:r>
            <a:br>
              <a:rPr lang="en-US" sz="4000" b="1" dirty="0" smtClean="0">
                <a:solidFill>
                  <a:schemeClr val="tx1"/>
                </a:solidFill>
              </a:rPr>
            </a:br>
            <a:r>
              <a:rPr lang="en-US" sz="3200" dirty="0"/>
              <a:t/>
            </a:r>
            <a:br>
              <a:rPr lang="en-US" sz="3200" dirty="0"/>
            </a:br>
            <a:r>
              <a:rPr lang="en-US" sz="3600" dirty="0"/>
              <a:t/>
            </a:r>
            <a:br>
              <a:rPr lang="en-US" sz="3600" dirty="0"/>
            </a:br>
            <a:r>
              <a:rPr lang="en-US" sz="4000" b="1" dirty="0" smtClean="0">
                <a:solidFill>
                  <a:schemeClr val="tx1"/>
                </a:solidFill>
              </a:rPr>
              <a:t/>
            </a:r>
            <a:br>
              <a:rPr lang="en-US" sz="4000" b="1" dirty="0" smtClean="0">
                <a:solidFill>
                  <a:schemeClr val="tx1"/>
                </a:solidFill>
              </a:rPr>
            </a:br>
            <a:endParaRPr lang="en-US" sz="4000" b="1" dirty="0">
              <a:solidFill>
                <a:schemeClr val="tx1"/>
              </a:solidFill>
            </a:endParaRPr>
          </a:p>
        </p:txBody>
      </p:sp>
    </p:spTree>
    <p:extLst>
      <p:ext uri="{BB962C8B-B14F-4D97-AF65-F5344CB8AC3E}">
        <p14:creationId xmlns:p14="http://schemas.microsoft.com/office/powerpoint/2010/main" val="2465848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54" y="228601"/>
            <a:ext cx="3812561" cy="4953000"/>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8600"/>
            <a:ext cx="3768952" cy="4933139"/>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783778" y="5390382"/>
            <a:ext cx="7848600" cy="1261884"/>
          </a:xfrm>
          <a:prstGeom prst="rect">
            <a:avLst/>
          </a:prstGeom>
          <a:noFill/>
        </p:spPr>
        <p:txBody>
          <a:bodyPr wrap="square" rtlCol="0">
            <a:spAutoFit/>
          </a:bodyPr>
          <a:lstStyle/>
          <a:p>
            <a:pPr>
              <a:spcBef>
                <a:spcPts val="600"/>
              </a:spcBef>
            </a:pPr>
            <a:r>
              <a:rPr lang="en-US" sz="2200" b="1" dirty="0" smtClean="0">
                <a:solidFill>
                  <a:schemeClr val="accent5">
                    <a:lumMod val="75000"/>
                  </a:schemeClr>
                </a:solidFill>
              </a:rPr>
              <a:t>Individual Assembled Kits   </a:t>
            </a:r>
            <a:r>
              <a:rPr lang="en-US" sz="2200" dirty="0" smtClean="0"/>
              <a:t>Fully assembled individual kits</a:t>
            </a:r>
          </a:p>
          <a:p>
            <a:pPr>
              <a:spcBef>
                <a:spcPts val="600"/>
              </a:spcBef>
            </a:pPr>
            <a:r>
              <a:rPr lang="en-US" sz="2200" b="1" dirty="0" smtClean="0">
                <a:solidFill>
                  <a:schemeClr val="accent5">
                    <a:lumMod val="75000"/>
                  </a:schemeClr>
                </a:solidFill>
              </a:rPr>
              <a:t>Unassembled Packs   </a:t>
            </a:r>
            <a:r>
              <a:rPr lang="en-US" sz="2200" dirty="0" smtClean="0"/>
              <a:t>All supplies needed to make 10 kits</a:t>
            </a:r>
          </a:p>
          <a:p>
            <a:pPr>
              <a:spcBef>
                <a:spcPts val="600"/>
              </a:spcBef>
            </a:pPr>
            <a:r>
              <a:rPr lang="en-US" sz="2200" b="1" dirty="0" smtClean="0">
                <a:solidFill>
                  <a:schemeClr val="accent5">
                    <a:lumMod val="75000"/>
                  </a:schemeClr>
                </a:solidFill>
              </a:rPr>
              <a:t>Refill Packs</a:t>
            </a:r>
            <a:r>
              <a:rPr lang="en-US" sz="2200" dirty="0" smtClean="0"/>
              <a:t>   All supplies needed to refill 10 kits</a:t>
            </a:r>
            <a:endParaRPr lang="en-US" sz="2200" dirty="0"/>
          </a:p>
        </p:txBody>
      </p:sp>
    </p:spTree>
    <p:extLst>
      <p:ext uri="{BB962C8B-B14F-4D97-AF65-F5344CB8AC3E}">
        <p14:creationId xmlns:p14="http://schemas.microsoft.com/office/powerpoint/2010/main" val="3790359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966" name="TextBox 7"/>
          <p:cNvSpPr txBox="1">
            <a:spLocks noChangeArrowheads="1"/>
          </p:cNvSpPr>
          <p:nvPr/>
        </p:nvSpPr>
        <p:spPr bwMode="auto">
          <a:xfrm>
            <a:off x="630936" y="457200"/>
            <a:ext cx="7772400" cy="6481774"/>
          </a:xfrm>
          <a:prstGeom prst="rect">
            <a:avLst/>
          </a:prstGeom>
          <a:noFill/>
          <a:ln w="9525">
            <a:noFill/>
            <a:miter lim="800000"/>
            <a:headEnd/>
            <a:tailEnd/>
          </a:ln>
        </p:spPr>
        <p:txBody>
          <a:bodyPr>
            <a:spAutoFit/>
          </a:bodyPr>
          <a:lstStyle/>
          <a:p>
            <a:pPr algn="ctr"/>
            <a:r>
              <a:rPr lang="en-US" sz="6000" b="1" dirty="0" smtClean="0">
                <a:solidFill>
                  <a:srgbClr val="77933C"/>
                </a:solidFill>
                <a:latin typeface="Calibri" pitchFamily="34" charset="0"/>
              </a:rPr>
              <a:t>Become Involved</a:t>
            </a:r>
          </a:p>
          <a:p>
            <a:pPr algn="ctr"/>
            <a:r>
              <a:rPr lang="en-US" sz="5400" b="1" dirty="0">
                <a:solidFill>
                  <a:srgbClr val="77933C"/>
                </a:solidFill>
                <a:latin typeface="Calibri" pitchFamily="34" charset="0"/>
              </a:rPr>
              <a:t>a</a:t>
            </a:r>
            <a:r>
              <a:rPr lang="en-US" sz="5400" b="1" dirty="0" smtClean="0">
                <a:solidFill>
                  <a:srgbClr val="77933C"/>
                </a:solidFill>
                <a:latin typeface="Calibri" pitchFamily="34" charset="0"/>
              </a:rPr>
              <a:t>s </a:t>
            </a:r>
            <a:r>
              <a:rPr lang="en-US" sz="5400" b="1" dirty="0">
                <a:solidFill>
                  <a:srgbClr val="77933C"/>
                </a:solidFill>
                <a:latin typeface="Calibri" pitchFamily="34" charset="0"/>
              </a:rPr>
              <a:t>a </a:t>
            </a:r>
            <a:r>
              <a:rPr lang="en-US" sz="5400" b="1" dirty="0" smtClean="0">
                <a:solidFill>
                  <a:srgbClr val="77933C"/>
                </a:solidFill>
                <a:latin typeface="Calibri" pitchFamily="34" charset="0"/>
              </a:rPr>
              <a:t>Field Test </a:t>
            </a:r>
            <a:r>
              <a:rPr lang="en-US" sz="5400" b="1" dirty="0">
                <a:solidFill>
                  <a:srgbClr val="77933C"/>
                </a:solidFill>
                <a:latin typeface="Calibri" pitchFamily="34" charset="0"/>
              </a:rPr>
              <a:t>Teacher</a:t>
            </a:r>
            <a:r>
              <a:rPr lang="en-US" sz="6000" b="1" dirty="0">
                <a:solidFill>
                  <a:srgbClr val="77933C"/>
                </a:solidFill>
                <a:latin typeface="Calibri" pitchFamily="34" charset="0"/>
              </a:rPr>
              <a:t> </a:t>
            </a:r>
            <a:endParaRPr lang="en-US" sz="6000" b="1" dirty="0" smtClean="0">
              <a:solidFill>
                <a:srgbClr val="77933C"/>
              </a:solidFill>
              <a:latin typeface="Calibri" pitchFamily="34" charset="0"/>
            </a:endParaRPr>
          </a:p>
          <a:p>
            <a:endParaRPr lang="en-US" sz="4400" b="1" dirty="0">
              <a:solidFill>
                <a:srgbClr val="77933C"/>
              </a:solidFill>
              <a:latin typeface="Calibri" pitchFamily="34" charset="0"/>
            </a:endParaRPr>
          </a:p>
          <a:p>
            <a:endParaRPr lang="en-US" sz="3200" b="1" dirty="0">
              <a:solidFill>
                <a:srgbClr val="77933C"/>
              </a:solidFill>
              <a:latin typeface="Calibri" pitchFamily="34" charset="0"/>
            </a:endParaRPr>
          </a:p>
          <a:p>
            <a:pPr>
              <a:spcBef>
                <a:spcPct val="20000"/>
              </a:spcBef>
            </a:pPr>
            <a:endParaRPr lang="en-US" sz="3600" b="1" dirty="0">
              <a:solidFill>
                <a:srgbClr val="77933C"/>
              </a:solidFill>
              <a:latin typeface="Calibri" pitchFamily="34" charset="0"/>
            </a:endParaRPr>
          </a:p>
          <a:p>
            <a:pPr>
              <a:lnSpc>
                <a:spcPct val="150000"/>
              </a:lnSpc>
            </a:pPr>
            <a:endParaRPr lang="en-US" sz="3200" dirty="0">
              <a:solidFill>
                <a:srgbClr val="403152"/>
              </a:solidFill>
              <a:latin typeface="Calibri" pitchFamily="34" charset="0"/>
            </a:endParaRPr>
          </a:p>
          <a:p>
            <a:pPr>
              <a:buFont typeface="Arial" charset="0"/>
              <a:buChar char="•"/>
            </a:pPr>
            <a:endParaRPr lang="en-US" sz="3200" dirty="0">
              <a:solidFill>
                <a:srgbClr val="403152"/>
              </a:solidFill>
              <a:latin typeface="Calibri" pitchFamily="34" charset="0"/>
            </a:endParaRPr>
          </a:p>
          <a:p>
            <a:endParaRPr lang="en-US" sz="3200" dirty="0">
              <a:solidFill>
                <a:srgbClr val="77933C"/>
              </a:solidFill>
              <a:latin typeface="Calibri" pitchFamily="34" charset="0"/>
            </a:endParaRPr>
          </a:p>
          <a:p>
            <a:pPr>
              <a:buFont typeface="Arial" charset="0"/>
              <a:buChar char="•"/>
            </a:pPr>
            <a:endParaRPr lang="en-US" sz="3200" dirty="0">
              <a:solidFill>
                <a:srgbClr val="77933C"/>
              </a:solidFill>
              <a:latin typeface="Calibri" pitchFamily="34" charset="0"/>
            </a:endParaRPr>
          </a:p>
          <a:p>
            <a:r>
              <a:rPr lang="en-US" sz="3200" dirty="0">
                <a:latin typeface="Calibri" pitchFamily="34" charset="0"/>
              </a:rPr>
              <a:t> </a:t>
            </a:r>
          </a:p>
        </p:txBody>
      </p:sp>
      <p:sp>
        <p:nvSpPr>
          <p:cNvPr id="40967" name="TextBox 8"/>
          <p:cNvSpPr txBox="1">
            <a:spLocks noChangeArrowheads="1"/>
          </p:cNvSpPr>
          <p:nvPr/>
        </p:nvSpPr>
        <p:spPr bwMode="auto">
          <a:xfrm>
            <a:off x="630936" y="2743200"/>
            <a:ext cx="7751064" cy="3724096"/>
          </a:xfrm>
          <a:prstGeom prst="rect">
            <a:avLst/>
          </a:prstGeom>
          <a:noFill/>
          <a:ln w="19050">
            <a:solidFill>
              <a:srgbClr val="006699"/>
            </a:solidFill>
            <a:miter lim="800000"/>
            <a:headEnd/>
            <a:tailEnd/>
          </a:ln>
        </p:spPr>
        <p:txBody>
          <a:bodyPr wrap="square">
            <a:spAutoFit/>
          </a:bodyPr>
          <a:lstStyle/>
          <a:p>
            <a:pPr algn="ctr"/>
            <a:endParaRPr lang="en-US" sz="3600" b="1" dirty="0" smtClean="0">
              <a:solidFill>
                <a:schemeClr val="accent5">
                  <a:lumMod val="75000"/>
                </a:schemeClr>
              </a:solidFill>
              <a:latin typeface="Calibri" pitchFamily="34" charset="0"/>
            </a:endParaRPr>
          </a:p>
          <a:p>
            <a:pPr algn="ctr"/>
            <a:r>
              <a:rPr lang="en-US" sz="3600" b="1" dirty="0" smtClean="0">
                <a:solidFill>
                  <a:schemeClr val="accent5">
                    <a:lumMod val="75000"/>
                  </a:schemeClr>
                </a:solidFill>
                <a:latin typeface="Calibri" pitchFamily="34" charset="0"/>
              </a:rPr>
              <a:t>Help </a:t>
            </a:r>
            <a:r>
              <a:rPr lang="en-US" sz="3600" b="1" dirty="0">
                <a:solidFill>
                  <a:schemeClr val="accent5">
                    <a:lumMod val="75000"/>
                  </a:schemeClr>
                </a:solidFill>
                <a:latin typeface="Calibri" pitchFamily="34" charset="0"/>
              </a:rPr>
              <a:t>us make new Science Take-Out kits teacher and student friendly</a:t>
            </a:r>
            <a:r>
              <a:rPr lang="en-US" sz="3600" b="1" dirty="0" smtClean="0">
                <a:solidFill>
                  <a:schemeClr val="accent5">
                    <a:lumMod val="75000"/>
                  </a:schemeClr>
                </a:solidFill>
                <a:latin typeface="Calibri" pitchFamily="34" charset="0"/>
              </a:rPr>
              <a:t>.</a:t>
            </a:r>
          </a:p>
          <a:p>
            <a:pPr algn="ctr"/>
            <a:endParaRPr lang="en-US" sz="3200" b="1" dirty="0" smtClean="0">
              <a:solidFill>
                <a:srgbClr val="77933C"/>
              </a:solidFill>
              <a:latin typeface="Calibri" pitchFamily="34" charset="0"/>
            </a:endParaRPr>
          </a:p>
          <a:p>
            <a:pPr algn="ctr"/>
            <a:r>
              <a:rPr lang="en-US" sz="3200" b="1" dirty="0" smtClean="0">
                <a:solidFill>
                  <a:schemeClr val="accent3">
                    <a:lumMod val="75000"/>
                  </a:schemeClr>
                </a:solidFill>
                <a:latin typeface="Calibri" pitchFamily="34" charset="0"/>
              </a:rPr>
              <a:t>Indicate </a:t>
            </a:r>
            <a:r>
              <a:rPr lang="en-US" sz="3200" b="1" dirty="0">
                <a:solidFill>
                  <a:schemeClr val="accent3">
                    <a:lumMod val="75000"/>
                  </a:schemeClr>
                </a:solidFill>
                <a:latin typeface="Calibri" pitchFamily="34" charset="0"/>
              </a:rPr>
              <a:t>this on your card</a:t>
            </a:r>
            <a:r>
              <a:rPr lang="en-US" sz="3200" b="1" dirty="0" smtClean="0">
                <a:solidFill>
                  <a:schemeClr val="accent3">
                    <a:lumMod val="75000"/>
                  </a:schemeClr>
                </a:solidFill>
                <a:latin typeface="Calibri" pitchFamily="34" charset="0"/>
              </a:rPr>
              <a:t>.  Science </a:t>
            </a:r>
            <a:r>
              <a:rPr lang="en-US" sz="3200" b="1" dirty="0">
                <a:solidFill>
                  <a:schemeClr val="accent3">
                    <a:lumMod val="75000"/>
                  </a:schemeClr>
                </a:solidFill>
                <a:latin typeface="Calibri" pitchFamily="34" charset="0"/>
              </a:rPr>
              <a:t>Take-Out will contact you with further </a:t>
            </a:r>
            <a:r>
              <a:rPr lang="en-US" sz="3200" b="1" dirty="0" smtClean="0">
                <a:solidFill>
                  <a:schemeClr val="accent3">
                    <a:lumMod val="75000"/>
                  </a:schemeClr>
                </a:solidFill>
                <a:latin typeface="Calibri" pitchFamily="34" charset="0"/>
              </a:rPr>
              <a:t>information</a:t>
            </a:r>
          </a:p>
          <a:p>
            <a:pPr algn="ctr"/>
            <a:endParaRPr lang="en-US" sz="3200" dirty="0">
              <a:solidFill>
                <a:schemeClr val="accent3">
                  <a:lumMod val="75000"/>
                </a:schemeClr>
              </a:solidFill>
              <a:latin typeface="Calibri" pitchFamily="34" charset="0"/>
            </a:endParaRPr>
          </a:p>
        </p:txBody>
      </p: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4F3FC1B-F3D6-4E10-9032-403BA053B2BF}" type="slidenum">
              <a:rPr lang="en-US" sz="1200">
                <a:solidFill>
                  <a:schemeClr val="tx1">
                    <a:tint val="75000"/>
                  </a:schemeClr>
                </a:solidFill>
                <a:latin typeface="+mn-lt"/>
              </a:rPr>
              <a:pPr algn="r" fontAlgn="auto">
                <a:spcBef>
                  <a:spcPts val="0"/>
                </a:spcBef>
                <a:spcAft>
                  <a:spcPts val="0"/>
                </a:spcAft>
                <a:defRPr/>
              </a:pPr>
              <a:t>14</a:t>
            </a:fld>
            <a:endParaRPr lang="en-US" sz="1200">
              <a:solidFill>
                <a:schemeClr val="tx1">
                  <a:tint val="75000"/>
                </a:schemeClr>
              </a:solidFill>
              <a:latin typeface="+mn-lt"/>
            </a:endParaRPr>
          </a:p>
        </p:txBody>
      </p:sp>
    </p:spTree>
    <p:extLst>
      <p:ext uri="{BB962C8B-B14F-4D97-AF65-F5344CB8AC3E}">
        <p14:creationId xmlns:p14="http://schemas.microsoft.com/office/powerpoint/2010/main" val="508471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966" name="TextBox 7"/>
          <p:cNvSpPr txBox="1">
            <a:spLocks noChangeArrowheads="1"/>
          </p:cNvSpPr>
          <p:nvPr/>
        </p:nvSpPr>
        <p:spPr bwMode="auto">
          <a:xfrm>
            <a:off x="381001" y="457200"/>
            <a:ext cx="8534399" cy="6481774"/>
          </a:xfrm>
          <a:prstGeom prst="rect">
            <a:avLst/>
          </a:prstGeom>
          <a:noFill/>
          <a:ln w="9525">
            <a:noFill/>
            <a:miter lim="800000"/>
            <a:headEnd/>
            <a:tailEnd/>
          </a:ln>
        </p:spPr>
        <p:txBody>
          <a:bodyPr wrap="square">
            <a:spAutoFit/>
          </a:bodyPr>
          <a:lstStyle/>
          <a:p>
            <a:pPr algn="ctr"/>
            <a:r>
              <a:rPr lang="en-US" sz="6000" b="1" dirty="0" smtClean="0">
                <a:solidFill>
                  <a:srgbClr val="77933C"/>
                </a:solidFill>
                <a:latin typeface="Calibri" pitchFamily="34" charset="0"/>
              </a:rPr>
              <a:t>Become Involved</a:t>
            </a:r>
          </a:p>
          <a:p>
            <a:pPr algn="ctr"/>
            <a:r>
              <a:rPr lang="en-US" sz="5400" b="1" dirty="0">
                <a:solidFill>
                  <a:srgbClr val="77933C"/>
                </a:solidFill>
                <a:latin typeface="Calibri" pitchFamily="34" charset="0"/>
              </a:rPr>
              <a:t>a</a:t>
            </a:r>
            <a:r>
              <a:rPr lang="en-US" sz="5400" b="1" dirty="0" smtClean="0">
                <a:solidFill>
                  <a:srgbClr val="77933C"/>
                </a:solidFill>
                <a:latin typeface="Calibri" pitchFamily="34" charset="0"/>
              </a:rPr>
              <a:t>s </a:t>
            </a:r>
            <a:r>
              <a:rPr lang="en-US" sz="5400" b="1" dirty="0">
                <a:solidFill>
                  <a:srgbClr val="77933C"/>
                </a:solidFill>
                <a:latin typeface="Calibri" pitchFamily="34" charset="0"/>
              </a:rPr>
              <a:t>a </a:t>
            </a:r>
            <a:r>
              <a:rPr lang="en-US" sz="5400" b="1" dirty="0" smtClean="0">
                <a:solidFill>
                  <a:srgbClr val="77933C"/>
                </a:solidFill>
                <a:latin typeface="Calibri" pitchFamily="34" charset="0"/>
              </a:rPr>
              <a:t>Workshop Presenter </a:t>
            </a:r>
          </a:p>
          <a:p>
            <a:endParaRPr lang="en-US" sz="4400" b="1" dirty="0">
              <a:solidFill>
                <a:srgbClr val="77933C"/>
              </a:solidFill>
              <a:latin typeface="Calibri" pitchFamily="34" charset="0"/>
            </a:endParaRPr>
          </a:p>
          <a:p>
            <a:endParaRPr lang="en-US" sz="3200" b="1" dirty="0">
              <a:solidFill>
                <a:srgbClr val="77933C"/>
              </a:solidFill>
              <a:latin typeface="Calibri" pitchFamily="34" charset="0"/>
            </a:endParaRPr>
          </a:p>
          <a:p>
            <a:pPr>
              <a:spcBef>
                <a:spcPct val="20000"/>
              </a:spcBef>
            </a:pPr>
            <a:endParaRPr lang="en-US" sz="3600" b="1" dirty="0">
              <a:solidFill>
                <a:srgbClr val="77933C"/>
              </a:solidFill>
              <a:latin typeface="Calibri" pitchFamily="34" charset="0"/>
            </a:endParaRPr>
          </a:p>
          <a:p>
            <a:pPr>
              <a:lnSpc>
                <a:spcPct val="150000"/>
              </a:lnSpc>
            </a:pPr>
            <a:endParaRPr lang="en-US" sz="3200" dirty="0">
              <a:solidFill>
                <a:srgbClr val="403152"/>
              </a:solidFill>
              <a:latin typeface="Calibri" pitchFamily="34" charset="0"/>
            </a:endParaRPr>
          </a:p>
          <a:p>
            <a:pPr>
              <a:buFont typeface="Arial" charset="0"/>
              <a:buChar char="•"/>
            </a:pPr>
            <a:endParaRPr lang="en-US" sz="3200" dirty="0">
              <a:solidFill>
                <a:srgbClr val="403152"/>
              </a:solidFill>
              <a:latin typeface="Calibri" pitchFamily="34" charset="0"/>
            </a:endParaRPr>
          </a:p>
          <a:p>
            <a:endParaRPr lang="en-US" sz="3200" dirty="0">
              <a:solidFill>
                <a:srgbClr val="77933C"/>
              </a:solidFill>
              <a:latin typeface="Calibri" pitchFamily="34" charset="0"/>
            </a:endParaRPr>
          </a:p>
          <a:p>
            <a:pPr>
              <a:buFont typeface="Arial" charset="0"/>
              <a:buChar char="•"/>
            </a:pPr>
            <a:endParaRPr lang="en-US" sz="3200" dirty="0">
              <a:solidFill>
                <a:srgbClr val="77933C"/>
              </a:solidFill>
              <a:latin typeface="Calibri" pitchFamily="34" charset="0"/>
            </a:endParaRPr>
          </a:p>
          <a:p>
            <a:r>
              <a:rPr lang="en-US" sz="3200" dirty="0">
                <a:latin typeface="Calibri" pitchFamily="34" charset="0"/>
              </a:rPr>
              <a:t> </a:t>
            </a:r>
          </a:p>
        </p:txBody>
      </p:sp>
      <p:sp>
        <p:nvSpPr>
          <p:cNvPr id="40967" name="TextBox 8"/>
          <p:cNvSpPr txBox="1">
            <a:spLocks noChangeArrowheads="1"/>
          </p:cNvSpPr>
          <p:nvPr/>
        </p:nvSpPr>
        <p:spPr bwMode="auto">
          <a:xfrm>
            <a:off x="707136" y="2819400"/>
            <a:ext cx="7751064" cy="3724096"/>
          </a:xfrm>
          <a:prstGeom prst="rect">
            <a:avLst/>
          </a:prstGeom>
          <a:noFill/>
          <a:ln w="19050">
            <a:solidFill>
              <a:srgbClr val="006699"/>
            </a:solidFill>
            <a:miter lim="800000"/>
            <a:headEnd/>
            <a:tailEnd/>
          </a:ln>
        </p:spPr>
        <p:txBody>
          <a:bodyPr wrap="square">
            <a:spAutoFit/>
          </a:bodyPr>
          <a:lstStyle/>
          <a:p>
            <a:pPr algn="ctr"/>
            <a:endParaRPr lang="en-US" sz="3600" b="1" dirty="0" smtClean="0">
              <a:solidFill>
                <a:schemeClr val="accent5">
                  <a:lumMod val="75000"/>
                </a:schemeClr>
              </a:solidFill>
              <a:latin typeface="Calibri" pitchFamily="34" charset="0"/>
            </a:endParaRPr>
          </a:p>
          <a:p>
            <a:pPr algn="ctr"/>
            <a:r>
              <a:rPr lang="en-US" sz="3600" b="1" dirty="0" smtClean="0">
                <a:solidFill>
                  <a:schemeClr val="accent5">
                    <a:lumMod val="75000"/>
                  </a:schemeClr>
                </a:solidFill>
                <a:latin typeface="Calibri" pitchFamily="34" charset="0"/>
              </a:rPr>
              <a:t>Present a workshop to  introduce colleagues to Science Take-Out kits   </a:t>
            </a:r>
          </a:p>
          <a:p>
            <a:pPr algn="ctr"/>
            <a:endParaRPr lang="en-US" sz="3200" b="1" dirty="0" smtClean="0">
              <a:solidFill>
                <a:srgbClr val="77933C"/>
              </a:solidFill>
              <a:latin typeface="Calibri" pitchFamily="34" charset="0"/>
            </a:endParaRPr>
          </a:p>
          <a:p>
            <a:pPr algn="ctr"/>
            <a:r>
              <a:rPr lang="en-US" sz="3200" b="1" dirty="0" smtClean="0">
                <a:solidFill>
                  <a:schemeClr val="accent3">
                    <a:lumMod val="75000"/>
                  </a:schemeClr>
                </a:solidFill>
                <a:latin typeface="Calibri" pitchFamily="34" charset="0"/>
              </a:rPr>
              <a:t>Visit the Science Take-Out website for further information</a:t>
            </a:r>
          </a:p>
          <a:p>
            <a:pPr algn="ctr"/>
            <a:endParaRPr lang="en-US" sz="3200" dirty="0">
              <a:solidFill>
                <a:schemeClr val="accent3">
                  <a:lumMod val="75000"/>
                </a:schemeClr>
              </a:solidFill>
              <a:latin typeface="Calibri" pitchFamily="34" charset="0"/>
            </a:endParaRPr>
          </a:p>
        </p:txBody>
      </p: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4F3FC1B-F3D6-4E10-9032-403BA053B2BF}" type="slidenum">
              <a:rPr lang="en-US" sz="1200">
                <a:solidFill>
                  <a:schemeClr val="tx1">
                    <a:tint val="75000"/>
                  </a:schemeClr>
                </a:solidFill>
                <a:latin typeface="+mn-lt"/>
              </a:rPr>
              <a:pPr algn="r" fontAlgn="auto">
                <a:spcBef>
                  <a:spcPts val="0"/>
                </a:spcBef>
                <a:spcAft>
                  <a:spcPts val="0"/>
                </a:spcAft>
                <a:defRPr/>
              </a:pPr>
              <a:t>15</a:t>
            </a:fld>
            <a:endParaRPr lang="en-US" sz="1200">
              <a:solidFill>
                <a:schemeClr val="tx1">
                  <a:tint val="75000"/>
                </a:schemeClr>
              </a:solidFill>
              <a:latin typeface="+mn-lt"/>
            </a:endParaRPr>
          </a:p>
        </p:txBody>
      </p:sp>
    </p:spTree>
    <p:extLst>
      <p:ext uri="{BB962C8B-B14F-4D97-AF65-F5344CB8AC3E}">
        <p14:creationId xmlns:p14="http://schemas.microsoft.com/office/powerpoint/2010/main" val="3079390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013" name="TextBox 10"/>
          <p:cNvSpPr txBox="1">
            <a:spLocks noChangeArrowheads="1"/>
          </p:cNvSpPr>
          <p:nvPr/>
        </p:nvSpPr>
        <p:spPr bwMode="auto">
          <a:xfrm rot="-1012788">
            <a:off x="1620838" y="2111375"/>
            <a:ext cx="5943600" cy="1555750"/>
          </a:xfrm>
          <a:prstGeom prst="rect">
            <a:avLst/>
          </a:prstGeom>
          <a:noFill/>
          <a:ln w="9525">
            <a:noFill/>
            <a:miter lim="800000"/>
            <a:headEnd/>
            <a:tailEnd/>
          </a:ln>
        </p:spPr>
        <p:txBody>
          <a:bodyPr>
            <a:spAutoFit/>
          </a:bodyPr>
          <a:lstStyle/>
          <a:p>
            <a:pPr algn="ctr"/>
            <a:r>
              <a:rPr lang="en-US" sz="4800" b="1">
                <a:solidFill>
                  <a:srgbClr val="006699"/>
                </a:solidFill>
                <a:latin typeface="Calibri" pitchFamily="34" charset="0"/>
              </a:rPr>
              <a:t>Thanks for being a GREAT group!!!</a:t>
            </a:r>
          </a:p>
        </p:txBody>
      </p:sp>
      <p:sp>
        <p:nvSpPr>
          <p:cNvPr id="10" name="Slide Number Placeholder 9"/>
          <p:cNvSpPr>
            <a:spLocks noGrp="1"/>
          </p:cNvSpPr>
          <p:nvPr>
            <p:ph type="sldNum" sz="quarter" idx="12"/>
          </p:nvPr>
        </p:nvSpPr>
        <p:spPr/>
        <p:txBody>
          <a:bodyPr/>
          <a:lstStyle/>
          <a:p>
            <a:pPr>
              <a:defRPr/>
            </a:pPr>
            <a:fld id="{C23C1359-8510-453B-829D-9BF521A38518}" type="slidenum">
              <a:rPr lang="en-US" smtClean="0"/>
              <a:pPr>
                <a:defRPr/>
              </a:pPr>
              <a:t>16</a:t>
            </a:fld>
            <a:endParaRPr lang="en-US"/>
          </a:p>
        </p:txBody>
      </p:sp>
      <p:pic>
        <p:nvPicPr>
          <p:cNvPr id="43015" name="Picture 8" descr="RACCEMS Diagnosing Diabetes 4-11.JPG"/>
          <p:cNvPicPr>
            <a:picLocks noChangeAspect="1"/>
          </p:cNvPicPr>
          <p:nvPr/>
        </p:nvPicPr>
        <p:blipFill>
          <a:blip r:embed="rId3"/>
          <a:srcRect/>
          <a:stretch>
            <a:fillRect/>
          </a:stretch>
        </p:blipFill>
        <p:spPr bwMode="auto">
          <a:xfrm>
            <a:off x="698500" y="419100"/>
            <a:ext cx="2501900" cy="2127250"/>
          </a:xfrm>
          <a:prstGeom prst="rect">
            <a:avLst/>
          </a:prstGeom>
          <a:noFill/>
          <a:ln w="9525">
            <a:noFill/>
            <a:miter lim="800000"/>
            <a:headEnd/>
            <a:tailEnd/>
          </a:ln>
        </p:spPr>
      </p:pic>
      <p:pic>
        <p:nvPicPr>
          <p:cNvPr id="43016" name="Picture 10" descr="STO workshop kidney problem.bmp"/>
          <p:cNvPicPr>
            <a:picLocks noChangeAspect="1"/>
          </p:cNvPicPr>
          <p:nvPr/>
        </p:nvPicPr>
        <p:blipFill>
          <a:blip r:embed="rId4"/>
          <a:srcRect/>
          <a:stretch>
            <a:fillRect/>
          </a:stretch>
        </p:blipFill>
        <p:spPr bwMode="auto">
          <a:xfrm>
            <a:off x="6032500" y="3390900"/>
            <a:ext cx="2413000" cy="3048000"/>
          </a:xfrm>
          <a:prstGeom prst="rect">
            <a:avLst/>
          </a:prstGeom>
          <a:noFill/>
          <a:ln w="9525">
            <a:noFill/>
            <a:miter lim="800000"/>
            <a:headEnd/>
            <a:tailEnd/>
          </a:ln>
        </p:spPr>
      </p:pic>
      <p:sp>
        <p:nvSpPr>
          <p:cNvPr id="65545" name="TextBox 10"/>
          <p:cNvSpPr txBox="1">
            <a:spLocks noChangeArrowheads="1"/>
          </p:cNvSpPr>
          <p:nvPr/>
        </p:nvSpPr>
        <p:spPr bwMode="auto">
          <a:xfrm>
            <a:off x="762000" y="4419600"/>
            <a:ext cx="5638800" cy="1754188"/>
          </a:xfrm>
          <a:prstGeom prst="rect">
            <a:avLst/>
          </a:prstGeom>
          <a:noFill/>
          <a:ln w="9525">
            <a:noFill/>
            <a:miter lim="800000"/>
            <a:headEnd/>
            <a:tailEnd/>
          </a:ln>
        </p:spPr>
        <p:txBody>
          <a:bodyPr>
            <a:spAutoFit/>
          </a:bodyPr>
          <a:lstStyle/>
          <a:p>
            <a:pPr>
              <a:defRPr/>
            </a:pPr>
            <a:r>
              <a:rPr lang="en-US" sz="3600" b="1" dirty="0">
                <a:solidFill>
                  <a:schemeClr val="accent3">
                    <a:lumMod val="75000"/>
                  </a:schemeClr>
                </a:solidFill>
                <a:latin typeface="Calibri" pitchFamily="34" charset="0"/>
              </a:rPr>
              <a:t>Please turn in your participant card </a:t>
            </a:r>
          </a:p>
          <a:p>
            <a:pPr>
              <a:defRPr/>
            </a:pPr>
            <a:r>
              <a:rPr lang="en-US" sz="3600" b="1" dirty="0">
                <a:solidFill>
                  <a:schemeClr val="accent3">
                    <a:lumMod val="75000"/>
                  </a:schemeClr>
                </a:solidFill>
                <a:latin typeface="Calibri" pitchFamily="34" charset="0"/>
              </a:rPr>
              <a:t>before you leave. </a:t>
            </a:r>
          </a:p>
        </p:txBody>
      </p:sp>
    </p:spTree>
    <p:extLst>
      <p:ext uri="{BB962C8B-B14F-4D97-AF65-F5344CB8AC3E}">
        <p14:creationId xmlns:p14="http://schemas.microsoft.com/office/powerpoint/2010/main" val="4281295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300" y="274638"/>
            <a:ext cx="8153400" cy="1143000"/>
          </a:xfrm>
          <a:noFill/>
          <a:ln>
            <a:noFill/>
          </a:ln>
        </p:spPr>
        <p:style>
          <a:lnRef idx="2">
            <a:schemeClr val="accent6"/>
          </a:lnRef>
          <a:fillRef idx="1">
            <a:schemeClr val="lt1"/>
          </a:fillRef>
          <a:effectRef idx="0">
            <a:schemeClr val="accent6"/>
          </a:effectRef>
          <a:fontRef idx="minor">
            <a:schemeClr val="dk1"/>
          </a:fontRef>
        </p:style>
        <p:txBody>
          <a:bodyPr rtlCol="0">
            <a:normAutofit fontScale="90000"/>
          </a:bodyPr>
          <a:lstStyle/>
          <a:p>
            <a:pPr algn="l" eaLnBrk="1" fontAlgn="auto" hangingPunct="1">
              <a:spcAft>
                <a:spcPts val="0"/>
              </a:spcAft>
              <a:defRPr/>
            </a:pPr>
            <a:r>
              <a:rPr lang="en-US" b="1" dirty="0" smtClean="0">
                <a:solidFill>
                  <a:schemeClr val="accent5">
                    <a:lumMod val="50000"/>
                  </a:schemeClr>
                </a:solidFill>
              </a:rPr>
              <a:t>  </a:t>
            </a:r>
            <a:r>
              <a:rPr lang="en-US" sz="4000" b="1" dirty="0" smtClean="0">
                <a:solidFill>
                  <a:schemeClr val="accent5">
                    <a:lumMod val="50000"/>
                  </a:schemeClr>
                </a:solidFill>
              </a:rPr>
              <a:t>Please complete the “Participant Card”</a:t>
            </a:r>
            <a:endParaRPr lang="en-US" sz="4000" b="1" dirty="0">
              <a:solidFill>
                <a:schemeClr val="accent5">
                  <a:lumMod val="50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B22F5B1-2A54-4119-84E7-34FA56424E03}" type="slidenum">
              <a:rPr lang="en-US" sz="1200">
                <a:solidFill>
                  <a:schemeClr val="tx1">
                    <a:tint val="75000"/>
                  </a:schemeClr>
                </a:solidFill>
                <a:latin typeface="+mn-lt"/>
              </a:rPr>
              <a:pPr algn="r" fontAlgn="auto">
                <a:spcBef>
                  <a:spcPts val="0"/>
                </a:spcBef>
                <a:spcAft>
                  <a:spcPts val="0"/>
                </a:spcAft>
                <a:defRPr/>
              </a:pPr>
              <a:t>2</a:t>
            </a:fld>
            <a:endParaRPr lang="en-US" sz="1200">
              <a:solidFill>
                <a:schemeClr val="tx1">
                  <a:tint val="75000"/>
                </a:schemeClr>
              </a:solidFill>
              <a:latin typeface="+mn-lt"/>
            </a:endParaRPr>
          </a:p>
        </p:txBody>
      </p:sp>
      <p:pic>
        <p:nvPicPr>
          <p:cNvPr id="16391" name="Picture 2"/>
          <p:cNvPicPr>
            <a:picLocks noChangeAspect="1" noChangeArrowheads="1"/>
          </p:cNvPicPr>
          <p:nvPr/>
        </p:nvPicPr>
        <p:blipFill>
          <a:blip r:embed="rId3"/>
          <a:srcRect/>
          <a:stretch>
            <a:fillRect/>
          </a:stretch>
        </p:blipFill>
        <p:spPr bwMode="auto">
          <a:xfrm>
            <a:off x="1905000" y="2133600"/>
            <a:ext cx="5400675" cy="3362325"/>
          </a:xfrm>
          <a:prstGeom prst="rect">
            <a:avLst/>
          </a:prstGeom>
          <a:noFill/>
          <a:ln w="76200">
            <a:solidFill>
              <a:srgbClr val="92D050"/>
            </a:solidFill>
            <a:miter lim="800000"/>
            <a:headEnd/>
            <a:tailEnd/>
          </a:ln>
        </p:spPr>
      </p:pic>
    </p:spTree>
    <p:extLst>
      <p:ext uri="{BB962C8B-B14F-4D97-AF65-F5344CB8AC3E}">
        <p14:creationId xmlns:p14="http://schemas.microsoft.com/office/powerpoint/2010/main" val="1876059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762000"/>
            <a:ext cx="7772400" cy="3170238"/>
          </a:xfrm>
          <a:prstGeom prst="rect">
            <a:avLst/>
          </a:prstGeom>
          <a:noFill/>
          <a:ln>
            <a:noFill/>
          </a:ln>
        </p:spPr>
        <p:txBody>
          <a:bodyPr>
            <a:spAutoFit/>
          </a:bodyPr>
          <a:lstStyle/>
          <a:p>
            <a:pPr fontAlgn="auto">
              <a:spcBef>
                <a:spcPts val="0"/>
              </a:spcBef>
              <a:spcAft>
                <a:spcPts val="0"/>
              </a:spcAft>
              <a:defRPr/>
            </a:pPr>
            <a:r>
              <a:rPr lang="en-US" sz="4000" dirty="0">
                <a:latin typeface="+mn-lt"/>
              </a:rPr>
              <a:t>Put your student hat on</a:t>
            </a:r>
          </a:p>
          <a:p>
            <a:pPr fontAlgn="auto">
              <a:spcBef>
                <a:spcPts val="0"/>
              </a:spcBef>
              <a:spcAft>
                <a:spcPts val="0"/>
              </a:spcAft>
              <a:defRPr/>
            </a:pPr>
            <a:r>
              <a:rPr lang="en-US" sz="4000" b="1" dirty="0">
                <a:solidFill>
                  <a:schemeClr val="accent1">
                    <a:lumMod val="75000"/>
                  </a:schemeClr>
                </a:solidFill>
                <a:latin typeface="+mn-lt"/>
              </a:rPr>
              <a:t>Experience the kit</a:t>
            </a:r>
          </a:p>
          <a:p>
            <a:pPr fontAlgn="auto">
              <a:spcBef>
                <a:spcPts val="0"/>
              </a:spcBef>
              <a:spcAft>
                <a:spcPts val="0"/>
              </a:spcAft>
              <a:defRPr/>
            </a:pPr>
            <a:endParaRPr lang="en-US" sz="4000" dirty="0">
              <a:latin typeface="+mn-lt"/>
            </a:endParaRPr>
          </a:p>
          <a:p>
            <a:pPr fontAlgn="auto">
              <a:spcBef>
                <a:spcPts val="0"/>
              </a:spcBef>
              <a:spcAft>
                <a:spcPts val="0"/>
              </a:spcAft>
              <a:defRPr/>
            </a:pPr>
            <a:endParaRPr lang="en-US" sz="4000" dirty="0">
              <a:latin typeface="+mn-lt"/>
            </a:endParaRPr>
          </a:p>
          <a:p>
            <a:pPr fontAlgn="auto">
              <a:spcBef>
                <a:spcPts val="0"/>
              </a:spcBef>
              <a:spcAft>
                <a:spcPts val="0"/>
              </a:spcAft>
              <a:defRPr/>
            </a:pPr>
            <a:endParaRPr lang="en-US" sz="4000" dirty="0">
              <a:latin typeface="+mn-lt"/>
            </a:endParaRPr>
          </a:p>
        </p:txBody>
      </p:sp>
      <p:sp>
        <p:nvSpPr>
          <p:cNvPr id="20486" name="TextBox 8"/>
          <p:cNvSpPr txBox="1">
            <a:spLocks noChangeArrowheads="1"/>
          </p:cNvSpPr>
          <p:nvPr/>
        </p:nvSpPr>
        <p:spPr bwMode="auto">
          <a:xfrm>
            <a:off x="609600" y="3200400"/>
            <a:ext cx="7620000" cy="3994150"/>
          </a:xfrm>
          <a:prstGeom prst="rect">
            <a:avLst/>
          </a:prstGeom>
          <a:noFill/>
          <a:ln w="9525">
            <a:noFill/>
            <a:miter lim="800000"/>
            <a:headEnd/>
            <a:tailEnd/>
          </a:ln>
        </p:spPr>
        <p:txBody>
          <a:bodyPr>
            <a:spAutoFit/>
          </a:bodyPr>
          <a:lstStyle/>
          <a:p>
            <a:r>
              <a:rPr lang="en-US" sz="4000" dirty="0">
                <a:latin typeface="Calibri" pitchFamily="34" charset="0"/>
              </a:rPr>
              <a:t>Put your teacher hat on</a:t>
            </a:r>
          </a:p>
          <a:p>
            <a:r>
              <a:rPr lang="en-US" sz="4000" b="1" dirty="0">
                <a:solidFill>
                  <a:schemeClr val="accent1">
                    <a:lumMod val="75000"/>
                  </a:schemeClr>
                </a:solidFill>
                <a:latin typeface="Calibri" pitchFamily="34" charset="0"/>
              </a:rPr>
              <a:t>Envision classroom use</a:t>
            </a:r>
          </a:p>
          <a:p>
            <a:pPr lvl="1">
              <a:buFont typeface="Arial" charset="0"/>
              <a:buChar char="•"/>
            </a:pPr>
            <a:r>
              <a:rPr lang="en-US" sz="2800" dirty="0">
                <a:solidFill>
                  <a:srgbClr val="4F6228"/>
                </a:solidFill>
                <a:latin typeface="Calibri" pitchFamily="34" charset="0"/>
              </a:rPr>
              <a:t> Curriculum integration</a:t>
            </a:r>
          </a:p>
          <a:p>
            <a:pPr lvl="1">
              <a:buFont typeface="Arial" charset="0"/>
              <a:buChar char="•"/>
            </a:pPr>
            <a:r>
              <a:rPr lang="en-US" sz="2800" dirty="0">
                <a:solidFill>
                  <a:srgbClr val="4F6228"/>
                </a:solidFill>
                <a:latin typeface="Calibri" pitchFamily="34" charset="0"/>
              </a:rPr>
              <a:t> Support for students</a:t>
            </a:r>
          </a:p>
          <a:p>
            <a:endParaRPr lang="en-US" sz="4000" dirty="0">
              <a:latin typeface="Calibri" pitchFamily="34" charset="0"/>
            </a:endParaRPr>
          </a:p>
          <a:p>
            <a:endParaRPr lang="en-US" sz="4000" dirty="0">
              <a:latin typeface="Calibri" pitchFamily="34" charset="0"/>
            </a:endParaRPr>
          </a:p>
          <a:p>
            <a:endParaRPr lang="en-US" sz="4000" dirty="0">
              <a:latin typeface="Calibri" pitchFamily="34" charset="0"/>
            </a:endParaRPr>
          </a:p>
        </p:txBody>
      </p:sp>
      <p:pic>
        <p:nvPicPr>
          <p:cNvPr id="20487" name="Picture 8" descr="the_worlds_greatest_science_teacher_hat-p148603111192258884qz14_400"/>
          <p:cNvPicPr>
            <a:picLocks noChangeAspect="1" noChangeArrowheads="1"/>
          </p:cNvPicPr>
          <p:nvPr/>
        </p:nvPicPr>
        <p:blipFill>
          <a:blip r:embed="rId3"/>
          <a:srcRect/>
          <a:stretch>
            <a:fillRect/>
          </a:stretch>
        </p:blipFill>
        <p:spPr bwMode="auto">
          <a:xfrm>
            <a:off x="5791200" y="3124200"/>
            <a:ext cx="2133600" cy="2133600"/>
          </a:xfrm>
          <a:prstGeom prst="rect">
            <a:avLst/>
          </a:prstGeom>
          <a:noFill/>
          <a:ln w="9525">
            <a:noFill/>
            <a:miter lim="800000"/>
            <a:headEnd/>
            <a:tailEnd/>
          </a:ln>
        </p:spPr>
      </p:pic>
      <p:pic>
        <p:nvPicPr>
          <p:cNvPr id="20488" name="Picture 9" descr="life_s_student_hat-p148565943631867980tdto_210"/>
          <p:cNvPicPr>
            <a:picLocks noChangeAspect="1" noChangeArrowheads="1"/>
          </p:cNvPicPr>
          <p:nvPr/>
        </p:nvPicPr>
        <p:blipFill>
          <a:blip r:embed="rId4"/>
          <a:srcRect/>
          <a:stretch>
            <a:fillRect/>
          </a:stretch>
        </p:blipFill>
        <p:spPr bwMode="auto">
          <a:xfrm>
            <a:off x="5791200" y="914400"/>
            <a:ext cx="2000250" cy="200025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C1C8FFEF-7FA5-4CDC-B88C-20AD04EEAB80}" type="slidenum">
              <a:rPr lang="en-US" smtClean="0"/>
              <a:pPr>
                <a:defRPr/>
              </a:pPr>
              <a:t>3</a:t>
            </a:fld>
            <a:endParaRPr lang="en-US"/>
          </a:p>
        </p:txBody>
      </p:sp>
    </p:spTree>
    <p:extLst>
      <p:ext uri="{BB962C8B-B14F-4D97-AF65-F5344CB8AC3E}">
        <p14:creationId xmlns:p14="http://schemas.microsoft.com/office/powerpoint/2010/main" val="2909551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2385760"/>
            <a:ext cx="2801763" cy="35578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6281" y="2767808"/>
            <a:ext cx="2774837" cy="3632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noFill/>
          <a:ln>
            <a:noFill/>
          </a:ln>
        </p:spPr>
        <p:style>
          <a:lnRef idx="2">
            <a:schemeClr val="accent6"/>
          </a:lnRef>
          <a:fillRef idx="1">
            <a:schemeClr val="lt1"/>
          </a:fillRef>
          <a:effectRef idx="0">
            <a:schemeClr val="accent6"/>
          </a:effectRef>
          <a:fontRef idx="minor">
            <a:schemeClr val="dk1"/>
          </a:fontRef>
        </p:style>
        <p:txBody>
          <a:bodyPr rtlCol="0">
            <a:normAutofit fontScale="90000"/>
          </a:bodyPr>
          <a:lstStyle/>
          <a:p>
            <a:pPr eaLnBrk="1" fontAlgn="auto" hangingPunct="1">
              <a:spcAft>
                <a:spcPts val="0"/>
              </a:spcAft>
              <a:defRPr/>
            </a:pPr>
            <a:r>
              <a:rPr lang="en-US" b="1" dirty="0" smtClean="0">
                <a:solidFill>
                  <a:schemeClr val="tx1"/>
                </a:solidFill>
              </a:rPr>
              <a:t> </a:t>
            </a:r>
            <a:r>
              <a:rPr lang="en-US" b="1" dirty="0" smtClean="0">
                <a:solidFill>
                  <a:schemeClr val="accent1">
                    <a:lumMod val="75000"/>
                  </a:schemeClr>
                </a:solidFill>
              </a:rPr>
              <a:t> Cell Communication</a:t>
            </a:r>
            <a:br>
              <a:rPr lang="en-US" b="1" dirty="0" smtClean="0">
                <a:solidFill>
                  <a:schemeClr val="accent1">
                    <a:lumMod val="75000"/>
                  </a:schemeClr>
                </a:solidFill>
              </a:rPr>
            </a:br>
            <a:r>
              <a:rPr lang="en-US" b="1" dirty="0" smtClean="0">
                <a:solidFill>
                  <a:schemeClr val="accent1">
                    <a:lumMod val="75000"/>
                  </a:schemeClr>
                </a:solidFill>
              </a:rPr>
              <a:t>Student Handouts</a:t>
            </a:r>
            <a:endParaRPr lang="en-US" b="1" dirty="0">
              <a:solidFill>
                <a:schemeClr val="accent1">
                  <a:lumMod val="75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678" name="TextBox 7"/>
          <p:cNvSpPr txBox="1">
            <a:spLocks noChangeArrowheads="1"/>
          </p:cNvSpPr>
          <p:nvPr/>
        </p:nvSpPr>
        <p:spPr bwMode="auto">
          <a:xfrm>
            <a:off x="2971800" y="1905000"/>
            <a:ext cx="1752600" cy="457200"/>
          </a:xfrm>
          <a:prstGeom prst="rect">
            <a:avLst/>
          </a:prstGeom>
          <a:noFill/>
          <a:ln w="9525">
            <a:noFill/>
            <a:miter lim="800000"/>
            <a:headEnd/>
            <a:tailEnd/>
          </a:ln>
        </p:spPr>
        <p:txBody>
          <a:bodyPr>
            <a:spAutoFit/>
          </a:bodyPr>
          <a:lstStyle/>
          <a:p>
            <a:pPr algn="ctr"/>
            <a:r>
              <a:rPr lang="en-US" sz="2400" b="1" dirty="0"/>
              <a:t>Safety</a:t>
            </a:r>
          </a:p>
        </p:txBody>
      </p:sp>
      <p:sp>
        <p:nvSpPr>
          <p:cNvPr id="28679" name="TextBox 8"/>
          <p:cNvSpPr txBox="1">
            <a:spLocks noChangeArrowheads="1"/>
          </p:cNvSpPr>
          <p:nvPr/>
        </p:nvSpPr>
        <p:spPr bwMode="auto">
          <a:xfrm>
            <a:off x="1066800" y="1905000"/>
            <a:ext cx="1981200" cy="457200"/>
          </a:xfrm>
          <a:prstGeom prst="rect">
            <a:avLst/>
          </a:prstGeom>
          <a:noFill/>
          <a:ln w="9525">
            <a:noFill/>
            <a:miter lim="800000"/>
            <a:headEnd/>
            <a:tailEnd/>
          </a:ln>
        </p:spPr>
        <p:txBody>
          <a:bodyPr>
            <a:spAutoFit/>
          </a:bodyPr>
          <a:lstStyle/>
          <a:p>
            <a:r>
              <a:rPr lang="en-US" sz="2400" b="1"/>
              <a:t>Quick Guide</a:t>
            </a:r>
          </a:p>
        </p:txBody>
      </p:sp>
      <p:sp>
        <p:nvSpPr>
          <p:cNvPr id="28680" name="TextBox 9"/>
          <p:cNvSpPr txBox="1">
            <a:spLocks noChangeArrowheads="1"/>
          </p:cNvSpPr>
          <p:nvPr/>
        </p:nvSpPr>
        <p:spPr bwMode="auto">
          <a:xfrm>
            <a:off x="5791200" y="1524000"/>
            <a:ext cx="2590800" cy="830263"/>
          </a:xfrm>
          <a:prstGeom prst="rect">
            <a:avLst/>
          </a:prstGeom>
          <a:noFill/>
          <a:ln w="9525">
            <a:noFill/>
            <a:miter lim="800000"/>
            <a:headEnd/>
            <a:tailEnd/>
          </a:ln>
        </p:spPr>
        <p:txBody>
          <a:bodyPr>
            <a:spAutoFit/>
          </a:bodyPr>
          <a:lstStyle/>
          <a:p>
            <a:pPr algn="ctr"/>
            <a:r>
              <a:rPr lang="en-US" sz="2400" b="1" dirty="0"/>
              <a:t>Student Instructions </a:t>
            </a:r>
            <a:endParaRPr lang="en-US" dirty="0"/>
          </a:p>
        </p:txBody>
      </p:sp>
      <p:sp>
        <p:nvSpPr>
          <p:cNvPr id="28681" name="TextBox 12"/>
          <p:cNvSpPr txBox="1">
            <a:spLocks noChangeArrowheads="1"/>
          </p:cNvSpPr>
          <p:nvPr/>
        </p:nvSpPr>
        <p:spPr bwMode="auto">
          <a:xfrm>
            <a:off x="4876800" y="6216650"/>
            <a:ext cx="2362200" cy="366713"/>
          </a:xfrm>
          <a:prstGeom prst="rect">
            <a:avLst/>
          </a:prstGeom>
          <a:noFill/>
          <a:ln w="9525">
            <a:noFill/>
            <a:miter lim="800000"/>
            <a:headEnd/>
            <a:tailEnd/>
          </a:ln>
        </p:spPr>
        <p:txBody>
          <a:bodyPr>
            <a:spAutoFit/>
          </a:bodyPr>
          <a:lstStyle/>
          <a:p>
            <a:r>
              <a:rPr lang="en-US" b="1">
                <a:solidFill>
                  <a:schemeClr val="accent3">
                    <a:lumMod val="75000"/>
                  </a:schemeClr>
                </a:solidFill>
              </a:rPr>
              <a:t>Turn to this page</a:t>
            </a:r>
          </a:p>
        </p:txBody>
      </p:sp>
      <p:sp>
        <p:nvSpPr>
          <p:cNvPr id="15" name="Rectangle 14"/>
          <p:cNvSpPr/>
          <p:nvPr/>
        </p:nvSpPr>
        <p:spPr>
          <a:xfrm>
            <a:off x="1371600" y="2667000"/>
            <a:ext cx="3124200" cy="37330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Slide Number Placeholder 18"/>
          <p:cNvSpPr>
            <a:spLocks noGrp="1"/>
          </p:cNvSpPr>
          <p:nvPr>
            <p:ph type="sldNum" sz="quarter" idx="12"/>
          </p:nvPr>
        </p:nvSpPr>
        <p:spPr>
          <a:xfrm>
            <a:off x="7620000" y="6324600"/>
            <a:ext cx="990600" cy="365125"/>
          </a:xfrm>
        </p:spPr>
        <p:txBody>
          <a:bodyPr/>
          <a:lstStyle/>
          <a:p>
            <a:pPr>
              <a:defRPr/>
            </a:pPr>
            <a:fld id="{28416B96-F787-43FF-A528-C566D172CAD1}" type="slidenum">
              <a:rPr lang="en-US" smtClean="0"/>
              <a:pPr>
                <a:defRPr/>
              </a:pPr>
              <a:t>4</a:t>
            </a:fld>
            <a:endParaRPr lang="en-US"/>
          </a:p>
        </p:txBody>
      </p:sp>
      <p:cxnSp>
        <p:nvCxnSpPr>
          <p:cNvPr id="28687" name="Straight Arrow Connector 11"/>
          <p:cNvCxnSpPr>
            <a:cxnSpLocks noChangeShapeType="1"/>
            <a:stCxn id="28681" idx="0"/>
          </p:cNvCxnSpPr>
          <p:nvPr/>
        </p:nvCxnSpPr>
        <p:spPr bwMode="auto">
          <a:xfrm flipV="1">
            <a:off x="6057900" y="5759450"/>
            <a:ext cx="533400" cy="457200"/>
          </a:xfrm>
          <a:prstGeom prst="straightConnector1">
            <a:avLst/>
          </a:prstGeom>
          <a:noFill/>
          <a:ln w="76200" algn="ctr">
            <a:solidFill>
              <a:srgbClr val="C00000"/>
            </a:solidFill>
            <a:round/>
            <a:headEnd/>
            <a:tailEnd type="arrow" w="med" len="med"/>
          </a:ln>
        </p:spPr>
      </p:cxnSp>
      <p:cxnSp>
        <p:nvCxnSpPr>
          <p:cNvPr id="28688" name="Straight Arrow Connector 19"/>
          <p:cNvCxnSpPr>
            <a:cxnSpLocks noChangeShapeType="1"/>
            <a:stCxn id="28678" idx="2"/>
          </p:cNvCxnSpPr>
          <p:nvPr/>
        </p:nvCxnSpPr>
        <p:spPr bwMode="auto">
          <a:xfrm>
            <a:off x="3848100" y="2362200"/>
            <a:ext cx="0" cy="3657600"/>
          </a:xfrm>
          <a:prstGeom prst="straightConnector1">
            <a:avLst/>
          </a:prstGeom>
          <a:noFill/>
          <a:ln w="76200" algn="ctr">
            <a:solidFill>
              <a:srgbClr val="C00000"/>
            </a:solidFill>
            <a:round/>
            <a:headEnd/>
            <a:tailEnd type="arrow" w="med" len="med"/>
          </a:ln>
        </p:spPr>
      </p:cxnSp>
      <p:cxnSp>
        <p:nvCxnSpPr>
          <p:cNvPr id="28689" name="Straight Arrow Connector 22"/>
          <p:cNvCxnSpPr>
            <a:cxnSpLocks noChangeShapeType="1"/>
          </p:cNvCxnSpPr>
          <p:nvPr/>
        </p:nvCxnSpPr>
        <p:spPr bwMode="auto">
          <a:xfrm rot="5400000">
            <a:off x="1752601" y="2895600"/>
            <a:ext cx="1066800" cy="3175"/>
          </a:xfrm>
          <a:prstGeom prst="straightConnector1">
            <a:avLst/>
          </a:prstGeom>
          <a:noFill/>
          <a:ln w="76200" algn="ctr">
            <a:solidFill>
              <a:srgbClr val="C00000"/>
            </a:solidFill>
            <a:round/>
            <a:headEnd/>
            <a:tailEnd type="arrow" w="med" len="med"/>
          </a:ln>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pPr>
              <a:defRPr/>
            </a:pPr>
            <a:fld id="{C5D6DC7A-3385-4809-A5AB-0C80102258BA}" type="slidenum">
              <a:rPr lang="en-US" smtClean="0"/>
              <a:pPr>
                <a:defRPr/>
              </a:pPr>
              <a:t>5</a:t>
            </a:fld>
            <a:endParaRPr lang="en-US"/>
          </a:p>
        </p:txBody>
      </p:sp>
      <p:sp>
        <p:nvSpPr>
          <p:cNvPr id="11" name="Text Box 5"/>
          <p:cNvSpPr txBox="1">
            <a:spLocks noChangeArrowheads="1"/>
          </p:cNvSpPr>
          <p:nvPr/>
        </p:nvSpPr>
        <p:spPr bwMode="auto">
          <a:xfrm>
            <a:off x="4829175" y="2131060"/>
            <a:ext cx="2487930" cy="25488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spAutoFit/>
          </a:bodyPr>
          <a:lstStyle/>
          <a:p>
            <a:pPr marL="0" marR="0">
              <a:lnSpc>
                <a:spcPct val="115000"/>
              </a:lnSpc>
              <a:spcBef>
                <a:spcPts val="0"/>
              </a:spcBef>
              <a:spcAft>
                <a:spcPts val="1000"/>
              </a:spcAft>
            </a:pPr>
            <a:endParaRPr lang="en-US" sz="1100">
              <a:effectLst/>
              <a:latin typeface="Calibri"/>
              <a:ea typeface="Calibri"/>
              <a:cs typeface="Times New Roman"/>
            </a:endParaRPr>
          </a:p>
        </p:txBody>
      </p:sp>
      <p:sp>
        <p:nvSpPr>
          <p:cNvPr id="8"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57200"/>
            <a:ext cx="7884286" cy="2400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114675"/>
            <a:ext cx="4231454"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pPr>
              <a:defRPr/>
            </a:pPr>
            <a:fld id="{2473DB6C-FDD2-44BF-96C9-B8A7B67CAB5B}" type="slidenum">
              <a:rPr lang="en-US" smtClean="0"/>
              <a:pPr>
                <a:defRPr/>
              </a:pPr>
              <a:t>6</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49" y="228600"/>
            <a:ext cx="8181975"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CellBoxBeadsUp"/>
          <p:cNvPicPr/>
          <p:nvPr/>
        </p:nvPicPr>
        <p:blipFill>
          <a:blip r:embed="rId4">
            <a:extLst>
              <a:ext uri="{28A0092B-C50C-407E-A947-70E740481C1C}">
                <a14:useLocalDpi xmlns:a14="http://schemas.microsoft.com/office/drawing/2010/main" val="0"/>
              </a:ext>
            </a:extLst>
          </a:blip>
          <a:srcRect/>
          <a:stretch>
            <a:fillRect/>
          </a:stretch>
        </p:blipFill>
        <p:spPr bwMode="auto">
          <a:xfrm>
            <a:off x="5269230" y="2678430"/>
            <a:ext cx="2567940" cy="379857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pPr>
              <a:defRPr/>
            </a:pPr>
            <a:fld id="{10898ACD-FA13-470E-A3E8-724D8F6479DF}" type="slidenum">
              <a:rPr lang="en-US" smtClean="0"/>
              <a:pPr>
                <a:defRPr/>
              </a:pPr>
              <a:t>7</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
            <a:ext cx="7372350" cy="4665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6617" y="4114800"/>
            <a:ext cx="3429000" cy="2587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pPr>
              <a:defRPr/>
            </a:pPr>
            <a:fld id="{10898ACD-FA13-470E-A3E8-724D8F6479DF}" type="slidenum">
              <a:rPr lang="en-US" smtClean="0"/>
              <a:pPr>
                <a:defRPr/>
              </a:pPr>
              <a:t>8</a:t>
            </a:fld>
            <a:endParaRPr lang="en-US"/>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8" y="147638"/>
            <a:ext cx="8239125" cy="656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7381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733800" y="5943600"/>
            <a:ext cx="152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5486400" y="4876800"/>
            <a:ext cx="457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Slide Number Placeholder 10"/>
          <p:cNvSpPr>
            <a:spLocks noGrp="1"/>
          </p:cNvSpPr>
          <p:nvPr>
            <p:ph type="sldNum" sz="quarter" idx="12"/>
          </p:nvPr>
        </p:nvSpPr>
        <p:spPr/>
        <p:txBody>
          <a:bodyPr/>
          <a:lstStyle/>
          <a:p>
            <a:pPr>
              <a:defRPr/>
            </a:pPr>
            <a:fld id="{FC99B854-1E02-40FA-9600-DC6FE4C3AE92}" type="slidenum">
              <a:rPr lang="en-US" smtClean="0"/>
              <a:pPr>
                <a:defRPr/>
              </a:pPr>
              <a:t>9</a:t>
            </a:fld>
            <a:endParaRPr lang="en-US"/>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12" y="228600"/>
            <a:ext cx="7800975" cy="8220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95312" y="6248400"/>
            <a:ext cx="7710488" cy="213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2826</TotalTime>
  <Words>1304</Words>
  <Application>Microsoft Office PowerPoint</Application>
  <PresentationFormat>On-screen Show (4:3)</PresentationFormat>
  <Paragraphs>154</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Cell Communication</vt:lpstr>
      <vt:lpstr>  Please complete the “Participant Card”</vt:lpstr>
      <vt:lpstr>PowerPoint Presentation</vt:lpstr>
      <vt:lpstr>  Cell Communication Student Handouts</vt:lpstr>
      <vt:lpstr>PowerPoint Presentation</vt:lpstr>
      <vt:lpstr>PowerPoint Presentation</vt:lpstr>
      <vt:lpstr>PowerPoint Presentation</vt:lpstr>
      <vt:lpstr>PowerPoint Presentation</vt:lpstr>
      <vt:lpstr>PowerPoint Presentation</vt:lpstr>
      <vt:lpstr>PowerPoint Presentation</vt:lpstr>
      <vt:lpstr>Teacher Information</vt:lpstr>
      <vt:lpstr>www.sciencetakeout.com       </vt:lpstr>
      <vt:lpstr>PowerPoint Presentation</vt:lpstr>
      <vt:lpstr>PowerPoint Presentation</vt:lpstr>
      <vt:lpstr>PowerPoint Presentation</vt:lpstr>
      <vt:lpstr>PowerPoint Presentation</vt:lpstr>
    </vt:vector>
  </TitlesOfParts>
  <Company>URMC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Take-Out</dc:title>
  <dc:creator>Susan Holt</dc:creator>
  <cp:lastModifiedBy>sholt</cp:lastModifiedBy>
  <cp:revision>272</cp:revision>
  <dcterms:created xsi:type="dcterms:W3CDTF">2010-09-16T14:24:37Z</dcterms:created>
  <dcterms:modified xsi:type="dcterms:W3CDTF">2014-04-13T11:47:48Z</dcterms:modified>
</cp:coreProperties>
</file>