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318" r:id="rId3"/>
    <p:sldId id="316" r:id="rId4"/>
    <p:sldId id="317" r:id="rId5"/>
    <p:sldId id="261" r:id="rId6"/>
    <p:sldId id="263" r:id="rId7"/>
    <p:sldId id="264" r:id="rId8"/>
    <p:sldId id="319" r:id="rId9"/>
    <p:sldId id="272" r:id="rId10"/>
    <p:sldId id="257" r:id="rId11"/>
    <p:sldId id="311" r:id="rId12"/>
    <p:sldId id="312" r:id="rId13"/>
    <p:sldId id="313" r:id="rId14"/>
    <p:sldId id="314" r:id="rId15"/>
    <p:sldId id="315"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76" autoAdjust="0"/>
  </p:normalViewPr>
  <p:slideViewPr>
    <p:cSldViewPr>
      <p:cViewPr varScale="1">
        <p:scale>
          <a:sx n="64" d="100"/>
          <a:sy n="64" d="100"/>
        </p:scale>
        <p:origin x="-197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10/3/2014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0" indent="0" eaLnBrk="1" hangingPunct="1">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t>
            </a:r>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a:t>
            </a:r>
          </a:p>
          <a:p>
            <a:pPr marL="171450" indent="-171450" eaLnBrk="1" hangingPunct="1">
              <a:spcBef>
                <a:spcPct val="0"/>
              </a:spcBef>
              <a:buFont typeface="Arial" pitchFamily="34" charset="0"/>
              <a:buChar char="•"/>
            </a:pPr>
            <a:r>
              <a:rPr lang="en-US" dirty="0" smtClean="0"/>
              <a:t>No</a:t>
            </a:r>
            <a:r>
              <a:rPr lang="en-US" baseline="0" dirty="0" smtClean="0"/>
              <a:t> refills are required for this kit.  Parts may be reused for multiple classes.  I suggest ordering several additional kits so that the parts may be used to replace lost or damaged pieces.</a:t>
            </a:r>
            <a:endParaRPr lang="en-US" dirty="0" smtClean="0"/>
          </a:p>
          <a:p>
            <a:pPr marL="0" indent="0" eaLnBrk="1" hangingPunct="1">
              <a:spcBef>
                <a:spcPct val="0"/>
              </a:spcBef>
              <a:buFont typeface="Arial" pitchFamily="34" charset="0"/>
              <a:buNone/>
            </a:pPr>
            <a:endParaRPr lang="en-US" dirty="0" smtClean="0"/>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13</a:t>
            </a:fld>
            <a:endParaRPr 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smtClean="0"/>
              <a:t>Encourage teachers to write comments on the back of the participant survey card.</a:t>
            </a:r>
          </a:p>
          <a:p>
            <a:pPr marL="181240" indent="-181240">
              <a:buFontTx/>
              <a:buChar char="•"/>
            </a:pPr>
            <a:r>
              <a:rPr lang="en-US"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r>
              <a:rPr lang="en-US" dirty="0" smtClean="0"/>
              <a:t>The activity that you will do today was developed by the staff at the Life Sciences Learning Center at the University of Rochester.  We found that teachers wanted access to the activities that we developed even after our grant support had ended. </a:t>
            </a:r>
          </a:p>
          <a:p>
            <a:pPr marL="171450" indent="-171450" eaLnBrk="1" hangingPunct="1">
              <a:spcBef>
                <a:spcPct val="0"/>
              </a:spcBef>
              <a:buFont typeface="Arial" pitchFamily="34" charset="0"/>
              <a:buChar char="•"/>
            </a:pPr>
            <a:r>
              <a:rPr lang="en-US" dirty="0" smtClean="0"/>
              <a:t>To provide for sustained dissemination, we formed a small spin-off company called Science Take-Out. Explain that Science Take-Out is a small company that manufactures and sells hands-on science kits for middle or high school biology students.</a:t>
            </a:r>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3</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sheet with a colored quick guide and safety instructions.  Teachers should keep this colored sheet in the kit bag if they plan to refill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The Atoms, Isotopes and Ions activity begins with introducing students to a Reference Sheet that they will use throughout the activity.  </a:t>
            </a:r>
          </a:p>
          <a:p>
            <a:pPr marL="171450" indent="-171450" eaLnBrk="1" hangingPunct="1">
              <a:spcBef>
                <a:spcPct val="0"/>
              </a:spcBef>
              <a:buFont typeface="Arial" pitchFamily="34" charset="0"/>
              <a:buChar char="•"/>
            </a:pPr>
            <a:r>
              <a:rPr lang="en-US" dirty="0" smtClean="0"/>
              <a:t>If students are working in groups, you should make a copy of the reference sheet for each student.  </a:t>
            </a:r>
          </a:p>
          <a:p>
            <a:pPr marL="171450" indent="-171450" eaLnBrk="1" hangingPunct="1">
              <a:spcBef>
                <a:spcPct val="0"/>
              </a:spcBef>
              <a:buFont typeface="Arial" pitchFamily="34" charset="0"/>
              <a:buChar char="•"/>
            </a:pPr>
            <a:r>
              <a:rPr lang="en-US" dirty="0" smtClean="0"/>
              <a:t>Ask participants to take the reference sheet out of the kit bag.  They should notice that the periodic table on the reference sheet is simplified to make it easier for students to read.</a:t>
            </a:r>
          </a:p>
          <a:p>
            <a:pPr marL="171450" indent="-171450" eaLnBrk="1" hangingPunct="1">
              <a:spcBef>
                <a:spcPct val="0"/>
              </a:spcBef>
              <a:buFont typeface="Arial" pitchFamily="34" charset="0"/>
              <a:buChar char="•"/>
            </a:pPr>
            <a:r>
              <a:rPr lang="en-US" dirty="0" smtClean="0"/>
              <a:t>In </a:t>
            </a:r>
            <a:r>
              <a:rPr lang="en-US" b="1" dirty="0" smtClean="0"/>
              <a:t>Part 1: </a:t>
            </a:r>
            <a:r>
              <a:rPr lang="en-US" b="1" dirty="0" smtClean="0"/>
              <a:t>Modeling </a:t>
            </a:r>
            <a:r>
              <a:rPr lang="en-US" b="1" dirty="0" smtClean="0"/>
              <a:t>Atoms</a:t>
            </a:r>
            <a:r>
              <a:rPr lang="en-US" dirty="0" smtClean="0"/>
              <a:t>,</a:t>
            </a:r>
            <a:r>
              <a:rPr lang="en-US" baseline="0" dirty="0" smtClean="0"/>
              <a:t> students will use the information on the reference sheet to make models of different atoms.</a:t>
            </a:r>
          </a:p>
          <a:p>
            <a:pPr marL="171450" indent="-171450" eaLnBrk="1" hangingPunct="1">
              <a:spcBef>
                <a:spcPct val="0"/>
              </a:spcBef>
              <a:buFont typeface="Arial" pitchFamily="34" charset="0"/>
              <a:buChar char="•"/>
            </a:pPr>
            <a:r>
              <a:rPr lang="en-US" baseline="0" dirty="0" smtClean="0"/>
              <a:t>Ask participants to work with their partner and use the materials in their kit to complete Part 1.</a:t>
            </a:r>
          </a:p>
          <a:p>
            <a:pPr marL="171450" indent="-171450" eaLnBrk="1" hangingPunct="1">
              <a:spcBef>
                <a:spcPct val="0"/>
              </a:spcBef>
              <a:buFont typeface="Arial" pitchFamily="34" charset="0"/>
              <a:buChar char="•"/>
            </a:pPr>
            <a:r>
              <a:rPr lang="en-US" baseline="0" dirty="0" smtClean="0"/>
              <a:t>Encourage them to take turns acting as “readers” and “doers.”  </a:t>
            </a:r>
            <a:endParaRPr lang="en-US" dirty="0" smtClean="0"/>
          </a:p>
          <a:p>
            <a:pPr marL="171450" indent="-171450" eaLnBrk="1" hangingPunct="1">
              <a:spcBef>
                <a:spcPct val="0"/>
              </a:spcBef>
              <a:buFont typeface="Arial" pitchFamily="34" charset="0"/>
              <a:buChar char="•"/>
            </a:pPr>
            <a:endParaRPr lang="en-US"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In </a:t>
            </a:r>
            <a:r>
              <a:rPr lang="en-US" b="1" dirty="0" smtClean="0"/>
              <a:t>Part 2:</a:t>
            </a:r>
            <a:r>
              <a:rPr lang="en-US" b="1" baseline="0" dirty="0" smtClean="0"/>
              <a:t> </a:t>
            </a:r>
            <a:r>
              <a:rPr lang="en-US" b="1" baseline="0" dirty="0" smtClean="0"/>
              <a:t>Modeling </a:t>
            </a:r>
            <a:r>
              <a:rPr lang="en-US" b="1" baseline="0" dirty="0" smtClean="0"/>
              <a:t>Isotopes</a:t>
            </a:r>
            <a:r>
              <a:rPr lang="en-US" baseline="0" dirty="0" smtClean="0"/>
              <a:t>, students make models of isotopes by changing the number of neutrons in the nucleus.  </a:t>
            </a:r>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In </a:t>
            </a:r>
            <a:r>
              <a:rPr lang="en-US" b="1" dirty="0" smtClean="0"/>
              <a:t>Part 3:</a:t>
            </a:r>
            <a:r>
              <a:rPr lang="en-US" b="1" baseline="0" dirty="0" smtClean="0"/>
              <a:t> </a:t>
            </a:r>
            <a:r>
              <a:rPr lang="en-US" b="1" baseline="0" dirty="0" smtClean="0"/>
              <a:t>Modeling </a:t>
            </a:r>
            <a:r>
              <a:rPr lang="en-US" b="1" baseline="0" dirty="0" smtClean="0"/>
              <a:t>Ions</a:t>
            </a:r>
            <a:r>
              <a:rPr lang="en-US" baseline="0" dirty="0" smtClean="0"/>
              <a:t>, students make models of isotopes by changing the number of electrons.  </a:t>
            </a:r>
          </a:p>
          <a:p>
            <a:pPr marL="0" indent="0" eaLnBrk="1" hangingPunct="1">
              <a:spcBef>
                <a:spcPct val="0"/>
              </a:spcBef>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The Teacher Information includes an optional activity that may be used as homework or as a quiz.</a:t>
            </a:r>
          </a:p>
        </p:txBody>
      </p:sp>
      <p:sp>
        <p:nvSpPr>
          <p:cNvPr id="37891" name="Slide Number Placeholder 3"/>
          <p:cNvSpPr>
            <a:spLocks noGrp="1"/>
          </p:cNvSpPr>
          <p:nvPr>
            <p:ph type="sldNum" sz="quarter" idx="5"/>
          </p:nvPr>
        </p:nvSpPr>
        <p:spPr>
          <a:noFill/>
        </p:spPr>
        <p:txBody>
          <a:bodyPr/>
          <a:lstStyle/>
          <a:p>
            <a:fld id="{0B53916C-B0D0-421E-808C-8C943966C025}"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10/3/2014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10/3/2014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10/3/2014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10/3/2014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10/3/2014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10/3/2014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fld id="{01E50195-4A4D-4A4D-B0E9-0539223CECD9}" type="slidenum">
              <a:rPr lang="en-US" smtClean="0"/>
              <a:pPr>
                <a:defRPr/>
              </a:pPr>
              <a:t>1</a:t>
            </a:fld>
            <a:endParaRPr lang="en-US"/>
          </a:p>
        </p:txBody>
      </p:sp>
      <p:sp>
        <p:nvSpPr>
          <p:cNvPr id="2" name="Title 1"/>
          <p:cNvSpPr>
            <a:spLocks noGrp="1"/>
          </p:cNvSpPr>
          <p:nvPr>
            <p:ph type="ctrTitle"/>
          </p:nvPr>
        </p:nvSpPr>
        <p:spPr/>
        <p:txBody>
          <a:bodyPr/>
          <a:lstStyle/>
          <a:p>
            <a:r>
              <a:rPr lang="en-US" b="1" dirty="0" smtClean="0"/>
              <a:t>Suggestion for presenter</a:t>
            </a:r>
            <a:br>
              <a:rPr lang="en-US" b="1" dirty="0" smtClean="0"/>
            </a:br>
            <a:r>
              <a:rPr lang="en-US" dirty="0" smtClean="0"/>
              <a:t/>
            </a:r>
            <a:br>
              <a:rPr lang="en-US" dirty="0" smtClean="0"/>
            </a:br>
            <a:r>
              <a:rPr lang="en-US" dirty="0" smtClean="0"/>
              <a:t>The kit only contains one reference sheet.  You should make extra copies of the reference sheet so that each participant has a copy of the reference sheet.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12" y="152400"/>
            <a:ext cx="41148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Teacher Information</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a:defRPr/>
            </a:pPr>
            <a:fld id="{7E8E5F6B-6BE8-4B24-8932-97A32EF83DAA}" type="slidenum">
              <a:rPr lang="en-US" smtClean="0"/>
              <a:pPr>
                <a:defRPr/>
              </a:pPr>
              <a:t>10</a:t>
            </a:fld>
            <a:endParaRPr lang="en-US"/>
          </a:p>
        </p:txBody>
      </p:sp>
      <p:sp>
        <p:nvSpPr>
          <p:cNvPr id="17" name="TextBox 16"/>
          <p:cNvSpPr txBox="1"/>
          <p:nvPr/>
        </p:nvSpPr>
        <p:spPr>
          <a:xfrm>
            <a:off x="5631614" y="6032637"/>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388" y="1505242"/>
            <a:ext cx="4079455"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614" y="3834086"/>
            <a:ext cx="1798114" cy="21985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1614" y="430598"/>
            <a:ext cx="1919371" cy="25353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6019800" y="2971800"/>
            <a:ext cx="1143000" cy="457200"/>
          </a:xfrm>
          <a:prstGeom prst="rect">
            <a:avLst/>
          </a:prstGeom>
          <a:noFill/>
          <a:ln>
            <a:noFill/>
          </a:ln>
        </p:spPr>
        <p:txBody>
          <a:bodyPr>
            <a:spAutoFit/>
          </a:bodyPr>
          <a:lstStyle/>
          <a:p>
            <a:pPr algn="ctr">
              <a:defRPr/>
            </a:pPr>
            <a:r>
              <a:rPr lang="en-US" sz="2400" b="1" dirty="0">
                <a:solidFill>
                  <a:schemeClr val="accent3">
                    <a:lumMod val="75000"/>
                  </a:schemeClr>
                </a:solidFill>
              </a:rPr>
              <a:t>Key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11</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371593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4062513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457200"/>
            <a:ext cx="7772400" cy="6481774"/>
          </a:xfrm>
          <a:prstGeom prst="rect">
            <a:avLst/>
          </a:prstGeom>
          <a:noFill/>
          <a:ln w="9525">
            <a:noFill/>
            <a:miter lim="800000"/>
            <a:headEnd/>
            <a:tailEnd/>
          </a:ln>
        </p:spPr>
        <p:txBody>
          <a:bodyPr>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a:t>
            </a:r>
            <a:r>
              <a:rPr lang="en-US" sz="6000" b="1" dirty="0">
                <a:solidFill>
                  <a:srgbClr val="77933C"/>
                </a:solidFill>
                <a:latin typeface="Calibri" pitchFamily="34" charset="0"/>
              </a:rPr>
              <a:t> </a:t>
            </a:r>
            <a:endParaRPr lang="en-US" sz="60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630936" y="27432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13</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069345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60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819400"/>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736788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15</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255909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1"/>
          <p:cNvSpPr>
            <a:spLocks noGrp="1"/>
          </p:cNvSpPr>
          <p:nvPr>
            <p:ph type="ctrTitle"/>
          </p:nvPr>
        </p:nvSpPr>
        <p:spPr>
          <a:xfrm>
            <a:off x="838200" y="762000"/>
            <a:ext cx="4343400" cy="3043052"/>
          </a:xfrm>
        </p:spPr>
        <p:txBody>
          <a:bodyPr/>
          <a:lstStyle/>
          <a:p>
            <a:pPr algn="l" eaLnBrk="1" hangingPunct="1"/>
            <a:r>
              <a:rPr lang="en-US" sz="6600" b="1" dirty="0" smtClean="0">
                <a:solidFill>
                  <a:srgbClr val="77933C"/>
                </a:solidFill>
              </a:rPr>
              <a:t>Atoms</a:t>
            </a:r>
            <a:r>
              <a:rPr lang="en-US" sz="4000" b="1" dirty="0" smtClean="0">
                <a:solidFill>
                  <a:srgbClr val="77933C"/>
                </a:solidFill>
              </a:rPr>
              <a:t>,</a:t>
            </a:r>
            <a:r>
              <a:rPr lang="en-US" sz="6600" b="1" dirty="0" smtClean="0">
                <a:solidFill>
                  <a:srgbClr val="77933C"/>
                </a:solidFill>
              </a:rPr>
              <a:t/>
            </a:r>
            <a:br>
              <a:rPr lang="en-US" sz="6600" b="1" dirty="0" smtClean="0">
                <a:solidFill>
                  <a:srgbClr val="77933C"/>
                </a:solidFill>
              </a:rPr>
            </a:br>
            <a:r>
              <a:rPr lang="en-US" sz="6600" b="1" dirty="0" smtClean="0">
                <a:solidFill>
                  <a:srgbClr val="77933C"/>
                </a:solidFill>
              </a:rPr>
              <a:t>Isotopes</a:t>
            </a:r>
            <a:r>
              <a:rPr lang="en-US" sz="4000" b="1" dirty="0" smtClean="0">
                <a:solidFill>
                  <a:srgbClr val="77933C"/>
                </a:solidFill>
              </a:rPr>
              <a:t>,</a:t>
            </a:r>
            <a:r>
              <a:rPr lang="en-US" sz="6600" b="1" dirty="0" smtClean="0">
                <a:solidFill>
                  <a:srgbClr val="77933C"/>
                </a:solidFill>
              </a:rPr>
              <a:t> </a:t>
            </a:r>
            <a:r>
              <a:rPr lang="en-US" sz="4000" b="1" dirty="0" smtClean="0">
                <a:solidFill>
                  <a:srgbClr val="77933C"/>
                </a:solidFill>
              </a:rPr>
              <a:t>and</a:t>
            </a:r>
            <a:r>
              <a:rPr lang="en-US" sz="6600" b="1" dirty="0" smtClean="0">
                <a:solidFill>
                  <a:srgbClr val="77933C"/>
                </a:solidFill>
              </a:rPr>
              <a:t> </a:t>
            </a:r>
            <a:br>
              <a:rPr lang="en-US" sz="6600" b="1" dirty="0" smtClean="0">
                <a:solidFill>
                  <a:srgbClr val="77933C"/>
                </a:solidFill>
              </a:rPr>
            </a:br>
            <a:r>
              <a:rPr lang="en-US" sz="6600" b="1" dirty="0" smtClean="0">
                <a:solidFill>
                  <a:srgbClr val="77933C"/>
                </a:solidFill>
              </a:rPr>
              <a:t>Ions</a:t>
            </a:r>
            <a:r>
              <a:rPr lang="en-US" sz="6000" b="1" dirty="0" smtClean="0">
                <a:solidFill>
                  <a:srgbClr val="77933C"/>
                </a:solidFill>
              </a:rPr>
              <a:t/>
            </a:r>
            <a:br>
              <a:rPr lang="en-US" sz="6000" b="1" dirty="0" smtClean="0">
                <a:solidFill>
                  <a:srgbClr val="77933C"/>
                </a:solidFill>
              </a:rPr>
            </a:br>
            <a:endParaRPr lang="en-US" sz="6000" b="1" dirty="0" smtClean="0">
              <a:solidFill>
                <a:srgbClr val="77933C"/>
              </a:solidFill>
            </a:endParaRPr>
          </a:p>
        </p:txBody>
      </p:sp>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8439" name="Picture 8" descr="logo_trademark_6in"/>
          <p:cNvPicPr>
            <a:picLocks noChangeAspect="1" noChangeArrowheads="1"/>
          </p:cNvPicPr>
          <p:nvPr/>
        </p:nvPicPr>
        <p:blipFill>
          <a:blip r:embed="rId3"/>
          <a:srcRect/>
          <a:stretch>
            <a:fillRect/>
          </a:stretch>
        </p:blipFill>
        <p:spPr bwMode="auto">
          <a:xfrm>
            <a:off x="1066800" y="4419600"/>
            <a:ext cx="2895600" cy="2038483"/>
          </a:xfrm>
          <a:prstGeom prst="rect">
            <a:avLst/>
          </a:prstGeom>
          <a:noFill/>
          <a:ln w="9525">
            <a:noFill/>
            <a:miter lim="800000"/>
            <a:headEnd/>
            <a:tailEnd/>
          </a:ln>
        </p:spPr>
      </p:pic>
      <p:sp>
        <p:nvSpPr>
          <p:cNvPr id="14" name="Slide Number Placeholder 13"/>
          <p:cNvSpPr>
            <a:spLocks noGrp="1"/>
          </p:cNvSpPr>
          <p:nvPr>
            <p:ph type="sldNum" sz="quarter" idx="12"/>
          </p:nvPr>
        </p:nvSpPr>
        <p:spPr/>
        <p:txBody>
          <a:bodyPr/>
          <a:lstStyle/>
          <a:p>
            <a:pPr>
              <a:defRPr/>
            </a:pPr>
            <a:fld id="{01E50195-4A4D-4A4D-B0E9-0539223CECD9}" type="slidenum">
              <a:rPr lang="en-US" smtClean="0"/>
              <a:pPr>
                <a:defRPr/>
              </a:pPr>
              <a:t>2</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3088" y="304800"/>
            <a:ext cx="2915068" cy="358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595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B22F5B1-2A54-4119-84E7-34FA56424E03}" type="slidenum">
              <a:rPr lang="en-US" sz="1200">
                <a:solidFill>
                  <a:schemeClr val="tx1">
                    <a:tint val="75000"/>
                  </a:schemeClr>
                </a:solidFill>
                <a:latin typeface="+mn-lt"/>
              </a:rPr>
              <a:pPr algn="r" fontAlgn="auto">
                <a:spcBef>
                  <a:spcPts val="0"/>
                </a:spcBef>
                <a:spcAft>
                  <a:spcPts val="0"/>
                </a:spcAft>
                <a:defRPr/>
              </a:pPr>
              <a:t>3</a:t>
            </a:fld>
            <a:endParaRPr lang="en-US" sz="1200">
              <a:solidFill>
                <a:schemeClr val="tx1">
                  <a:tint val="75000"/>
                </a:schemeClr>
              </a:solidFill>
              <a:latin typeface="+mn-lt"/>
            </a:endParaRPr>
          </a:p>
        </p:txBody>
      </p: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31600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4</a:t>
            </a:fld>
            <a:endParaRPr lang="en-US"/>
          </a:p>
        </p:txBody>
      </p:sp>
    </p:spTree>
    <p:extLst>
      <p:ext uri="{BB962C8B-B14F-4D97-AF65-F5344CB8AC3E}">
        <p14:creationId xmlns:p14="http://schemas.microsoft.com/office/powerpoint/2010/main" val="3037738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988" y="2377403"/>
            <a:ext cx="3007889" cy="403768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112" y="2377404"/>
            <a:ext cx="3171859" cy="38982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3">
                    <a:lumMod val="75000"/>
                  </a:schemeClr>
                </a:solidFill>
              </a:rPr>
              <a:t>  Atoms, Isotopes, and Ions</a:t>
            </a:r>
            <a:br>
              <a:rPr lang="en-US" b="1" dirty="0" smtClean="0">
                <a:solidFill>
                  <a:schemeClr val="accent3">
                    <a:lumMod val="75000"/>
                  </a:schemeClr>
                </a:solidFill>
              </a:rPr>
            </a:br>
            <a:r>
              <a:rPr lang="en-US" b="1" dirty="0" smtClean="0">
                <a:solidFill>
                  <a:schemeClr val="accent3">
                    <a:lumMod val="75000"/>
                  </a:schemeClr>
                </a:solidFill>
              </a:rPr>
              <a:t>Student Handouts</a:t>
            </a:r>
            <a:endParaRPr lang="en-US" b="1" dirty="0">
              <a:solidFill>
                <a:schemeClr val="accent3">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6764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676400"/>
            <a:ext cx="1981200" cy="457200"/>
          </a:xfrm>
          <a:prstGeom prst="rect">
            <a:avLst/>
          </a:prstGeom>
          <a:noFill/>
          <a:ln w="9525">
            <a:noFill/>
            <a:miter lim="800000"/>
            <a:headEnd/>
            <a:tailEnd/>
          </a:ln>
        </p:spPr>
        <p:txBody>
          <a:bodyPr>
            <a:spAutoFit/>
          </a:bodyPr>
          <a:lstStyle/>
          <a:p>
            <a:r>
              <a:rPr lang="en-US" sz="2400" b="1"/>
              <a:t>Quick Guide</a:t>
            </a:r>
          </a:p>
        </p:txBody>
      </p:sp>
      <p:sp>
        <p:nvSpPr>
          <p:cNvPr id="28680" name="TextBox 9"/>
          <p:cNvSpPr txBox="1">
            <a:spLocks noChangeArrowheads="1"/>
          </p:cNvSpPr>
          <p:nvPr/>
        </p:nvSpPr>
        <p:spPr bwMode="auto">
          <a:xfrm>
            <a:off x="4876800" y="1676400"/>
            <a:ext cx="3657600" cy="461665"/>
          </a:xfrm>
          <a:prstGeom prst="rect">
            <a:avLst/>
          </a:prstGeom>
          <a:noFill/>
          <a:ln w="9525">
            <a:noFill/>
            <a:miter lim="800000"/>
            <a:headEnd/>
            <a:tailEnd/>
          </a:ln>
        </p:spPr>
        <p:txBody>
          <a:bodyPr wrap="square">
            <a:spAutoFit/>
          </a:bodyPr>
          <a:lstStyle/>
          <a:p>
            <a:pPr algn="ctr"/>
            <a:r>
              <a:rPr lang="en-US" sz="2400" b="1" dirty="0"/>
              <a:t>Student Instructions </a:t>
            </a:r>
            <a:endParaRPr lang="en-US" dirty="0"/>
          </a:p>
        </p:txBody>
      </p:sp>
      <p:sp>
        <p:nvSpPr>
          <p:cNvPr id="28681" name="TextBox 12"/>
          <p:cNvSpPr txBox="1">
            <a:spLocks noChangeArrowheads="1"/>
          </p:cNvSpPr>
          <p:nvPr/>
        </p:nvSpPr>
        <p:spPr bwMode="auto">
          <a:xfrm>
            <a:off x="4876800" y="6415087"/>
            <a:ext cx="2362200" cy="366713"/>
          </a:xfrm>
          <a:prstGeom prst="rect">
            <a:avLst/>
          </a:prstGeom>
          <a:noFill/>
          <a:ln w="9525">
            <a:noFill/>
            <a:miter lim="800000"/>
            <a:headEnd/>
            <a:tailEnd/>
          </a:ln>
        </p:spPr>
        <p:txBody>
          <a:bodyPr>
            <a:spAutoFit/>
          </a:bodyPr>
          <a:lstStyle/>
          <a:p>
            <a:r>
              <a:rPr lang="en-US" b="1" dirty="0">
                <a:solidFill>
                  <a:srgbClr val="4F6228"/>
                </a:solidFill>
              </a:rPr>
              <a:t>Turn to this page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5</a:t>
            </a:fld>
            <a:endParaRPr lang="en-US"/>
          </a:p>
        </p:txBody>
      </p:sp>
      <p:cxnSp>
        <p:nvCxnSpPr>
          <p:cNvPr id="28687" name="Straight Arrow Connector 11"/>
          <p:cNvCxnSpPr>
            <a:cxnSpLocks noChangeShapeType="1"/>
            <a:stCxn id="28681" idx="0"/>
          </p:cNvCxnSpPr>
          <p:nvPr/>
        </p:nvCxnSpPr>
        <p:spPr bwMode="auto">
          <a:xfrm flipV="1">
            <a:off x="6057900" y="5957887"/>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p:cNvCxnSpPr>
          <p:nvPr/>
        </p:nvCxnSpPr>
        <p:spPr bwMode="auto">
          <a:xfrm>
            <a:off x="3657601" y="2133600"/>
            <a:ext cx="0" cy="3276602"/>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rot="5400000">
            <a:off x="1752601" y="2667000"/>
            <a:ext cx="1066800" cy="3175"/>
          </a:xfrm>
          <a:prstGeom prst="straightConnector1">
            <a:avLst/>
          </a:prstGeom>
          <a:noFill/>
          <a:ln w="76200" algn="ctr">
            <a:solidFill>
              <a:srgbClr val="C00000"/>
            </a:solidFill>
            <a:round/>
            <a:headEnd/>
            <a:tailEnd type="arrow" w="med" len="me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448175" cy="5419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821829"/>
            <a:ext cx="3609435" cy="453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25" y="266699"/>
            <a:ext cx="2604248" cy="31623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53125" y="4089824"/>
            <a:ext cx="2200275"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7</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550019" cy="571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47999"/>
            <a:ext cx="2633281" cy="33077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199" y="995361"/>
            <a:ext cx="2004173" cy="2433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673" y="4114800"/>
            <a:ext cx="1616056" cy="169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441748"/>
            <a:ext cx="5105002" cy="61114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8</a:t>
            </a:fld>
            <a:endParaRPr lang="en-US"/>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47999"/>
            <a:ext cx="2633281" cy="33077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199" y="995361"/>
            <a:ext cx="2004173" cy="2433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673" y="4114800"/>
            <a:ext cx="1616056" cy="169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35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pPr>
              <a:defRPr/>
            </a:pPr>
            <a:fld id="{BF2DD537-1D4B-45A0-A761-C6D30A628282}" type="slidenum">
              <a:rPr lang="en-US" smtClean="0"/>
              <a:pPr>
                <a:defRPr/>
              </a:pPr>
              <a:t>9</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498" y="200347"/>
            <a:ext cx="5289113" cy="64573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2446</TotalTime>
  <Words>1133</Words>
  <Application>Microsoft Office PowerPoint</Application>
  <PresentationFormat>On-screen Show (4:3)</PresentationFormat>
  <Paragraphs>134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Suggestion for presenter  The kit only contains one reference sheet.  You should make extra copies of the reference sheet so that each participant has a copy of the reference sheet.</vt:lpstr>
      <vt:lpstr>Atoms, Isotopes, and  Ions </vt:lpstr>
      <vt:lpstr>  Please complete the “Participant Card”</vt:lpstr>
      <vt:lpstr>PowerPoint Presentation</vt:lpstr>
      <vt:lpstr>  Atoms, Isotopes, and Ions Student Handouts</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Markowitz, Dina</cp:lastModifiedBy>
  <cp:revision>253</cp:revision>
  <dcterms:created xsi:type="dcterms:W3CDTF">2010-09-16T14:24:37Z</dcterms:created>
  <dcterms:modified xsi:type="dcterms:W3CDTF">2014-10-03T18:23:48Z</dcterms:modified>
</cp:coreProperties>
</file>