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22" r:id="rId3"/>
    <p:sldId id="320" r:id="rId4"/>
    <p:sldId id="321" r:id="rId5"/>
    <p:sldId id="261" r:id="rId6"/>
    <p:sldId id="263" r:id="rId7"/>
    <p:sldId id="264" r:id="rId8"/>
    <p:sldId id="273" r:id="rId9"/>
    <p:sldId id="309" r:id="rId10"/>
    <p:sldId id="325" r:id="rId11"/>
    <p:sldId id="257" r:id="rId12"/>
    <p:sldId id="315" r:id="rId13"/>
    <p:sldId id="316" r:id="rId14"/>
    <p:sldId id="323" r:id="rId15"/>
    <p:sldId id="324" r:id="rId16"/>
    <p:sldId id="319"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85" autoAdjust="0"/>
  </p:normalViewPr>
  <p:slideViewPr>
    <p:cSldViewPr>
      <p:cViewPr>
        <p:scale>
          <a:sx n="62" d="100"/>
          <a:sy n="62" d="100"/>
        </p:scale>
        <p:origin x="-2050" y="-480"/>
      </p:cViewPr>
      <p:guideLst>
        <p:guide orient="horz" pos="2160"/>
        <p:guide pos="2880"/>
      </p:guideLst>
    </p:cSldViewPr>
  </p:slideViewPr>
  <p:notesTextViewPr>
    <p:cViewPr>
      <p:scale>
        <a:sx n="75" d="100"/>
        <a:sy n="75" d="100"/>
      </p:scale>
      <p:origin x="0" y="0"/>
    </p:cViewPr>
  </p:notesTextViewPr>
  <p:sorterViewPr>
    <p:cViewPr>
      <p:scale>
        <a:sx n="66" d="100"/>
        <a:sy n="66"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5/13/2016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0" indent="0" eaLnBrk="1" hangingPunct="1">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5:  An Emergency Health Hazard</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dirty="0" smtClean="0"/>
              <a:t>Ask one participant to read the first</a:t>
            </a:r>
            <a:r>
              <a:rPr lang="en-US" b="0" baseline="0" dirty="0" smtClean="0"/>
              <a:t> two </a:t>
            </a:r>
            <a:r>
              <a:rPr lang="en-US" b="0" dirty="0" smtClean="0"/>
              <a:t>paragraphs</a:t>
            </a:r>
            <a:r>
              <a:rPr lang="en-US" b="0" baseline="0" dirty="0" smtClean="0"/>
              <a:t> </a:t>
            </a:r>
            <a:r>
              <a:rPr lang="en-US" b="0" dirty="0" smtClean="0"/>
              <a:t>in Part 5.</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dirty="0" smtClean="0"/>
              <a:t>Students use information from a fact</a:t>
            </a:r>
            <a:r>
              <a:rPr lang="en-US" b="0" baseline="0" dirty="0" smtClean="0"/>
              <a:t> sheet to answer questions about radon hazards  </a:t>
            </a:r>
          </a:p>
          <a:p>
            <a:pPr marL="171450" indent="-171450" eaLnBrk="1" hangingPunct="1">
              <a:spcBef>
                <a:spcPct val="0"/>
              </a:spcBef>
              <a:buFont typeface="Arial" panose="020B0604020202020204" pitchFamily="34" charset="0"/>
              <a:buChar char="•"/>
            </a:pPr>
            <a:r>
              <a:rPr lang="en-US" b="0" dirty="0" smtClean="0"/>
              <a:t>Part 5</a:t>
            </a:r>
            <a:r>
              <a:rPr lang="en-US" b="0" baseline="0" dirty="0" smtClean="0"/>
              <a:t> </a:t>
            </a:r>
            <a:r>
              <a:rPr lang="en-US" b="0" dirty="0" smtClean="0"/>
              <a:t>may be done in class or for homework.   </a:t>
            </a:r>
          </a:p>
          <a:p>
            <a:pPr marL="171450" indent="-171450" eaLnBrk="1" hangingPunct="1">
              <a:spcBef>
                <a:spcPct val="0"/>
              </a:spcBef>
              <a:buFont typeface="Arial" panose="020B0604020202020204" pitchFamily="34" charset="0"/>
              <a:buChar char="•"/>
            </a:pPr>
            <a:r>
              <a:rPr lang="en-US" b="0" baseline="0" dirty="0" smtClean="0"/>
              <a:t>Ask participants to work with their partner to answer the questions in Part 5.</a:t>
            </a:r>
          </a:p>
          <a:p>
            <a:pPr marL="171450" indent="-171450" eaLnBrk="1" hangingPunct="1">
              <a:spcBef>
                <a:spcPct val="0"/>
              </a:spcBef>
              <a:buFont typeface="Arial" panose="020B0604020202020204" pitchFamily="34" charset="0"/>
              <a:buChar char="•"/>
            </a:pPr>
            <a:r>
              <a:rPr lang="en-US" b="0" baseline="0" dirty="0" smtClean="0"/>
              <a:t>Allow 5 minutes.  Then explain you would like to move on to allow time for discussion of how to help students learn more about home health </a:t>
            </a:r>
            <a:r>
              <a:rPr lang="en-US" b="0" baseline="0" smtClean="0"/>
              <a:t>hazards and apply </a:t>
            </a:r>
            <a:r>
              <a:rPr lang="en-US" b="0" baseline="0" dirty="0" smtClean="0"/>
              <a:t>what they learned to their homes.  </a:t>
            </a:r>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And also</a:t>
            </a:r>
            <a:r>
              <a:rPr lang="en-US" baseline="0" dirty="0" smtClean="0"/>
              <a:t> can be downloaded from the website (minus the key)</a:t>
            </a:r>
            <a:endParaRPr lang="en-US" dirty="0" smtClean="0"/>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 and information of refill kit contents.</a:t>
            </a:r>
          </a:p>
          <a:p>
            <a:pPr marL="171450" indent="-171450" eaLnBrk="1" hangingPunct="1">
              <a:spcBef>
                <a:spcPct val="0"/>
              </a:spcBef>
              <a:buFont typeface="Arial" pitchFamily="34" charset="0"/>
              <a:buChar char="•"/>
            </a:pPr>
            <a:r>
              <a:rPr lang="en-US" dirty="0" smtClean="0"/>
              <a:t>Additional materials needed</a:t>
            </a:r>
            <a:r>
              <a:rPr lang="en-US" baseline="0" dirty="0" smtClean="0"/>
              <a:t> </a:t>
            </a:r>
            <a:r>
              <a:rPr lang="en-US" dirty="0" smtClean="0"/>
              <a:t>for this lab are safety goggles, scissors, tape or glue, and paper towel (for clean up).</a:t>
            </a:r>
          </a:p>
          <a:p>
            <a:pPr marL="171450" indent="-171450" eaLnBrk="1" hangingPunct="1">
              <a:spcBef>
                <a:spcPct val="0"/>
              </a:spcBef>
              <a:buFont typeface="Arial" pitchFamily="34" charset="0"/>
              <a:buChar char="•"/>
            </a:pPr>
            <a:r>
              <a:rPr lang="en-US" dirty="0" smtClean="0"/>
              <a:t>Refills</a:t>
            </a:r>
            <a:r>
              <a:rPr lang="en-US" baseline="0" dirty="0" smtClean="0"/>
              <a:t> are available for the</a:t>
            </a:r>
            <a:r>
              <a:rPr lang="en-US" dirty="0" smtClean="0"/>
              <a:t> kits so that basic kit contents can be reused.  </a:t>
            </a:r>
          </a:p>
          <a:p>
            <a:pPr marL="171450" indent="-171450" eaLnBrk="1" hangingPunct="1">
              <a:spcBef>
                <a:spcPct val="0"/>
              </a:spcBef>
              <a:buFont typeface="Arial" pitchFamily="34" charset="0"/>
              <a:buChar char="•"/>
            </a:pPr>
            <a:r>
              <a:rPr lang="en-US" dirty="0" smtClean="0"/>
              <a:t>The teacher information includes hints for reusing kits and information on what is included in a refill kit.</a:t>
            </a:r>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p>
          <a:p>
            <a:pPr marL="181240" indent="-181240" eaLnBrk="1" hangingPunct="1">
              <a:spcBef>
                <a:spcPct val="0"/>
              </a:spcBef>
              <a:buFontTx/>
              <a:buChar char="•"/>
            </a:pPr>
            <a:endParaRPr lang="en-US" dirty="0" smtClean="0">
              <a:solidFill>
                <a:srgbClr val="FF0000"/>
              </a:solidFill>
            </a:endParaRPr>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14</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Receive free kits for presenting Science </a:t>
            </a:r>
            <a:r>
              <a:rPr lang="en-US" smtClean="0"/>
              <a:t>Take-Out workshops</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15</a:t>
            </a:fld>
            <a:endParaRPr 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dirty="0" smtClean="0"/>
              <a:t>Encourage teachers to write comments on the back of the participant survey card.</a:t>
            </a:r>
          </a:p>
          <a:p>
            <a:pPr marL="181240" indent="-181240">
              <a:buFontTx/>
              <a:buChar char="•"/>
            </a:pPr>
            <a:r>
              <a:rPr lang="en-US" dirty="0"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3</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colored quick guide and safety instructions</a:t>
            </a:r>
            <a:r>
              <a:rPr lang="en-US" baseline="0" dirty="0" smtClean="0"/>
              <a:t> sheet.</a:t>
            </a:r>
            <a:r>
              <a:rPr lang="en-US" dirty="0" smtClean="0"/>
              <a:t>  Keep this colored sheet in the kit bag if they plan to refill and reuse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marL="171450" indent="-171450">
              <a:spcBef>
                <a:spcPct val="0"/>
              </a:spcBef>
              <a:buFont typeface="Arial" pitchFamily="34" charset="0"/>
              <a:buChar char="•"/>
            </a:pPr>
            <a:r>
              <a:rPr lang="en-US" b="0" dirty="0" smtClean="0"/>
              <a:t>Explain that the</a:t>
            </a:r>
            <a:r>
              <a:rPr lang="en-US" b="1" baseline="0" dirty="0" smtClean="0"/>
              <a:t> An Unhealthy Home </a:t>
            </a:r>
            <a:r>
              <a:rPr lang="en-US" b="0" baseline="0" dirty="0" smtClean="0"/>
              <a:t>kit </a:t>
            </a:r>
            <a:r>
              <a:rPr lang="en-US" b="0" dirty="0" smtClean="0"/>
              <a:t>fits well</a:t>
            </a:r>
            <a:r>
              <a:rPr lang="en-US" b="0" baseline="0" dirty="0" smtClean="0"/>
              <a:t> with an environmental science unit or human physiology unit.</a:t>
            </a:r>
          </a:p>
          <a:p>
            <a:pPr marL="171450" indent="-171450">
              <a:spcBef>
                <a:spcPct val="0"/>
              </a:spcBef>
              <a:buFont typeface="Arial" pitchFamily="34" charset="0"/>
              <a:buChar char="•"/>
            </a:pPr>
            <a:r>
              <a:rPr lang="en-US" b="0" dirty="0" smtClean="0"/>
              <a:t>Explain that students will use the kit materials to learn how environmental factors in homes</a:t>
            </a:r>
            <a:r>
              <a:rPr lang="en-US" b="0" baseline="0" dirty="0" smtClean="0"/>
              <a:t> may </a:t>
            </a:r>
            <a:r>
              <a:rPr lang="en-US" b="0" dirty="0" smtClean="0"/>
              <a:t>affect</a:t>
            </a:r>
            <a:r>
              <a:rPr lang="en-US" b="0" baseline="0" dirty="0" smtClean="0"/>
              <a:t> human health.  </a:t>
            </a:r>
          </a:p>
          <a:p>
            <a:pPr marL="171450" indent="-171450" eaLnBrk="1" hangingPunct="1">
              <a:spcBef>
                <a:spcPct val="0"/>
              </a:spcBef>
              <a:buFont typeface="Arial" pitchFamily="34" charset="0"/>
              <a:buChar char="•"/>
            </a:pPr>
            <a:endParaRPr lang="en-US" b="0" baseline="0" dirty="0" smtClean="0"/>
          </a:p>
          <a:p>
            <a:pPr marL="171450" indent="-171450" eaLnBrk="1" hangingPunct="1">
              <a:spcBef>
                <a:spcPct val="0"/>
              </a:spcBef>
              <a:buFont typeface="Arial" pitchFamily="34" charset="0"/>
              <a:buChar char="•"/>
            </a:pPr>
            <a:endParaRPr lang="en-US" b="0" baseline="0" dirty="0" smtClean="0"/>
          </a:p>
          <a:p>
            <a:pPr marL="171450" indent="-171450">
              <a:spcBef>
                <a:spcPct val="0"/>
              </a:spcBef>
              <a:buFont typeface="Arial" pitchFamily="34" charset="0"/>
              <a:buChar char="•"/>
            </a:pPr>
            <a:endParaRPr lang="en-US" dirty="0" smtClean="0"/>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1:  An Ailing Family</a:t>
            </a:r>
          </a:p>
          <a:p>
            <a:pPr marL="0" indent="0" eaLnBrk="1" hangingPunct="1">
              <a:spcBef>
                <a:spcPct val="0"/>
              </a:spcBef>
              <a:buFont typeface="Arial" pitchFamily="34" charset="0"/>
              <a:buNone/>
            </a:pPr>
            <a:endParaRPr lang="en-US" b="0" baseline="0" dirty="0" smtClean="0"/>
          </a:p>
          <a:p>
            <a:pPr marL="171450" indent="-171450" eaLnBrk="1" hangingPunct="1">
              <a:spcBef>
                <a:spcPct val="0"/>
              </a:spcBef>
              <a:buFont typeface="Arial" pitchFamily="34" charset="0"/>
              <a:buChar char="•"/>
            </a:pPr>
            <a:r>
              <a:rPr lang="en-US" b="0" baseline="0" dirty="0" smtClean="0"/>
              <a:t>Suggest that partners take turns reading/doing as they work through the activity.  Explain that keeps partners working together.  Also explain that it is a great way to keep students on task.</a:t>
            </a:r>
          </a:p>
          <a:p>
            <a:pPr marL="171450" indent="-171450" eaLnBrk="1" hangingPunct="1">
              <a:spcBef>
                <a:spcPct val="0"/>
              </a:spcBef>
              <a:buFont typeface="Arial" pitchFamily="34" charset="0"/>
              <a:buChar char="•"/>
            </a:pPr>
            <a:r>
              <a:rPr lang="en-US" b="0" baseline="0" dirty="0" smtClean="0"/>
              <a:t>Ask one participant to read the information in the first two paragraphs of Part 1.</a:t>
            </a:r>
          </a:p>
          <a:p>
            <a:pPr marL="171450" indent="-171450" eaLnBrk="1" hangingPunct="1">
              <a:spcBef>
                <a:spcPct val="0"/>
              </a:spcBef>
              <a:buFont typeface="Arial" pitchFamily="34" charset="0"/>
              <a:buChar char="•"/>
            </a:pPr>
            <a:r>
              <a:rPr lang="en-US" b="0" baseline="0" dirty="0" smtClean="0"/>
              <a:t>Consider having participants share their answers to the questions in Part 1.</a:t>
            </a:r>
          </a:p>
          <a:p>
            <a:pPr marL="171450" indent="-171450" eaLnBrk="1" hangingPunct="1">
              <a:spcBef>
                <a:spcPct val="0"/>
              </a:spcBef>
              <a:buFont typeface="Arial" pitchFamily="34" charset="0"/>
              <a:buChar char="•"/>
            </a:pPr>
            <a:r>
              <a:rPr lang="en-US" b="0" baseline="0" dirty="0" smtClean="0"/>
              <a:t>Point out that Part 1 may be done for prelab homework.  </a:t>
            </a:r>
          </a:p>
          <a:p>
            <a:pPr marL="171450" indent="-171450" eaLnBrk="1" hangingPunct="1">
              <a:spcBef>
                <a:spcPct val="0"/>
              </a:spcBef>
              <a:buFont typeface="Arial" pitchFamily="34" charset="0"/>
              <a:buChar char="•"/>
            </a:pPr>
            <a:endParaRPr lang="en-US" b="0" baseline="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2:  Medical Tests</a:t>
            </a:r>
          </a:p>
          <a:p>
            <a:pPr marL="171450" indent="-171450" eaLnBrk="1" hangingPunct="1">
              <a:spcBef>
                <a:spcPct val="0"/>
              </a:spcBef>
              <a:buFont typeface="Arial" pitchFamily="34" charset="0"/>
              <a:buChar char="•"/>
            </a:pPr>
            <a:r>
              <a:rPr lang="en-US" b="0" baseline="0" dirty="0" smtClean="0"/>
              <a:t>Note that Part 2 should be done during class.</a:t>
            </a:r>
            <a:endParaRPr lang="en-US" b="1" dirty="0" smtClean="0"/>
          </a:p>
          <a:p>
            <a:pPr marL="171450" indent="-171450" eaLnBrk="1" hangingPunct="1">
              <a:spcBef>
                <a:spcPct val="0"/>
              </a:spcBef>
              <a:buFont typeface="Arial" pitchFamily="34" charset="0"/>
              <a:buChar char="•"/>
            </a:pPr>
            <a:r>
              <a:rPr lang="en-US" b="0" dirty="0" smtClean="0"/>
              <a:t>Ask one participant to read the paragraph</a:t>
            </a:r>
            <a:r>
              <a:rPr lang="en-US" b="0" baseline="0" dirty="0" smtClean="0"/>
              <a:t> at the beginning of Part 2.</a:t>
            </a:r>
          </a:p>
          <a:p>
            <a:pPr marL="171450" indent="-171450" eaLnBrk="1" hangingPunct="1">
              <a:spcBef>
                <a:spcPct val="0"/>
              </a:spcBef>
              <a:buFont typeface="Arial" pitchFamily="34" charset="0"/>
              <a:buChar char="•"/>
            </a:pPr>
            <a:r>
              <a:rPr lang="en-US" b="0" dirty="0" smtClean="0"/>
              <a:t>Ask participants to work with their partners to complete</a:t>
            </a:r>
            <a:r>
              <a:rPr lang="en-US" b="0" baseline="0" dirty="0" smtClean="0"/>
              <a:t> Part 2.  They should follow the instructions for the Strep Tests, White Blood Cell Counts, and Blood Lead Tests. </a:t>
            </a:r>
          </a:p>
          <a:p>
            <a:pPr marL="171450" indent="-171450" eaLnBrk="1" hangingPunct="1">
              <a:spcBef>
                <a:spcPct val="0"/>
              </a:spcBef>
              <a:buFont typeface="Arial" pitchFamily="34" charset="0"/>
              <a:buChar char="•"/>
            </a:pPr>
            <a:r>
              <a:rPr lang="en-US" b="0" baseline="0" dirty="0" smtClean="0"/>
              <a:t>Ask one group to share their answers to summarize the results of these tests.</a:t>
            </a:r>
          </a:p>
          <a:p>
            <a:pPr marL="171450" indent="-171450" eaLnBrk="1" hangingPunct="1">
              <a:spcBef>
                <a:spcPct val="0"/>
              </a:spcBef>
              <a:buFont typeface="Arial" pitchFamily="34" charset="0"/>
              <a:buChar char="•"/>
            </a:pPr>
            <a:endParaRPr lang="en-US" b="0" baseline="0" dirty="0" smtClean="0"/>
          </a:p>
          <a:p>
            <a:pPr marL="0" indent="0" eaLnBrk="1" hangingPunct="1">
              <a:spcBef>
                <a:spcPct val="0"/>
              </a:spcBef>
              <a:buFont typeface="Arial" pitchFamily="34" charset="0"/>
              <a:buNone/>
            </a:pPr>
            <a:endParaRPr lang="en-US" b="0" dirty="0" smtClean="0"/>
          </a:p>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3:  Healthy</a:t>
            </a:r>
            <a:r>
              <a:rPr lang="en-US" b="1" baseline="0" dirty="0" smtClean="0"/>
              <a:t> Home Inspection</a:t>
            </a:r>
            <a:endParaRPr lang="en-US" b="1" dirty="0" smtClean="0"/>
          </a:p>
          <a:p>
            <a:pPr eaLnBrk="1" hangingPunct="1">
              <a:spcBef>
                <a:spcPct val="0"/>
              </a:spcBef>
            </a:pPr>
            <a:endParaRPr lang="en-US" b="1" dirty="0" smtClean="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dirty="0" smtClean="0"/>
              <a:t>Ask one participant to read the first two paragraphs in Part 3.</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dirty="0" smtClean="0"/>
              <a:t>Students use information from a fact</a:t>
            </a:r>
            <a:r>
              <a:rPr lang="en-US" b="0" baseline="0" dirty="0" smtClean="0"/>
              <a:t> sheet to answer questions about mold contamination. </a:t>
            </a:r>
          </a:p>
          <a:p>
            <a:pPr marL="171450" indent="-171450" eaLnBrk="1" hangingPunct="1">
              <a:spcBef>
                <a:spcPct val="0"/>
              </a:spcBef>
              <a:buFont typeface="Arial" panose="020B0604020202020204" pitchFamily="34" charset="0"/>
              <a:buChar char="•"/>
            </a:pPr>
            <a:r>
              <a:rPr lang="en-US" b="0" dirty="0" smtClean="0"/>
              <a:t>Part 3</a:t>
            </a:r>
            <a:r>
              <a:rPr lang="en-US" b="0" baseline="0" dirty="0" smtClean="0"/>
              <a:t> </a:t>
            </a:r>
            <a:r>
              <a:rPr lang="en-US" b="0" dirty="0" smtClean="0"/>
              <a:t>may be done in class or for homework.   </a:t>
            </a:r>
          </a:p>
          <a:p>
            <a:pPr marL="171450" indent="-171450" eaLnBrk="1" hangingPunct="1">
              <a:spcBef>
                <a:spcPct val="0"/>
              </a:spcBef>
              <a:buFont typeface="Arial" panose="020B0604020202020204" pitchFamily="34" charset="0"/>
              <a:buChar char="•"/>
            </a:pPr>
            <a:r>
              <a:rPr lang="en-US" b="0" baseline="0" dirty="0" smtClean="0"/>
              <a:t>Ask participants to work with their partner to answer the questions in Part 3.</a:t>
            </a:r>
          </a:p>
          <a:p>
            <a:pPr marL="171450" indent="-171450" eaLnBrk="1" hangingPunct="1">
              <a:spcBef>
                <a:spcPct val="0"/>
              </a:spcBef>
              <a:buFont typeface="Arial" panose="020B0604020202020204" pitchFamily="34" charset="0"/>
              <a:buChar char="•"/>
            </a:pPr>
            <a:r>
              <a:rPr lang="en-US" b="0" baseline="0" dirty="0" smtClean="0"/>
              <a:t>Allow 5 minutes.  Then explain you would like to move on so that they have time to experience Part 4.  </a:t>
            </a:r>
          </a:p>
          <a:p>
            <a:pPr marL="0" indent="0" eaLnBrk="1" hangingPunct="1">
              <a:spcBef>
                <a:spcPct val="0"/>
              </a:spcBef>
              <a:buFont typeface="Arial" panose="020B0604020202020204" pitchFamily="34" charset="0"/>
              <a:buNone/>
            </a:pP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4:  Another</a:t>
            </a:r>
            <a:r>
              <a:rPr lang="en-US" b="1" baseline="0" dirty="0" smtClean="0"/>
              <a:t> Health Hazard</a:t>
            </a:r>
            <a:endParaRPr lang="en-US" b="1" dirty="0" smtClean="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dirty="0" smtClean="0"/>
              <a:t>Ask one participant to read the first</a:t>
            </a:r>
            <a:r>
              <a:rPr lang="en-US" b="0" baseline="0" dirty="0" smtClean="0"/>
              <a:t> </a:t>
            </a:r>
            <a:r>
              <a:rPr lang="en-US" b="0" dirty="0" smtClean="0"/>
              <a:t>paragraph in Part 4.</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dirty="0" smtClean="0"/>
              <a:t>Students use information from a fact</a:t>
            </a:r>
            <a:r>
              <a:rPr lang="en-US" b="0" baseline="0" dirty="0" smtClean="0"/>
              <a:t> sheet to answer questions about radon hazards  </a:t>
            </a:r>
          </a:p>
          <a:p>
            <a:pPr marL="171450" indent="-171450" eaLnBrk="1" hangingPunct="1">
              <a:spcBef>
                <a:spcPct val="0"/>
              </a:spcBef>
              <a:buFont typeface="Arial" panose="020B0604020202020204" pitchFamily="34" charset="0"/>
              <a:buChar char="•"/>
            </a:pPr>
            <a:r>
              <a:rPr lang="en-US" b="0" dirty="0" smtClean="0"/>
              <a:t>Part 4</a:t>
            </a:r>
            <a:r>
              <a:rPr lang="en-US" b="0" baseline="0" dirty="0" smtClean="0"/>
              <a:t> </a:t>
            </a:r>
            <a:r>
              <a:rPr lang="en-US" b="0" dirty="0" smtClean="0"/>
              <a:t>may be done in class or for homework.   </a:t>
            </a:r>
          </a:p>
          <a:p>
            <a:pPr marL="171450" indent="-171450" eaLnBrk="1" hangingPunct="1">
              <a:spcBef>
                <a:spcPct val="0"/>
              </a:spcBef>
              <a:buFont typeface="Arial" panose="020B0604020202020204" pitchFamily="34" charset="0"/>
              <a:buChar char="•"/>
            </a:pPr>
            <a:r>
              <a:rPr lang="en-US" b="0" baseline="0" dirty="0" smtClean="0"/>
              <a:t>Ask participants to work with their partner to answer the questions in Part 4.</a:t>
            </a:r>
          </a:p>
          <a:p>
            <a:pPr marL="171450" indent="-171450" eaLnBrk="1" hangingPunct="1">
              <a:spcBef>
                <a:spcPct val="0"/>
              </a:spcBef>
              <a:buFont typeface="Arial" panose="020B0604020202020204" pitchFamily="34" charset="0"/>
              <a:buChar char="•"/>
            </a:pPr>
            <a:r>
              <a:rPr lang="en-US" b="0" baseline="0" dirty="0" smtClean="0"/>
              <a:t>Allow 5 minutes.  Then explain you would like to move on so that they have time to experience Part 5.  </a:t>
            </a:r>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5/13/2016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5/13/2016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5/13/2016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5/13/2016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5/13/2016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5/13/2016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5/13/2016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5/13/2016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5/13/2016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5/13/2016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5/13/2016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5/13/2016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958975"/>
            <a:ext cx="7772400" cy="1470025"/>
          </a:xfrm>
        </p:spPr>
        <p:txBody>
          <a:bodyPr/>
          <a:lstStyle/>
          <a:p>
            <a:r>
              <a:rPr lang="en-US" dirty="0"/>
              <a:t/>
            </a:r>
            <a:br>
              <a:rPr lang="en-US" dirty="0"/>
            </a:br>
            <a:r>
              <a:rPr lang="en-US" sz="5000" b="1" dirty="0" smtClean="0">
                <a:solidFill>
                  <a:schemeClr val="accent3">
                    <a:lumMod val="75000"/>
                  </a:schemeClr>
                </a:solidFill>
              </a:rPr>
              <a:t>An Unhealthy </a:t>
            </a:r>
            <a:r>
              <a:rPr lang="en-US" sz="5000" b="1" dirty="0" smtClean="0">
                <a:solidFill>
                  <a:schemeClr val="accent3">
                    <a:lumMod val="75000"/>
                  </a:schemeClr>
                </a:solidFill>
              </a:rPr>
              <a:t>Home</a:t>
            </a:r>
            <a:br>
              <a:rPr lang="en-US" sz="5000" b="1" dirty="0" smtClean="0">
                <a:solidFill>
                  <a:schemeClr val="accent3">
                    <a:lumMod val="75000"/>
                  </a:schemeClr>
                </a:solidFill>
              </a:rPr>
            </a:br>
            <a:r>
              <a:rPr lang="en-US" sz="5000" dirty="0" smtClean="0">
                <a:solidFill>
                  <a:srgbClr val="FF0000"/>
                </a:solidFill>
              </a:rPr>
              <a:t>Note: You will need to provide paper towels for participants.</a:t>
            </a:r>
            <a:r>
              <a:rPr lang="en-US" sz="5000" dirty="0">
                <a:solidFill>
                  <a:srgbClr val="FF0000"/>
                </a:solidFill>
              </a:rPr>
              <a:t/>
            </a:r>
            <a:br>
              <a:rPr lang="en-US" sz="5000" dirty="0">
                <a:solidFill>
                  <a:srgbClr val="FF0000"/>
                </a:solidFill>
              </a:rPr>
            </a:br>
            <a:endParaRPr lang="en-US" sz="50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4385" y="1560656"/>
            <a:ext cx="4038600" cy="4154984"/>
          </a:xfrm>
          <a:prstGeom prst="rect">
            <a:avLst/>
          </a:prstGeom>
          <a:noFill/>
        </p:spPr>
        <p:txBody>
          <a:bodyPr wrap="square" rtlCol="0">
            <a:spAutoFit/>
          </a:bodyPr>
          <a:lstStyle/>
          <a:p>
            <a:r>
              <a:rPr lang="en-US" sz="2400" dirty="0" smtClean="0"/>
              <a:t>The </a:t>
            </a:r>
            <a:r>
              <a:rPr lang="en-US" sz="2400" dirty="0"/>
              <a:t>public health nurse noticed that the Smith family had a carbon monoxide detector that needed new batteries.  When he replaced the batteries in the carbon monoxide detector, it beeped loudly to indicate that the home had high levels of carbon monoxide.   </a:t>
            </a:r>
          </a:p>
          <a:p>
            <a:r>
              <a:rPr lang="en-US" sz="2400" dirty="0"/>
              <a:t> </a:t>
            </a:r>
          </a:p>
        </p:txBody>
      </p:sp>
      <p:sp>
        <p:nvSpPr>
          <p:cNvPr id="16" name="Rectangle 15"/>
          <p:cNvSpPr/>
          <p:nvPr/>
        </p:nvSpPr>
        <p:spPr>
          <a:xfrm>
            <a:off x="4724400" y="914400"/>
            <a:ext cx="897321" cy="124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010400" y="3821400"/>
            <a:ext cx="1414670" cy="124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39343" y="518681"/>
            <a:ext cx="6728257" cy="954107"/>
          </a:xfrm>
          <a:prstGeom prst="rect">
            <a:avLst/>
          </a:prstGeom>
          <a:noFill/>
        </p:spPr>
        <p:txBody>
          <a:bodyPr wrap="square" rtlCol="0">
            <a:spAutoFit/>
          </a:bodyPr>
          <a:lstStyle/>
          <a:p>
            <a:r>
              <a:rPr lang="en-US" sz="2800" b="1" dirty="0"/>
              <a:t>Part 5:  An Emergency Health Hazard</a:t>
            </a:r>
            <a:endParaRPr lang="en-US" sz="2800" dirty="0"/>
          </a:p>
          <a:p>
            <a:r>
              <a:rPr lang="en-US" sz="2800" dirty="0"/>
              <a:t> </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4639" y="1332462"/>
            <a:ext cx="3509962" cy="46113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948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64109"/>
            <a:ext cx="27051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1">
                    <a:lumMod val="75000"/>
                  </a:schemeClr>
                </a:solidFill>
              </a:rPr>
              <a:t>Teacher Information</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24600" y="1524000"/>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9" name="TextBox 18"/>
          <p:cNvSpPr txBox="1"/>
          <p:nvPr/>
        </p:nvSpPr>
        <p:spPr>
          <a:xfrm>
            <a:off x="6939998" y="2892287"/>
            <a:ext cx="800100" cy="457200"/>
          </a:xfrm>
          <a:prstGeom prst="rect">
            <a:avLst/>
          </a:prstGeom>
          <a:noFill/>
          <a:ln>
            <a:noFill/>
          </a:ln>
        </p:spPr>
        <p:txBody>
          <a:bodyPr wrap="square">
            <a:spAutoFit/>
          </a:bodyPr>
          <a:lstStyle/>
          <a:p>
            <a:pPr>
              <a:defRPr/>
            </a:pPr>
            <a:r>
              <a:rPr lang="en-US" sz="2400" b="1" dirty="0">
                <a:solidFill>
                  <a:schemeClr val="accent3">
                    <a:lumMod val="75000"/>
                  </a:schemeClr>
                </a:solidFill>
              </a:rPr>
              <a:t>Key</a:t>
            </a:r>
          </a:p>
        </p:txBody>
      </p:sp>
      <p:sp>
        <p:nvSpPr>
          <p:cNvPr id="21" name="TextBox 20"/>
          <p:cNvSpPr txBox="1"/>
          <p:nvPr/>
        </p:nvSpPr>
        <p:spPr>
          <a:xfrm>
            <a:off x="6781800" y="3505200"/>
            <a:ext cx="1143000" cy="457200"/>
          </a:xfrm>
          <a:prstGeom prst="rect">
            <a:avLst/>
          </a:prstGeom>
          <a:noFill/>
          <a:ln>
            <a:noFill/>
          </a:ln>
        </p:spPr>
        <p:txBody>
          <a:bodyPr>
            <a:spAutoFit/>
          </a:bodyPr>
          <a:lstStyle/>
          <a:p>
            <a:pPr algn="ctr">
              <a:defRPr/>
            </a:pPr>
            <a:r>
              <a:rPr lang="en-US" sz="2400" b="1" dirty="0" smtClean="0">
                <a:solidFill>
                  <a:schemeClr val="accent3">
                    <a:lumMod val="75000"/>
                  </a:schemeClr>
                </a:solidFill>
              </a:rPr>
              <a:t>SDS</a:t>
            </a:r>
            <a:endParaRPr lang="en-US" sz="2400" b="1" dirty="0">
              <a:solidFill>
                <a:schemeClr val="accent3">
                  <a:lumMod val="75000"/>
                </a:schemeClr>
              </a:solidFill>
            </a:endParaRPr>
          </a:p>
        </p:txBody>
      </p:sp>
      <p:sp>
        <p:nvSpPr>
          <p:cNvPr id="7" name="TextBox 18"/>
          <p:cNvSpPr txBox="1"/>
          <p:nvPr/>
        </p:nvSpPr>
        <p:spPr>
          <a:xfrm>
            <a:off x="6768548" y="2190750"/>
            <a:ext cx="1143000" cy="457200"/>
          </a:xfrm>
          <a:prstGeom prst="rect">
            <a:avLst/>
          </a:prstGeom>
          <a:noFill/>
          <a:ln>
            <a:noFill/>
          </a:ln>
        </p:spPr>
        <p:txBody>
          <a:bodyPr>
            <a:spAutoFit/>
          </a:bodyPr>
          <a:lstStyle/>
          <a:p>
            <a:r>
              <a:rPr lang="en-US" sz="2400" b="1" dirty="0">
                <a:solidFill>
                  <a:srgbClr val="77933C"/>
                </a:solidFill>
              </a:rPr>
              <a:t>Safety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96" y="138112"/>
            <a:ext cx="2143125" cy="2771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47775"/>
            <a:ext cx="2019300" cy="2714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2404688"/>
            <a:ext cx="2133600" cy="2762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231063"/>
            <a:ext cx="2124075" cy="2781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934292"/>
            <a:ext cx="2162175" cy="2790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12</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2465848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3790359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188113"/>
            <a:ext cx="7772400" cy="6481774"/>
          </a:xfrm>
          <a:prstGeom prst="rect">
            <a:avLst/>
          </a:prstGeom>
          <a:noFill/>
          <a:ln w="9525">
            <a:noFill/>
            <a:miter lim="800000"/>
            <a:headEnd/>
            <a:tailEnd/>
          </a:ln>
        </p:spPr>
        <p:txBody>
          <a:bodyPr>
            <a:spAutoFit/>
          </a:bodyPr>
          <a:lstStyle/>
          <a:p>
            <a:pPr algn="ctr"/>
            <a:r>
              <a:rPr lang="en-US" sz="54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 </a:t>
            </a:r>
            <a:endParaRPr lang="en-US" sz="54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579306" y="2438400"/>
            <a:ext cx="8022020" cy="2985433"/>
          </a:xfrm>
          <a:prstGeom prst="rect">
            <a:avLst/>
          </a:prstGeom>
          <a:noFill/>
          <a:ln w="19050">
            <a:solidFill>
              <a:srgbClr val="006699"/>
            </a:solidFill>
            <a:miter lim="800000"/>
            <a:headEnd/>
            <a:tailEnd/>
          </a:ln>
        </p:spPr>
        <p:txBody>
          <a:bodyPr wrap="square">
            <a:spAutoFit/>
          </a:bodyPr>
          <a:lstStyle/>
          <a:p>
            <a:pPr algn="ctr"/>
            <a:endParaRPr lang="en-US" sz="1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20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1600" b="1" dirty="0" smtClean="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743576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54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636026"/>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15</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243335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16</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428129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381000"/>
            <a:ext cx="7772400" cy="1470025"/>
          </a:xfrm>
        </p:spPr>
        <p:txBody>
          <a:bodyPr/>
          <a:lstStyle/>
          <a:p>
            <a:r>
              <a:rPr lang="en-US" sz="6000" b="1" dirty="0" smtClean="0">
                <a:solidFill>
                  <a:schemeClr val="accent3">
                    <a:lumMod val="75000"/>
                  </a:schemeClr>
                </a:solidFill>
              </a:rPr>
              <a:t>An Unhealthy Home </a:t>
            </a:r>
            <a:endParaRPr lang="en-US" sz="6000" dirty="0"/>
          </a:p>
        </p:txBody>
      </p:sp>
      <p:pic>
        <p:nvPicPr>
          <p:cNvPr id="18439" name="Picture 8" descr="logo_trademark_6in"/>
          <p:cNvPicPr>
            <a:picLocks noChangeAspect="1" noChangeArrowheads="1"/>
          </p:cNvPicPr>
          <p:nvPr/>
        </p:nvPicPr>
        <p:blipFill>
          <a:blip r:embed="rId3"/>
          <a:srcRect/>
          <a:stretch>
            <a:fillRect/>
          </a:stretch>
        </p:blipFill>
        <p:spPr bwMode="auto">
          <a:xfrm>
            <a:off x="990600" y="3200400"/>
            <a:ext cx="3276600" cy="2306704"/>
          </a:xfrm>
          <a:prstGeom prst="rect">
            <a:avLst/>
          </a:prstGeom>
          <a:noFill/>
          <a:ln w="9525">
            <a:noFill/>
            <a:miter lim="800000"/>
            <a:headEnd/>
            <a:tailEnd/>
          </a:ln>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648200" y="1981200"/>
            <a:ext cx="3276600" cy="4582376"/>
          </a:xfrm>
          <a:prstGeom prst="rect">
            <a:avLst/>
          </a:prstGeom>
        </p:spPr>
      </p:pic>
    </p:spTree>
    <p:extLst>
      <p:ext uri="{BB962C8B-B14F-4D97-AF65-F5344CB8AC3E}">
        <p14:creationId xmlns:p14="http://schemas.microsoft.com/office/powerpoint/2010/main" val="50941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876059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4</a:t>
            </a:fld>
            <a:endParaRPr lang="en-US"/>
          </a:p>
        </p:txBody>
      </p:sp>
    </p:spTree>
    <p:extLst>
      <p:ext uri="{BB962C8B-B14F-4D97-AF65-F5344CB8AC3E}">
        <p14:creationId xmlns:p14="http://schemas.microsoft.com/office/powerpoint/2010/main" val="290955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147" y="2514600"/>
            <a:ext cx="2785452" cy="35865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113" y="2514600"/>
            <a:ext cx="2717373" cy="35252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680" name="TextBox 9"/>
          <p:cNvSpPr txBox="1">
            <a:spLocks noChangeArrowheads="1"/>
          </p:cNvSpPr>
          <p:nvPr/>
        </p:nvSpPr>
        <p:spPr bwMode="auto">
          <a:xfrm>
            <a:off x="5791200" y="1524000"/>
            <a:ext cx="2590800" cy="830263"/>
          </a:xfrm>
          <a:prstGeom prst="rect">
            <a:avLst/>
          </a:prstGeom>
          <a:noFill/>
          <a:ln w="9525">
            <a:noFill/>
            <a:miter lim="800000"/>
            <a:headEnd/>
            <a:tailEnd/>
          </a:ln>
        </p:spPr>
        <p:txBody>
          <a:bodyPr>
            <a:spAutoFit/>
          </a:bodyPr>
          <a:lstStyle/>
          <a:p>
            <a:pPr algn="ctr"/>
            <a:r>
              <a:rPr lang="en-US" sz="2400" b="1" dirty="0"/>
              <a:t>Student Instructions </a:t>
            </a:r>
            <a:endParaRPr lang="en-US" dirty="0"/>
          </a:p>
        </p:txBody>
      </p:sp>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a:bodyPr>
          <a:lstStyle/>
          <a:p>
            <a:pPr eaLnBrk="1" fontAlgn="auto" hangingPunct="1">
              <a:spcAft>
                <a:spcPts val="0"/>
              </a:spcAft>
              <a:defRPr/>
            </a:pPr>
            <a:r>
              <a:rPr lang="en-US" b="1" dirty="0" smtClean="0">
                <a:solidFill>
                  <a:schemeClr val="tx1"/>
                </a:solidFill>
              </a:rPr>
              <a:t> </a:t>
            </a:r>
            <a:r>
              <a:rPr lang="en-US" b="1" dirty="0" smtClean="0">
                <a:solidFill>
                  <a:schemeClr val="accent1">
                    <a:lumMod val="75000"/>
                  </a:schemeClr>
                </a:solidFill>
              </a:rPr>
              <a:t> An Unhealthy Home</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1905000"/>
            <a:ext cx="1752600" cy="457200"/>
          </a:xfrm>
          <a:prstGeom prst="rect">
            <a:avLst/>
          </a:prstGeom>
          <a:noFill/>
          <a:ln w="9525">
            <a:noFill/>
            <a:miter lim="800000"/>
            <a:headEnd/>
            <a:tailEnd/>
          </a:ln>
        </p:spPr>
        <p:txBody>
          <a:bodyPr>
            <a:spAutoFit/>
          </a:bodyPr>
          <a:lstStyle/>
          <a:p>
            <a:pPr algn="ctr"/>
            <a:r>
              <a:rPr lang="en-US" sz="2400" b="1" dirty="0"/>
              <a:t>Safety</a:t>
            </a:r>
          </a:p>
        </p:txBody>
      </p:sp>
      <p:sp>
        <p:nvSpPr>
          <p:cNvPr id="28679" name="TextBox 8"/>
          <p:cNvSpPr txBox="1">
            <a:spLocks noChangeArrowheads="1"/>
          </p:cNvSpPr>
          <p:nvPr/>
        </p:nvSpPr>
        <p:spPr bwMode="auto">
          <a:xfrm>
            <a:off x="1066800" y="1905000"/>
            <a:ext cx="1981200" cy="457200"/>
          </a:xfrm>
          <a:prstGeom prst="rect">
            <a:avLst/>
          </a:prstGeom>
          <a:noFill/>
          <a:ln w="9525">
            <a:noFill/>
            <a:miter lim="800000"/>
            <a:headEnd/>
            <a:tailEnd/>
          </a:ln>
        </p:spPr>
        <p:txBody>
          <a:bodyPr>
            <a:spAutoFit/>
          </a:bodyPr>
          <a:lstStyle/>
          <a:p>
            <a:r>
              <a:rPr lang="en-US" sz="2400" b="1"/>
              <a:t>Quick Guide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5</a:t>
            </a:fld>
            <a:endParaRPr lang="en-US"/>
          </a:p>
        </p:txBody>
      </p:sp>
      <p:cxnSp>
        <p:nvCxnSpPr>
          <p:cNvPr id="28687" name="Straight Arrow Connector 11"/>
          <p:cNvCxnSpPr>
            <a:cxnSpLocks noChangeShapeType="1"/>
            <a:stCxn id="28681" idx="0"/>
          </p:cNvCxnSpPr>
          <p:nvPr/>
        </p:nvCxnSpPr>
        <p:spPr bwMode="auto">
          <a:xfrm flipV="1">
            <a:off x="6021114" y="5918589"/>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a:stCxn id="28678" idx="2"/>
          </p:cNvCxnSpPr>
          <p:nvPr/>
        </p:nvCxnSpPr>
        <p:spPr bwMode="auto">
          <a:xfrm>
            <a:off x="3848100" y="2362200"/>
            <a:ext cx="0" cy="1104900"/>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a:off x="2290764" y="2286000"/>
            <a:ext cx="0" cy="630622"/>
          </a:xfrm>
          <a:prstGeom prst="straightConnector1">
            <a:avLst/>
          </a:prstGeom>
          <a:noFill/>
          <a:ln w="76200" algn="ctr">
            <a:solidFill>
              <a:srgbClr val="C00000"/>
            </a:solidFill>
            <a:round/>
            <a:headEnd/>
            <a:tailEnd type="arrow" w="med" len="med"/>
          </a:ln>
        </p:spPr>
      </p:cxnSp>
      <p:sp>
        <p:nvSpPr>
          <p:cNvPr id="28681" name="TextBox 12"/>
          <p:cNvSpPr txBox="1">
            <a:spLocks noChangeArrowheads="1"/>
          </p:cNvSpPr>
          <p:nvPr/>
        </p:nvSpPr>
        <p:spPr bwMode="auto">
          <a:xfrm>
            <a:off x="4840014" y="6375789"/>
            <a:ext cx="2362200" cy="366713"/>
          </a:xfrm>
          <a:prstGeom prst="rect">
            <a:avLst/>
          </a:prstGeom>
          <a:noFill/>
          <a:ln w="9525">
            <a:noFill/>
            <a:miter lim="800000"/>
            <a:headEnd/>
            <a:tailEnd/>
          </a:ln>
        </p:spPr>
        <p:txBody>
          <a:bodyPr>
            <a:spAutoFit/>
          </a:bodyPr>
          <a:lstStyle/>
          <a:p>
            <a:r>
              <a:rPr lang="en-US" b="1" dirty="0">
                <a:solidFill>
                  <a:schemeClr val="tx2">
                    <a:lumMod val="75000"/>
                  </a:schemeClr>
                </a:solidFill>
              </a:rPr>
              <a:t>Turn to this page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6</a:t>
            </a:fld>
            <a:endParaRPr lang="en-US"/>
          </a:p>
        </p:txBody>
      </p:sp>
      <p:sp>
        <p:nvSpPr>
          <p:cNvPr id="10"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685800" y="313338"/>
            <a:ext cx="7696200" cy="6432530"/>
          </a:xfrm>
          <a:prstGeom prst="rect">
            <a:avLst/>
          </a:prstGeom>
          <a:ln>
            <a:noFill/>
          </a:ln>
        </p:spPr>
        <p:txBody>
          <a:bodyPr wrap="square">
            <a:spAutoFit/>
          </a:bodyPr>
          <a:lstStyle/>
          <a:p>
            <a:r>
              <a:rPr lang="en-US" sz="2800" b="1" dirty="0"/>
              <a:t>Part 1:  An Ailing Family </a:t>
            </a:r>
            <a:endParaRPr lang="en-US" sz="2800" dirty="0"/>
          </a:p>
          <a:p>
            <a:r>
              <a:rPr lang="en-US" sz="2400" dirty="0"/>
              <a:t> </a:t>
            </a:r>
          </a:p>
          <a:p>
            <a:r>
              <a:rPr lang="en-US" sz="2400" dirty="0"/>
              <a:t>Mrs. Smith brought her two children, Grace (age 18 months) and Jack (age 4 years), to the health clinic.  She was worried because they had been coughing and had runny noses for several months.  She explained that both children were tired and not as active as usual.  Jack also complained that he had a headache and nausea.  </a:t>
            </a:r>
          </a:p>
          <a:p>
            <a:r>
              <a:rPr lang="en-US" sz="2400" dirty="0"/>
              <a:t> </a:t>
            </a:r>
          </a:p>
          <a:p>
            <a:r>
              <a:rPr lang="en-US" sz="2400" dirty="0"/>
              <a:t>The children had been healthy until the family moved into an older home several months ago. The physical exam for both children was normal except for increased breathing rates in both children.  Mrs. Smith and her husband were healthy except for recurring mild headaches and fatigue that they blamed on stress.  </a:t>
            </a:r>
          </a:p>
          <a:p>
            <a:r>
              <a:rPr lang="en-US" sz="2400"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7</a:t>
            </a:fld>
            <a:endParaRPr lang="en-US"/>
          </a:p>
        </p:txBody>
      </p:sp>
      <p:sp>
        <p:nvSpPr>
          <p:cNvPr id="2" name="Rectangle 1"/>
          <p:cNvSpPr/>
          <p:nvPr/>
        </p:nvSpPr>
        <p:spPr>
          <a:xfrm>
            <a:off x="520262" y="333858"/>
            <a:ext cx="7861738" cy="2369880"/>
          </a:xfrm>
          <a:prstGeom prst="rect">
            <a:avLst/>
          </a:prstGeom>
        </p:spPr>
        <p:txBody>
          <a:bodyPr wrap="square">
            <a:spAutoFit/>
          </a:bodyPr>
          <a:lstStyle/>
          <a:p>
            <a:r>
              <a:rPr lang="en-US" sz="2800" b="1" dirty="0"/>
              <a:t>Part 2:  Medical Tests</a:t>
            </a:r>
            <a:endParaRPr lang="en-US" sz="2800" dirty="0"/>
          </a:p>
          <a:p>
            <a:r>
              <a:rPr lang="en-US" sz="2400" dirty="0"/>
              <a:t> </a:t>
            </a:r>
          </a:p>
          <a:p>
            <a:r>
              <a:rPr lang="en-US" sz="2400" dirty="0"/>
              <a:t>The nurse practitioner at the clinic was concerned because the children had been experiencing symptoms for two months.  She ordered a strep test and blood tests (white blood cell count and blood lead level).  </a:t>
            </a:r>
          </a:p>
        </p:txBody>
      </p:sp>
      <p:sp>
        <p:nvSpPr>
          <p:cNvPr id="7" name="TextBox 6"/>
          <p:cNvSpPr txBox="1"/>
          <p:nvPr/>
        </p:nvSpPr>
        <p:spPr>
          <a:xfrm>
            <a:off x="533400" y="3124200"/>
            <a:ext cx="2590800" cy="2308324"/>
          </a:xfrm>
          <a:prstGeom prst="rect">
            <a:avLst/>
          </a:prstGeom>
          <a:noFill/>
          <a:ln>
            <a:solidFill>
              <a:schemeClr val="accent1"/>
            </a:solidFill>
          </a:ln>
        </p:spPr>
        <p:txBody>
          <a:bodyPr wrap="square" rtlCol="0">
            <a:spAutoFit/>
          </a:bodyPr>
          <a:lstStyle/>
          <a:p>
            <a:r>
              <a:rPr lang="en-US" b="1" u="sng" dirty="0"/>
              <a:t>Strep Test</a:t>
            </a:r>
            <a:endParaRPr lang="en-US" dirty="0"/>
          </a:p>
          <a:p>
            <a:r>
              <a:rPr lang="en-US" dirty="0"/>
              <a:t>A strep test is used to determine if a patient has strep throat, an infection caused by </a:t>
            </a:r>
            <a:r>
              <a:rPr lang="en-US" i="1" dirty="0"/>
              <a:t>Streptococcus</a:t>
            </a:r>
            <a:r>
              <a:rPr lang="en-US" dirty="0"/>
              <a:t> bacteria.  </a:t>
            </a:r>
          </a:p>
          <a:p>
            <a:r>
              <a:rPr lang="en-US" b="1" dirty="0"/>
              <a:t> </a:t>
            </a:r>
            <a:endParaRPr lang="en-US" dirty="0"/>
          </a:p>
          <a:p>
            <a:endParaRPr lang="en-US" dirty="0"/>
          </a:p>
        </p:txBody>
      </p:sp>
      <p:sp>
        <p:nvSpPr>
          <p:cNvPr id="14" name="TextBox 13"/>
          <p:cNvSpPr txBox="1"/>
          <p:nvPr/>
        </p:nvSpPr>
        <p:spPr>
          <a:xfrm>
            <a:off x="3276600" y="3112851"/>
            <a:ext cx="2667000" cy="2308324"/>
          </a:xfrm>
          <a:prstGeom prst="rect">
            <a:avLst/>
          </a:prstGeom>
          <a:noFill/>
          <a:ln>
            <a:solidFill>
              <a:schemeClr val="accent1"/>
            </a:solidFill>
          </a:ln>
        </p:spPr>
        <p:txBody>
          <a:bodyPr wrap="square" rtlCol="0">
            <a:spAutoFit/>
          </a:bodyPr>
          <a:lstStyle/>
          <a:p>
            <a:r>
              <a:rPr lang="en-US" b="1" u="sng" dirty="0"/>
              <a:t>White Blood Cell </a:t>
            </a:r>
            <a:r>
              <a:rPr lang="en-US" b="1" u="sng" dirty="0" smtClean="0"/>
              <a:t>Count</a:t>
            </a:r>
            <a:endParaRPr lang="en-US" dirty="0"/>
          </a:p>
          <a:p>
            <a:r>
              <a:rPr lang="en-US" dirty="0"/>
              <a:t>A larger than normal number of white blood cells indicates that a patient may have an infection</a:t>
            </a:r>
            <a:r>
              <a:rPr lang="en-US" dirty="0" smtClean="0"/>
              <a:t>.  </a:t>
            </a:r>
            <a:endParaRPr lang="en-US" dirty="0"/>
          </a:p>
          <a:p>
            <a:r>
              <a:rPr lang="en-US" b="1" dirty="0"/>
              <a:t> </a:t>
            </a:r>
            <a:endParaRPr lang="en-US" dirty="0"/>
          </a:p>
        </p:txBody>
      </p:sp>
      <p:sp>
        <p:nvSpPr>
          <p:cNvPr id="15" name="TextBox 14"/>
          <p:cNvSpPr txBox="1"/>
          <p:nvPr/>
        </p:nvSpPr>
        <p:spPr>
          <a:xfrm>
            <a:off x="6073302" y="3101876"/>
            <a:ext cx="2590800" cy="2308324"/>
          </a:xfrm>
          <a:prstGeom prst="rect">
            <a:avLst/>
          </a:prstGeom>
          <a:noFill/>
          <a:ln>
            <a:solidFill>
              <a:schemeClr val="accent1"/>
            </a:solidFill>
          </a:ln>
        </p:spPr>
        <p:txBody>
          <a:bodyPr wrap="square" rtlCol="0">
            <a:spAutoFit/>
          </a:bodyPr>
          <a:lstStyle/>
          <a:p>
            <a:r>
              <a:rPr lang="en-US" b="1" u="sng" dirty="0"/>
              <a:t>Blood Lead Test</a:t>
            </a:r>
            <a:r>
              <a:rPr lang="en-US" b="1" dirty="0"/>
              <a:t>  </a:t>
            </a:r>
            <a:endParaRPr lang="en-US" dirty="0"/>
          </a:p>
          <a:p>
            <a:r>
              <a:rPr lang="en-US" dirty="0" smtClean="0"/>
              <a:t>A </a:t>
            </a:r>
            <a:r>
              <a:rPr lang="en-US" dirty="0"/>
              <a:t>blood lead test is used to determine if a patient is suffering from lead poisoning.  People who seem healthy can still have high levels of lead in their blood.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564832"/>
            <a:ext cx="2819400" cy="121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9601" y="5564832"/>
            <a:ext cx="1457624"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06" y="5564832"/>
            <a:ext cx="25908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6016966"/>
            <a:ext cx="20288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8</a:t>
            </a:fld>
            <a:endParaRPr lang="en-US"/>
          </a:p>
        </p:txBody>
      </p:sp>
      <p:sp>
        <p:nvSpPr>
          <p:cNvPr id="2" name="TextBox 1"/>
          <p:cNvSpPr txBox="1"/>
          <p:nvPr/>
        </p:nvSpPr>
        <p:spPr>
          <a:xfrm>
            <a:off x="726194" y="1296010"/>
            <a:ext cx="3998205" cy="3416320"/>
          </a:xfrm>
          <a:prstGeom prst="rect">
            <a:avLst/>
          </a:prstGeom>
          <a:noFill/>
        </p:spPr>
        <p:txBody>
          <a:bodyPr wrap="square" rtlCol="0">
            <a:spAutoFit/>
          </a:bodyPr>
          <a:lstStyle/>
          <a:p>
            <a:r>
              <a:rPr lang="en-US" sz="2400" dirty="0" smtClean="0"/>
              <a:t>The </a:t>
            </a:r>
            <a:r>
              <a:rPr lang="en-US" sz="2400" dirty="0"/>
              <a:t>public health nurse noticed a “musty” odor in the home that might indicate the presence of mold.  He suggested that Jack and Grace’s respiratory symptoms might be due to high levels of mold in their home.    </a:t>
            </a:r>
          </a:p>
        </p:txBody>
      </p:sp>
      <p:sp>
        <p:nvSpPr>
          <p:cNvPr id="9" name="TextBox 8"/>
          <p:cNvSpPr txBox="1"/>
          <p:nvPr/>
        </p:nvSpPr>
        <p:spPr>
          <a:xfrm>
            <a:off x="751701" y="284763"/>
            <a:ext cx="7162800" cy="954107"/>
          </a:xfrm>
          <a:prstGeom prst="rect">
            <a:avLst/>
          </a:prstGeom>
          <a:noFill/>
        </p:spPr>
        <p:txBody>
          <a:bodyPr wrap="square" rtlCol="0">
            <a:spAutoFit/>
          </a:bodyPr>
          <a:lstStyle/>
          <a:p>
            <a:r>
              <a:rPr lang="en-US" sz="2800" b="1" dirty="0"/>
              <a:t>Part 3:  Healthy Home Inspection</a:t>
            </a:r>
            <a:endParaRPr lang="en-US" sz="2800" dirty="0"/>
          </a:p>
          <a:p>
            <a:r>
              <a:rPr lang="en-US" sz="2800" dirty="0"/>
              <a:t> </a:t>
            </a:r>
            <a:r>
              <a:rPr lang="en-US" sz="2400" dirty="0"/>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233008"/>
            <a:ext cx="3497151"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9</a:t>
            </a:fld>
            <a:endParaRPr lang="en-US"/>
          </a:p>
        </p:txBody>
      </p:sp>
      <p:sp>
        <p:nvSpPr>
          <p:cNvPr id="13" name="TextBox 12"/>
          <p:cNvSpPr txBox="1"/>
          <p:nvPr/>
        </p:nvSpPr>
        <p:spPr>
          <a:xfrm>
            <a:off x="703196" y="1540937"/>
            <a:ext cx="4250735" cy="3416320"/>
          </a:xfrm>
          <a:prstGeom prst="rect">
            <a:avLst/>
          </a:prstGeom>
          <a:noFill/>
        </p:spPr>
        <p:txBody>
          <a:bodyPr wrap="square" rtlCol="0">
            <a:spAutoFit/>
          </a:bodyPr>
          <a:lstStyle/>
          <a:p>
            <a:r>
              <a:rPr lang="en-US" sz="2400" dirty="0"/>
              <a:t> </a:t>
            </a:r>
          </a:p>
          <a:p>
            <a:r>
              <a:rPr lang="en-US" sz="2400" dirty="0"/>
              <a:t>The public health nurse noted that the Smiths’ home had </a:t>
            </a:r>
            <a:r>
              <a:rPr lang="en-US" sz="2400" u="sng" dirty="0"/>
              <a:t>not</a:t>
            </a:r>
            <a:r>
              <a:rPr lang="en-US" sz="2400" dirty="0"/>
              <a:t> been tested for radon.  He suggested that the Smiths purchase and follow the instructions for a short term home radon test kit.</a:t>
            </a:r>
          </a:p>
          <a:p>
            <a:r>
              <a:rPr lang="en-US" sz="2400" dirty="0"/>
              <a:t> </a:t>
            </a:r>
          </a:p>
        </p:txBody>
      </p:sp>
      <p:sp>
        <p:nvSpPr>
          <p:cNvPr id="22" name="Rectangle 21"/>
          <p:cNvSpPr/>
          <p:nvPr/>
        </p:nvSpPr>
        <p:spPr>
          <a:xfrm>
            <a:off x="7010400" y="3821400"/>
            <a:ext cx="1414670" cy="124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53931" y="4483042"/>
            <a:ext cx="2763803" cy="184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364195"/>
            <a:ext cx="3281697" cy="4039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03196" y="495974"/>
            <a:ext cx="5497632" cy="954107"/>
          </a:xfrm>
          <a:prstGeom prst="rect">
            <a:avLst/>
          </a:prstGeom>
          <a:noFill/>
        </p:spPr>
        <p:txBody>
          <a:bodyPr wrap="square" rtlCol="0">
            <a:spAutoFit/>
          </a:bodyPr>
          <a:lstStyle/>
          <a:p>
            <a:r>
              <a:rPr lang="en-US" sz="2800" b="1" dirty="0"/>
              <a:t>Part 4:  Another Health Hazard</a:t>
            </a:r>
            <a:endParaRPr lang="en-US" sz="2800" dirty="0"/>
          </a:p>
          <a:p>
            <a:r>
              <a:rPr lang="en-US" sz="2800" dirty="0"/>
              <a:t>  </a:t>
            </a:r>
          </a:p>
        </p:txBody>
      </p:sp>
    </p:spTree>
    <p:extLst>
      <p:ext uri="{BB962C8B-B14F-4D97-AF65-F5344CB8AC3E}">
        <p14:creationId xmlns:p14="http://schemas.microsoft.com/office/powerpoint/2010/main" val="627381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6038</TotalTime>
  <Words>1489</Words>
  <Application>Microsoft Office PowerPoint</Application>
  <PresentationFormat>On-screen Show (4:3)</PresentationFormat>
  <Paragraphs>189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An Unhealthy Home Note: You will need to provide paper towels for participants. </vt:lpstr>
      <vt:lpstr>An Unhealthy Home </vt:lpstr>
      <vt:lpstr>  Please complete the “Participant Card”</vt:lpstr>
      <vt:lpstr>PowerPoint Presentation</vt:lpstr>
      <vt:lpstr>  An Unhealthy Home</vt:lpstr>
      <vt:lpstr>PowerPoint Presentation</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Markowitz, Dina</cp:lastModifiedBy>
  <cp:revision>313</cp:revision>
  <cp:lastPrinted>2016-05-13T22:09:27Z</cp:lastPrinted>
  <dcterms:created xsi:type="dcterms:W3CDTF">2010-09-16T14:24:37Z</dcterms:created>
  <dcterms:modified xsi:type="dcterms:W3CDTF">2016-05-13T22:09:44Z</dcterms:modified>
</cp:coreProperties>
</file>