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350" r:id="rId3"/>
    <p:sldId id="351" r:id="rId4"/>
    <p:sldId id="309" r:id="rId5"/>
    <p:sldId id="311" r:id="rId6"/>
    <p:sldId id="327" r:id="rId7"/>
    <p:sldId id="312" r:id="rId8"/>
    <p:sldId id="316" r:id="rId9"/>
    <p:sldId id="330" r:id="rId10"/>
    <p:sldId id="317" r:id="rId11"/>
    <p:sldId id="331" r:id="rId12"/>
    <p:sldId id="324" r:id="rId13"/>
    <p:sldId id="277" r:id="rId14"/>
    <p:sldId id="345" r:id="rId15"/>
    <p:sldId id="346" r:id="rId16"/>
    <p:sldId id="347" r:id="rId17"/>
    <p:sldId id="348" r:id="rId18"/>
    <p:sldId id="349" r:id="rId1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ol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6FF33"/>
    <a:srgbClr val="FFFF99"/>
    <a:srgbClr val="99CCF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49" autoAdjust="0"/>
  </p:normalViewPr>
  <p:slideViewPr>
    <p:cSldViewPr>
      <p:cViewPr varScale="1">
        <p:scale>
          <a:sx n="58" d="100"/>
          <a:sy n="58" d="100"/>
        </p:scale>
        <p:origin x="-168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12"/>
    </p:cViewPr>
  </p:sorterViewPr>
  <p:notesViewPr>
    <p:cSldViewPr>
      <p:cViewPr varScale="1">
        <p:scale>
          <a:sx n="67" d="100"/>
          <a:sy n="67" d="100"/>
        </p:scale>
        <p:origin x="-273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pPr>
              <a:defRPr/>
            </a:pPr>
            <a:fld id="{F871DAA3-F50B-4F11-A314-4CA3E2133D1D}" type="datetimeFigureOut">
              <a:rPr lang="en-US"/>
              <a:pPr>
                <a:defRPr/>
              </a:pPr>
              <a:t>4/13/2014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1F88B9E2-10F2-4FAE-B053-CA052D3C4F67}" type="slidenum">
              <a:rPr lang="en-US"/>
              <a:pPr>
                <a:defRPr/>
              </a:pPr>
              <a:t>‹#›</a:t>
            </a:fld>
            <a:endParaRPr lang="en-US"/>
          </a:p>
        </p:txBody>
      </p:sp>
    </p:spTree>
    <p:extLst>
      <p:ext uri="{BB962C8B-B14F-4D97-AF65-F5344CB8AC3E}">
        <p14:creationId xmlns:p14="http://schemas.microsoft.com/office/powerpoint/2010/main" val="7550871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a:noFill/>
          <a:ln/>
        </p:spPr>
        <p:txBody>
          <a:bodyPr/>
          <a:lstStyle/>
          <a:p>
            <a:pPr marL="171450" indent="-171450" eaLnBrk="1" hangingPunct="1">
              <a:buFont typeface="Arial" pitchFamily="34" charset="0"/>
              <a:buChar char="•"/>
            </a:pPr>
            <a:r>
              <a:rPr lang="en-US" dirty="0" smtClean="0"/>
              <a:t>Should be on screen as participants enter the room.</a:t>
            </a:r>
          </a:p>
          <a:p>
            <a:pPr marL="0" indent="0" eaLnBrk="1" hangingPunct="1">
              <a:buFont typeface="Arial" pitchFamily="34" charset="0"/>
              <a:buNone/>
            </a:pPr>
            <a:endParaRPr lang="en-US" dirty="0" smtClean="0"/>
          </a:p>
          <a:p>
            <a:pPr marL="171450" indent="-171450" eaLnBrk="1" hangingPunct="1">
              <a:buFont typeface="Arial" pitchFamily="34" charset="0"/>
              <a:buChar char="•"/>
            </a:pPr>
            <a:r>
              <a:rPr lang="en-US" dirty="0" smtClean="0"/>
              <a:t>Start workshop on time—do not wait for “stragglers”</a:t>
            </a:r>
          </a:p>
          <a:p>
            <a:pPr marL="0" indent="0" eaLnBrk="1" hangingPunct="1">
              <a:buFont typeface="Arial" pitchFamily="34" charset="0"/>
              <a:buNone/>
            </a:pPr>
            <a:endParaRPr lang="en-US" dirty="0" smtClean="0"/>
          </a:p>
          <a:p>
            <a:pPr marL="171450" indent="-171450" eaLnBrk="1" hangingPunct="1">
              <a:buFont typeface="Arial" pitchFamily="34" charset="0"/>
              <a:buChar char="•"/>
            </a:pPr>
            <a:r>
              <a:rPr lang="en-US" dirty="0" smtClean="0"/>
              <a:t>Welcome participants as they enter room</a:t>
            </a:r>
          </a:p>
          <a:p>
            <a:pPr marL="0" indent="0" eaLnBrk="1" hangingPunct="1">
              <a:buFont typeface="Arial" pitchFamily="34" charset="0"/>
              <a:buNone/>
            </a:pPr>
            <a:endParaRPr lang="en-US" dirty="0" smtClean="0"/>
          </a:p>
          <a:p>
            <a:pPr marL="171450" indent="-171450" eaLnBrk="1" hangingPunct="1">
              <a:buFont typeface="Arial" pitchFamily="34" charset="0"/>
              <a:buChar char="•"/>
            </a:pPr>
            <a:r>
              <a:rPr lang="en-US" dirty="0" smtClean="0"/>
              <a:t>Do NOT do participant introductions unless the workshop group is a very small one (less than 10 people).  Introduce self and briefly explain teaching experience and current position.</a:t>
            </a:r>
          </a:p>
          <a:p>
            <a:pPr marL="0" indent="0" eaLnBrk="1" hangingPunct="1">
              <a:buFont typeface="Arial" pitchFamily="34" charset="0"/>
              <a:buNone/>
            </a:pPr>
            <a:endParaRPr lang="en-US" dirty="0" smtClean="0"/>
          </a:p>
          <a:p>
            <a:pPr marL="171450" indent="-171450" eaLnBrk="1" hangingPunct="1">
              <a:spcBef>
                <a:spcPct val="0"/>
              </a:spcBef>
              <a:buFont typeface="Arial" pitchFamily="34" charset="0"/>
              <a:buChar char="•"/>
            </a:pPr>
            <a:r>
              <a:rPr lang="en-US" dirty="0" smtClean="0"/>
              <a:t>The activity that you will do today was developed by Life Sciences Learning Center at the University of Rochester.  We found that teachers wanted access to the activities that we developed even after our grant support had ended. </a:t>
            </a:r>
          </a:p>
          <a:p>
            <a:pPr marL="0" indent="0" eaLnBrk="1" hangingPunct="1">
              <a:spcBef>
                <a:spcPct val="0"/>
              </a:spcBef>
              <a:buFont typeface="Arial" pitchFamily="34" charset="0"/>
              <a:buNone/>
            </a:pPr>
            <a:endParaRPr lang="en-US" dirty="0" smtClean="0"/>
          </a:p>
          <a:p>
            <a:pPr marL="171450" indent="-171450" eaLnBrk="1" hangingPunct="1">
              <a:spcBef>
                <a:spcPct val="0"/>
              </a:spcBef>
              <a:buFont typeface="Arial" pitchFamily="34" charset="0"/>
              <a:buChar char="•"/>
            </a:pPr>
            <a:r>
              <a:rPr lang="en-US" dirty="0" smtClean="0"/>
              <a:t>To provide for sustained dissemination, we formed a small spin-off company called Science Take-Out. Explain that Science Take-Out is a small company that manufactures and sells hands-on science kits for middle and high school biology students</a:t>
            </a:r>
          </a:p>
        </p:txBody>
      </p:sp>
      <p:sp>
        <p:nvSpPr>
          <p:cNvPr id="15363" name="Slide Number Placeholder 3"/>
          <p:cNvSpPr>
            <a:spLocks noGrp="1"/>
          </p:cNvSpPr>
          <p:nvPr>
            <p:ph type="sldNum" sz="quarter" idx="5"/>
          </p:nvPr>
        </p:nvSpPr>
        <p:spPr>
          <a:noFill/>
        </p:spPr>
        <p:txBody>
          <a:bodyPr/>
          <a:lstStyle/>
          <a:p>
            <a:fld id="{048CB2D4-6270-4CF3-974C-9DFE5E454319}"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r>
              <a:rPr lang="en-US" dirty="0" smtClean="0"/>
              <a:t>Finally,</a:t>
            </a:r>
            <a:r>
              <a:rPr lang="en-US" baseline="0" dirty="0" smtClean="0"/>
              <a:t> students will do HLA tissue typing to determine </a:t>
            </a:r>
            <a:r>
              <a:rPr lang="en-US" b="1" baseline="0" dirty="0" smtClean="0"/>
              <a:t>if the potential donor and the patient are “a match.”</a:t>
            </a:r>
          </a:p>
          <a:p>
            <a:endParaRPr lang="en-US" b="1" baseline="0" dirty="0" smtClean="0"/>
          </a:p>
          <a:p>
            <a:r>
              <a:rPr lang="en-US" b="1" baseline="0" dirty="0" smtClean="0"/>
              <a:t>Ask teachers to use the instructions to complete as much of the activity as time permits.</a:t>
            </a:r>
          </a:p>
          <a:p>
            <a:endParaRPr lang="en-US" dirty="0" smtClean="0"/>
          </a:p>
          <a:p>
            <a:endParaRPr lang="en-US" dirty="0" smtClean="0"/>
          </a:p>
          <a:p>
            <a:endParaRPr lang="en-US" dirty="0" smtClean="0"/>
          </a:p>
          <a:p>
            <a:endParaRPr lang="en-US" dirty="0" smtClean="0"/>
          </a:p>
          <a:p>
            <a:pPr eaLnBrk="1" hangingPunct="1">
              <a:spcBef>
                <a:spcPct val="0"/>
              </a:spcBef>
            </a:pPr>
            <a:endParaRPr lang="en-US" dirty="0"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891C20-6E98-4F97-9914-0BF6B33E1FA6}"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r>
              <a:rPr lang="en-US" dirty="0" smtClean="0"/>
              <a:t>Use this slide only if teachers have questions.  This part gives some students (and teachers) a bit of a problem.  Note that only antigens (pink spots) that are present in the donor</a:t>
            </a:r>
            <a:r>
              <a:rPr lang="en-US" baseline="0" dirty="0" smtClean="0"/>
              <a:t> can be rejected by the patient.  </a:t>
            </a:r>
            <a:r>
              <a:rPr lang="en-US" b="1" baseline="0" dirty="0" smtClean="0"/>
              <a:t>Antigens in the patient’s tissues cannot be rejected by the donor.</a:t>
            </a:r>
            <a:endParaRPr lang="en-US" b="1" dirty="0" smtClean="0"/>
          </a:p>
          <a:p>
            <a:endParaRPr lang="en-US" dirty="0" smtClean="0"/>
          </a:p>
          <a:p>
            <a:endParaRPr lang="en-US" dirty="0" smtClean="0"/>
          </a:p>
          <a:p>
            <a:endParaRPr lang="en-US" dirty="0" smtClean="0"/>
          </a:p>
          <a:p>
            <a:pPr eaLnBrk="1" hangingPunct="1">
              <a:spcBef>
                <a:spcPct val="0"/>
              </a:spcBef>
            </a:pPr>
            <a:endParaRPr lang="en-US" dirty="0"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891C20-6E98-4F97-9914-0BF6B33E1FA6}"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One copy of the Teacher Information is provided when you purchase kits.  You can also download the teacher information (without answers) from the website.</a:t>
            </a:r>
          </a:p>
          <a:p>
            <a:endParaRPr lang="en-US" dirty="0" smtClean="0"/>
          </a:p>
          <a:p>
            <a:r>
              <a:rPr lang="en-US" dirty="0" smtClean="0"/>
              <a:t>The teacher information includes:  Summary, Core Concepts, Kit Contains, Teacher Provides, Time Required, Hints for Reusing, and information of refill kit contents.</a:t>
            </a:r>
          </a:p>
          <a:p>
            <a:endParaRPr lang="en-US" dirty="0" smtClean="0"/>
          </a:p>
          <a:p>
            <a:r>
              <a:rPr lang="en-US" dirty="0" smtClean="0"/>
              <a:t>We also sell refill</a:t>
            </a:r>
            <a:r>
              <a:rPr lang="en-US" baseline="0" dirty="0" smtClean="0"/>
              <a:t> kits</a:t>
            </a:r>
            <a:r>
              <a:rPr lang="en-US" dirty="0" smtClean="0"/>
              <a:t> so that basic kit contents can be reused. </a:t>
            </a:r>
          </a:p>
          <a:p>
            <a:pPr eaLnBrk="1" hangingPunct="1">
              <a:spcBef>
                <a:spcPct val="0"/>
              </a:spcBef>
            </a:pPr>
            <a:endParaRPr lang="en-US" dirty="0"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7DC2E9-48F2-4AB0-A74C-5579C20FADD8}"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eaLnBrk="1" hangingPunct="1"/>
            <a:r>
              <a:rPr lang="en-US" dirty="0" smtClean="0"/>
              <a:t>You can create a “patient story” by using three other kits before you use</a:t>
            </a:r>
            <a:r>
              <a:rPr lang="en-US" baseline="0" dirty="0" smtClean="0"/>
              <a:t> the Kidney Donor kit.  </a:t>
            </a:r>
          </a:p>
          <a:p>
            <a:pPr eaLnBrk="1" hangingPunct="1">
              <a:spcBef>
                <a:spcPct val="0"/>
              </a:spcBef>
              <a:buFont typeface="Arial" pitchFamily="34" charset="0"/>
              <a:buChar char="•"/>
            </a:pPr>
            <a:r>
              <a:rPr lang="en-US" baseline="0" dirty="0" smtClean="0"/>
              <a:t>Diagnosing Diabetes—Does the patient have diabetes?  </a:t>
            </a:r>
          </a:p>
          <a:p>
            <a:pPr eaLnBrk="1" hangingPunct="1">
              <a:spcBef>
                <a:spcPct val="0"/>
              </a:spcBef>
              <a:buFont typeface="Arial" pitchFamily="34" charset="0"/>
              <a:buChar char="•"/>
            </a:pPr>
            <a:r>
              <a:rPr lang="en-US" baseline="0" dirty="0" smtClean="0"/>
              <a:t>A Kidney Problem—Does the patient have a problem with kidney function?  </a:t>
            </a:r>
          </a:p>
          <a:p>
            <a:pPr eaLnBrk="1" hangingPunct="1">
              <a:spcBef>
                <a:spcPct val="0"/>
              </a:spcBef>
              <a:buFont typeface="Arial" pitchFamily="34" charset="0"/>
              <a:buChar char="•"/>
            </a:pPr>
            <a:r>
              <a:rPr lang="en-US" baseline="0" dirty="0" smtClean="0"/>
              <a:t>Kidney Dialysis—The patient needs kidney dialysis.  How does a dialysis machine work?</a:t>
            </a:r>
          </a:p>
          <a:p>
            <a:pPr eaLnBrk="1" hangingPunct="1">
              <a:spcBef>
                <a:spcPct val="0"/>
              </a:spcBef>
              <a:buFont typeface="Arial" pitchFamily="34" charset="0"/>
              <a:buChar char="•"/>
            </a:pPr>
            <a:r>
              <a:rPr lang="en-US" baseline="0" dirty="0" smtClean="0"/>
              <a:t>Kidney Donor—</a:t>
            </a:r>
            <a:r>
              <a:rPr lang="en-US" dirty="0" smtClean="0"/>
              <a:t>The patient</a:t>
            </a:r>
            <a:r>
              <a:rPr lang="en-US" baseline="0" dirty="0" smtClean="0"/>
              <a:t> needs a kidney transplant.</a:t>
            </a: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41987" name="Slide Number Placeholder 3"/>
          <p:cNvSpPr>
            <a:spLocks noGrp="1"/>
          </p:cNvSpPr>
          <p:nvPr>
            <p:ph type="sldNum" sz="quarter" idx="5"/>
          </p:nvPr>
        </p:nvSpPr>
        <p:spPr>
          <a:noFill/>
        </p:spPr>
        <p:txBody>
          <a:bodyPr/>
          <a:lstStyle/>
          <a:p>
            <a:fld id="{9214A6EE-5789-4140-8EAF-1395C870FF8C}"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marL="181240" indent="-181240" eaLnBrk="1" hangingPunct="1">
              <a:buFont typeface="Arial" panose="020B0604020202020204" pitchFamily="34" charset="0"/>
              <a:buChar char="•"/>
            </a:pPr>
            <a:r>
              <a:rPr lang="en-US" dirty="0" smtClean="0"/>
              <a:t>The kit you used today is available from Science Take-Out as a completely assembled student kit. </a:t>
            </a:r>
          </a:p>
          <a:p>
            <a:pPr marL="181240" indent="-181240" eaLnBrk="1" hangingPunct="1">
              <a:buFont typeface="Arial" panose="020B0604020202020204" pitchFamily="34" charset="0"/>
              <a:buChar char="•"/>
            </a:pPr>
            <a:r>
              <a:rPr lang="en-US" dirty="0" smtClean="0"/>
              <a:t>Please explore the website to learn about other STO kits.  </a:t>
            </a:r>
          </a:p>
          <a:p>
            <a:pPr marL="181240" indent="-181240" eaLnBrk="1" hangingPunct="1">
              <a:buFont typeface="Arial" panose="020B0604020202020204" pitchFamily="34" charset="0"/>
              <a:buChar char="•"/>
            </a:pPr>
            <a:r>
              <a:rPr lang="en-US" dirty="0" smtClean="0"/>
              <a:t>You can download the complete teacher instructions so that you can see what you are buying.</a:t>
            </a:r>
          </a:p>
        </p:txBody>
      </p:sp>
      <p:sp>
        <p:nvSpPr>
          <p:cNvPr id="41987" name="Slide Number Placeholder 3"/>
          <p:cNvSpPr>
            <a:spLocks noGrp="1"/>
          </p:cNvSpPr>
          <p:nvPr>
            <p:ph type="sldNum" sz="quarter" idx="5"/>
          </p:nvPr>
        </p:nvSpPr>
        <p:spPr>
          <a:noFill/>
        </p:spPr>
        <p:txBody>
          <a:bodyPr/>
          <a:lstStyle/>
          <a:p>
            <a:fld id="{9214A6EE-5789-4140-8EAF-1395C870FF8C}"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You have a brochure that includes information on other Science Take-Out kits and a price list.</a:t>
            </a:r>
            <a:r>
              <a:rPr lang="en-US" baseline="0" dirty="0" smtClean="0"/>
              <a:t>  </a:t>
            </a:r>
            <a:r>
              <a:rPr lang="en-US" dirty="0" smtClean="0"/>
              <a:t>Visit the Science Take-Out website to get further information for each kit. </a:t>
            </a:r>
          </a:p>
          <a:p>
            <a:pPr>
              <a:spcBef>
                <a:spcPct val="0"/>
              </a:spcBef>
            </a:pPr>
            <a:r>
              <a:rPr lang="en-US" dirty="0" smtClean="0"/>
              <a:t>At the website, you can download the teacher information for each kit to help you decide which kits you would like to purchase.</a:t>
            </a:r>
          </a:p>
          <a:p>
            <a:pPr>
              <a:spcBef>
                <a:spcPct val="0"/>
              </a:spcBef>
            </a:pPr>
            <a:endParaRPr lang="en-US" dirty="0" smtClean="0"/>
          </a:p>
          <a:p>
            <a:pPr>
              <a:spcBef>
                <a:spcPct val="0"/>
              </a:spcBef>
            </a:pPr>
            <a:r>
              <a:rPr lang="en-US" dirty="0" smtClean="0"/>
              <a:t>Science Take-Out kits are available as:</a:t>
            </a:r>
          </a:p>
          <a:p>
            <a:pPr>
              <a:spcBef>
                <a:spcPct val="0"/>
              </a:spcBef>
            </a:pPr>
            <a:r>
              <a:rPr lang="en-US" b="1" dirty="0" smtClean="0"/>
              <a:t>Individual Assembled Kits </a:t>
            </a:r>
            <a:r>
              <a:rPr lang="en-US" dirty="0" smtClean="0"/>
              <a:t>like the kits you used in this workshop</a:t>
            </a:r>
          </a:p>
          <a:p>
            <a:pPr>
              <a:spcBef>
                <a:spcPct val="0"/>
              </a:spcBef>
            </a:pPr>
            <a:r>
              <a:rPr lang="en-US" b="1" dirty="0" smtClean="0"/>
              <a:t>Unassembled Packs </a:t>
            </a:r>
            <a:r>
              <a:rPr lang="en-US" dirty="0" smtClean="0"/>
              <a:t>that contain all</a:t>
            </a:r>
            <a:r>
              <a:rPr lang="en-US" baseline="0" dirty="0" smtClean="0"/>
              <a:t> supplies needed to make 10 kits</a:t>
            </a:r>
          </a:p>
          <a:p>
            <a:pPr>
              <a:spcBef>
                <a:spcPct val="0"/>
              </a:spcBef>
            </a:pPr>
            <a:r>
              <a:rPr lang="en-US" b="1" baseline="0" dirty="0" smtClean="0"/>
              <a:t>Refill Packs </a:t>
            </a:r>
            <a:r>
              <a:rPr lang="en-US" baseline="0" dirty="0" smtClean="0"/>
              <a:t>that contain supplies needed to refill the consumables for 10 kits</a:t>
            </a:r>
            <a:endParaRPr lang="en-US" dirty="0" smtClean="0"/>
          </a:p>
          <a:p>
            <a:pPr>
              <a:spcBef>
                <a:spcPct val="0"/>
              </a:spcBef>
            </a:pPr>
            <a:r>
              <a:rPr lang="en-US" dirty="0" smtClean="0"/>
              <a:t>  </a:t>
            </a:r>
          </a:p>
          <a:p>
            <a:pPr>
              <a:spcBef>
                <a:spcPct val="0"/>
              </a:spcBef>
            </a:pPr>
            <a:endParaRPr lang="en-US"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44FA5A-CC7E-4FF8-9D0B-33A597721FC3}"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lIns="96653" tIns="48326" rIns="96653" bIns="48326" numCol="1" anchor="t" anchorCtr="0" compatLnSpc="1">
            <a:prstTxWarp prst="textNoShape">
              <a:avLst/>
            </a:prstTxWarp>
          </a:bodyPr>
          <a:lstStyle/>
          <a:p>
            <a:pPr marL="181240" indent="-181240" eaLnBrk="1" hangingPunct="1">
              <a:spcBef>
                <a:spcPct val="0"/>
              </a:spcBef>
              <a:buFontTx/>
              <a:buChar char="•"/>
            </a:pPr>
            <a:r>
              <a:rPr lang="en-US" dirty="0" smtClean="0"/>
              <a:t>Science Take-Out has received an NIH Small Business grant.  Support from this grant will allow us to field test Science</a:t>
            </a:r>
            <a:r>
              <a:rPr lang="en-US" baseline="0" dirty="0" smtClean="0"/>
              <a:t> Take-Out kits</a:t>
            </a:r>
            <a:endParaRPr lang="en-US" dirty="0" smtClean="0"/>
          </a:p>
          <a:p>
            <a:pPr marL="181240" indent="-181240" eaLnBrk="1" hangingPunct="1">
              <a:spcBef>
                <a:spcPct val="0"/>
              </a:spcBef>
              <a:buFontTx/>
              <a:buChar char="•"/>
            </a:pPr>
            <a:r>
              <a:rPr lang="en-US" dirty="0" smtClean="0"/>
              <a:t>If you would like to be a field test teacher, indicate this by circling yes on your participant card.  We</a:t>
            </a:r>
            <a:r>
              <a:rPr lang="en-US" baseline="0" dirty="0" smtClean="0"/>
              <a:t> will add you to our email list for field test teacher recruitment.</a:t>
            </a:r>
            <a:endParaRPr lang="en-US" dirty="0" smtClean="0"/>
          </a:p>
          <a:p>
            <a:pPr marL="181240" indent="-181240" eaLnBrk="1" hangingPunct="1">
              <a:spcBef>
                <a:spcPct val="0"/>
              </a:spcBef>
              <a:buFontTx/>
              <a:buChar char="•"/>
            </a:pPr>
            <a:endParaRPr lang="en-US" dirty="0" smtClean="0"/>
          </a:p>
        </p:txBody>
      </p:sp>
      <p:sp>
        <p:nvSpPr>
          <p:cNvPr id="4198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3" tIns="48326" rIns="96653" bIns="48326" anchor="b"/>
          <a:lstStyle/>
          <a:p>
            <a:pPr algn="r"/>
            <a:fld id="{B48FA4E7-794A-42C8-AF68-1916602C4222}" type="slidenum">
              <a:rPr lang="en-US" sz="1300"/>
              <a:pPr algn="r"/>
              <a:t>16</a:t>
            </a:fld>
            <a:endParaRPr lang="en-US"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lIns="96653" tIns="48326" rIns="96653" bIns="48326" numCol="1" anchor="t" anchorCtr="0" compatLnSpc="1">
            <a:prstTxWarp prst="textNoShape">
              <a:avLst/>
            </a:prstTxWarp>
          </a:bodyPr>
          <a:lstStyle/>
          <a:p>
            <a:pPr marL="181240" indent="-181240" eaLnBrk="1" hangingPunct="1">
              <a:spcBef>
                <a:spcPct val="0"/>
              </a:spcBef>
              <a:buFontTx/>
              <a:buChar char="•"/>
            </a:pPr>
            <a:r>
              <a:rPr lang="en-US" dirty="0" smtClean="0"/>
              <a:t>Science Take-Out has received an NIH Small Business grant.  Support from this grant will allow us to field test Science</a:t>
            </a:r>
            <a:r>
              <a:rPr lang="en-US" baseline="0" dirty="0" smtClean="0"/>
              <a:t> Take-Out kits</a:t>
            </a:r>
            <a:endParaRPr lang="en-US" dirty="0" smtClean="0"/>
          </a:p>
          <a:p>
            <a:pPr marL="181240" indent="-181240" eaLnBrk="1" hangingPunct="1">
              <a:spcBef>
                <a:spcPct val="0"/>
              </a:spcBef>
              <a:buFontTx/>
              <a:buChar char="•"/>
            </a:pPr>
            <a:r>
              <a:rPr lang="en-US" dirty="0" smtClean="0"/>
              <a:t>If you would like to be a field test teacher, indicate this by circling yes on your participant card.  We</a:t>
            </a:r>
            <a:r>
              <a:rPr lang="en-US" baseline="0" dirty="0" smtClean="0"/>
              <a:t> will add you to our email list for field test teacher recruitment.</a:t>
            </a:r>
            <a:endParaRPr lang="en-US" dirty="0" smtClean="0"/>
          </a:p>
          <a:p>
            <a:pPr marL="181240" indent="-181240" eaLnBrk="1" hangingPunct="1">
              <a:spcBef>
                <a:spcPct val="0"/>
              </a:spcBef>
              <a:buFontTx/>
              <a:buChar char="•"/>
            </a:pPr>
            <a:endParaRPr lang="en-US" dirty="0" smtClean="0"/>
          </a:p>
        </p:txBody>
      </p:sp>
      <p:sp>
        <p:nvSpPr>
          <p:cNvPr id="4198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3" tIns="48326" rIns="96653" bIns="48326" anchor="b"/>
          <a:lstStyle/>
          <a:p>
            <a:pPr algn="r"/>
            <a:fld id="{B48FA4E7-794A-42C8-AF68-1916602C4222}" type="slidenum">
              <a:rPr lang="en-US" sz="1300"/>
              <a:pPr algn="r"/>
              <a:t>17</a:t>
            </a:fld>
            <a:endParaRPr lang="en-US"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marL="181240" indent="-181240">
              <a:buFontTx/>
              <a:buChar char="•"/>
            </a:pPr>
            <a:r>
              <a:rPr lang="en-US" smtClean="0"/>
              <a:t>Encourage teachers to write comments on the back of the participant survey card.</a:t>
            </a:r>
          </a:p>
          <a:p>
            <a:pPr marL="181240" indent="-181240">
              <a:buFontTx/>
              <a:buChar char="•"/>
            </a:pPr>
            <a:r>
              <a:rPr lang="en-US" smtClean="0"/>
              <a:t>Please remember to collect participant feedback cards!!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FA1639-2E15-4CD2-9D2B-B68E343D710E}" type="slidenum">
              <a:rPr lang="en-US" smtClean="0"/>
              <a:pPr/>
              <a:t>18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bodyPr>
          <a:lstStyle/>
          <a:p>
            <a:pPr marL="181240" indent="-181240">
              <a:buFont typeface="Arial" pitchFamily="34" charset="0"/>
              <a:buChar char="•"/>
              <a:defRPr/>
            </a:pPr>
            <a:r>
              <a:rPr lang="en-US" dirty="0" smtClean="0"/>
              <a:t>Because this workshop is supported through a grant from the National Institutes of Health, it is important that we collect data from workshop participants.</a:t>
            </a:r>
          </a:p>
          <a:p>
            <a:pPr marL="181240" indent="-181240">
              <a:buFont typeface="Arial" pitchFamily="34" charset="0"/>
              <a:buChar char="•"/>
              <a:defRPr/>
            </a:pPr>
            <a:r>
              <a:rPr lang="en-US" dirty="0" smtClean="0"/>
              <a:t>Please fill in the participant</a:t>
            </a:r>
            <a:r>
              <a:rPr lang="en-US" baseline="0" dirty="0" smtClean="0"/>
              <a:t> </a:t>
            </a:r>
            <a:r>
              <a:rPr lang="en-US" dirty="0" smtClean="0"/>
              <a:t>card during the workshop.</a:t>
            </a:r>
          </a:p>
          <a:p>
            <a:pPr marL="181240" indent="-181240">
              <a:buFont typeface="Arial" pitchFamily="34" charset="0"/>
              <a:buChar char="•"/>
              <a:defRPr/>
            </a:pPr>
            <a:r>
              <a:rPr lang="en-US" dirty="0" smtClean="0"/>
              <a:t>Use the space at the bottom and the back of the card to provide comments on the workshop or the kits used during the workshop.</a:t>
            </a:r>
          </a:p>
          <a:p>
            <a:pPr eaLnBrk="1" hangingPunct="1">
              <a:spcBef>
                <a:spcPct val="0"/>
              </a:spcBef>
              <a:defRPr/>
            </a:pPr>
            <a:endParaRPr lang="en-US" dirty="0" smtClean="0"/>
          </a:p>
        </p:txBody>
      </p:sp>
      <p:sp>
        <p:nvSpPr>
          <p:cNvPr id="17411"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4949866E-AC20-4A41-AC7F-044A97754521}" type="slidenum">
              <a:rPr lang="en-US" sz="1300"/>
              <a:pPr algn="r"/>
              <a:t>2</a:t>
            </a:fld>
            <a:endParaRPr 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181240" indent="-181240" eaLnBrk="1" hangingPunct="1">
              <a:spcBef>
                <a:spcPct val="0"/>
              </a:spcBef>
              <a:buFont typeface="Arial" pitchFamily="34" charset="0"/>
              <a:buChar char="•"/>
            </a:pPr>
            <a:r>
              <a:rPr lang="en-US" dirty="0" smtClean="0"/>
              <a:t>When we do hands-on workshops we ask you to switch between two hats as you work—your student hat and teacher hat.</a:t>
            </a:r>
          </a:p>
          <a:p>
            <a:pPr marL="181240" indent="-181240" eaLnBrk="1" hangingPunct="1">
              <a:spcBef>
                <a:spcPct val="0"/>
              </a:spcBef>
              <a:buFont typeface="Arial" pitchFamily="34" charset="0"/>
              <a:buChar char="•"/>
            </a:pPr>
            <a:r>
              <a:rPr lang="en-US" dirty="0" smtClean="0"/>
              <a:t>We want to you work with partners to experience the kit by completing the activity</a:t>
            </a:r>
          </a:p>
          <a:p>
            <a:pPr marL="181240" indent="-181240" eaLnBrk="1" hangingPunct="1">
              <a:spcBef>
                <a:spcPct val="0"/>
              </a:spcBef>
              <a:buFont typeface="Arial" pitchFamily="34" charset="0"/>
              <a:buChar char="•"/>
            </a:pPr>
            <a:r>
              <a:rPr lang="en-US" dirty="0" smtClean="0"/>
              <a:t>We encourage you also have conversations about how you might integrate this into your curriculum and/or support your students.   </a:t>
            </a:r>
          </a:p>
          <a:p>
            <a:pPr marL="181240" indent="-181240">
              <a:buFont typeface="Arial" pitchFamily="34" charset="0"/>
              <a:buChar char="•"/>
            </a:pPr>
            <a:r>
              <a:rPr lang="en-US" dirty="0" smtClean="0"/>
              <a:t>If you have questions, please call me over while you are working on the activity.</a:t>
            </a:r>
          </a:p>
          <a:p>
            <a:pPr marL="181240" indent="-181240">
              <a:buFont typeface="Arial" pitchFamily="34" charset="0"/>
              <a:buChar char="•"/>
            </a:pPr>
            <a:r>
              <a:rPr lang="en-US" dirty="0" smtClean="0"/>
              <a:t>Also, you may find me interrupting to provide further explanation as you work.</a:t>
            </a:r>
          </a:p>
          <a:p>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4C3F3D-4EAC-4ADB-A8CD-324DCDFF9089}"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ts val="1200"/>
              </a:spcBef>
              <a:buFont typeface="Arial" pitchFamily="34" charset="0"/>
              <a:buChar char="•"/>
            </a:pPr>
            <a:r>
              <a:rPr lang="en-US" dirty="0" smtClean="0"/>
              <a:t>Distribute </a:t>
            </a:r>
            <a:r>
              <a:rPr lang="en-US" u="sng" dirty="0" smtClean="0"/>
              <a:t>1 KIT</a:t>
            </a:r>
            <a:r>
              <a:rPr lang="en-US" u="none" baseline="0" dirty="0" smtClean="0"/>
              <a:t> </a:t>
            </a:r>
            <a:r>
              <a:rPr lang="en-US" baseline="0" dirty="0" smtClean="0"/>
              <a:t>and </a:t>
            </a:r>
            <a:r>
              <a:rPr lang="en-US" u="sng" baseline="0" dirty="0" smtClean="0"/>
              <a:t>1</a:t>
            </a:r>
            <a:r>
              <a:rPr lang="en-US" u="sng" dirty="0" smtClean="0"/>
              <a:t> copy of the STUDENT INSTRUCTIONS</a:t>
            </a:r>
            <a:r>
              <a:rPr lang="en-US" u="none" baseline="0" dirty="0" smtClean="0"/>
              <a:t> </a:t>
            </a:r>
            <a:r>
              <a:rPr lang="en-US" baseline="0" dirty="0" smtClean="0"/>
              <a:t>to </a:t>
            </a:r>
            <a:r>
              <a:rPr lang="en-US" dirty="0" smtClean="0"/>
              <a:t>each </a:t>
            </a:r>
            <a:r>
              <a:rPr lang="en-US" u="sng" dirty="0" smtClean="0"/>
              <a:t>PAIR OF TEACHERS </a:t>
            </a:r>
          </a:p>
          <a:p>
            <a:pPr marL="171450" marR="0" indent="-171450" algn="l" defTabSz="914400" rtl="0" eaLnBrk="0" fontAlgn="base" latinLnBrk="0" hangingPunct="0">
              <a:lnSpc>
                <a:spcPct val="100000"/>
              </a:lnSpc>
              <a:spcBef>
                <a:spcPts val="1200"/>
              </a:spcBef>
              <a:spcAft>
                <a:spcPct val="0"/>
              </a:spcAft>
              <a:buClrTx/>
              <a:buSzTx/>
              <a:buFont typeface="Arial" pitchFamily="34" charset="0"/>
              <a:buChar char="•"/>
              <a:tabLst/>
              <a:defRPr/>
            </a:pPr>
            <a:r>
              <a:rPr lang="en-US" dirty="0" smtClean="0"/>
              <a:t>Each kit already comes with ONE student instruction handout.  </a:t>
            </a:r>
          </a:p>
          <a:p>
            <a:pPr marL="171450" indent="-171450">
              <a:spcBef>
                <a:spcPts val="1200"/>
              </a:spcBef>
              <a:buFont typeface="Arial" pitchFamily="34" charset="0"/>
              <a:buChar char="•"/>
            </a:pPr>
            <a:r>
              <a:rPr lang="en-US" dirty="0" smtClean="0"/>
              <a:t>Every kit comes with a cover sheet with a colored quick guide and safety instructions.  Teachers should keep this in the kit if they are refilling it. </a:t>
            </a:r>
          </a:p>
          <a:p>
            <a:pPr marL="171450" indent="-171450">
              <a:spcBef>
                <a:spcPts val="1200"/>
              </a:spcBef>
              <a:buFont typeface="Arial" pitchFamily="34" charset="0"/>
              <a:buChar char="•"/>
            </a:pPr>
            <a:r>
              <a:rPr lang="en-US" dirty="0" smtClean="0"/>
              <a:t>Teachers may make additional copies of the student instructions if their students are working in teams.  </a:t>
            </a:r>
          </a:p>
          <a:p>
            <a:pPr marL="171450" indent="-171450">
              <a:spcBef>
                <a:spcPts val="1200"/>
              </a:spcBef>
              <a:buFont typeface="Arial" pitchFamily="34" charset="0"/>
              <a:buChar char="•"/>
            </a:pPr>
            <a:r>
              <a:rPr lang="en-US" dirty="0" smtClean="0"/>
              <a:t>For today, you will be working in teams of 2.  </a:t>
            </a:r>
          </a:p>
          <a:p>
            <a:pPr marL="171450" indent="-171450">
              <a:spcBef>
                <a:spcPts val="1200"/>
              </a:spcBef>
              <a:buFont typeface="Arial" pitchFamily="34" charset="0"/>
              <a:buChar char="•"/>
            </a:pPr>
            <a:r>
              <a:rPr lang="en-US" dirty="0" smtClean="0"/>
              <a:t>One of you should use the student instructions in the kit bag.  The other person should use the additional handout that we have provided.  </a:t>
            </a:r>
          </a:p>
          <a:p>
            <a:endParaRPr lang="en-US" dirty="0" smtClean="0"/>
          </a:p>
          <a:p>
            <a:r>
              <a:rPr lang="en-US" dirty="0" smtClean="0"/>
              <a:t>Notice that each kit contains safety instructions and also a graphic quick guide. Students can refer to the quick guide to identify the materials they will need.  We do not make a materials list.  Instead, students are encouraged to get what they need as they </a:t>
            </a:r>
            <a:r>
              <a:rPr lang="en-US" smtClean="0"/>
              <a:t>work.</a:t>
            </a:r>
            <a:r>
              <a:rPr lang="en-US" baseline="0" smtClean="0"/>
              <a:t>  </a:t>
            </a:r>
            <a:r>
              <a:rPr lang="en-US" smtClean="0"/>
              <a:t>Some </a:t>
            </a:r>
            <a:r>
              <a:rPr lang="en-US" dirty="0" smtClean="0"/>
              <a:t>teachers have enlarged and laminated the quick guides to make “placemats” to help students organize kit materials.  </a:t>
            </a:r>
          </a:p>
          <a:p>
            <a:r>
              <a:rPr lang="en-US" dirty="0" smtClean="0"/>
              <a:t>Explain that the labeling of droppers and tubes allows for reuse—a significant cost savings.  Droppers can be rinsed out, or just squirted out .  Tubes can be refilled.</a:t>
            </a:r>
          </a:p>
          <a:p>
            <a:pPr eaLnBrk="1" hangingPunct="1">
              <a:spcBef>
                <a:spcPct val="0"/>
              </a:spcBef>
            </a:pPr>
            <a:r>
              <a:rPr lang="en-US" dirty="0" smtClean="0"/>
              <a:t> </a:t>
            </a:r>
          </a:p>
          <a:p>
            <a:pPr eaLnBrk="1" hangingPunct="1">
              <a:spcBef>
                <a:spcPct val="0"/>
              </a:spcBef>
            </a:pPr>
            <a:endParaRPr lang="en-US"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64FF75-A590-47DD-BF16-394C1E02F1FA}"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r>
              <a:rPr lang="en-US" dirty="0" smtClean="0"/>
              <a:t>Ask someone to read aloud.</a:t>
            </a:r>
          </a:p>
          <a:p>
            <a:endParaRPr lang="en-US" dirty="0" smtClean="0"/>
          </a:p>
          <a:p>
            <a:pPr eaLnBrk="1" hangingPunct="1">
              <a:spcBef>
                <a:spcPct val="0"/>
              </a:spcBef>
            </a:pP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8CAE5A-FE17-4B61-AC8F-349F96C17118}"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Review the three things that</a:t>
            </a:r>
            <a:r>
              <a:rPr lang="en-US" baseline="0" dirty="0" smtClean="0"/>
              <a:t> must be considered when selecting a kidney donor</a:t>
            </a:r>
          </a:p>
          <a:p>
            <a:endParaRPr lang="en-US" baseline="0" dirty="0" smtClean="0"/>
          </a:p>
          <a:p>
            <a:r>
              <a:rPr lang="en-US" baseline="0" dirty="0" smtClean="0"/>
              <a:t>Your task, conduct tests to determine who could safely donate a kidney to the patient.</a:t>
            </a:r>
          </a:p>
          <a:p>
            <a:endParaRPr lang="en-US" baseline="0" dirty="0" smtClean="0"/>
          </a:p>
          <a:p>
            <a:r>
              <a:rPr lang="en-US" dirty="0" smtClean="0"/>
              <a:t>The</a:t>
            </a:r>
            <a:r>
              <a:rPr lang="en-US" baseline="0" dirty="0" smtClean="0"/>
              <a:t> next four slides will give an overview of the tests students will conduct.  Go through these slides VERY briefly.  </a:t>
            </a: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8CAE5A-FE17-4B61-AC8F-349F96C17118}"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First</a:t>
            </a:r>
            <a:r>
              <a:rPr lang="en-US" baseline="0" dirty="0" smtClean="0"/>
              <a:t>, students conduct urine tests to determine </a:t>
            </a:r>
            <a:r>
              <a:rPr lang="en-US" b="1" baseline="0" dirty="0" smtClean="0"/>
              <a:t>if the potential DONOR’s kidneys are healthy</a:t>
            </a:r>
            <a:r>
              <a:rPr lang="en-US" baseline="0" dirty="0" smtClean="0"/>
              <a:t>.</a:t>
            </a:r>
            <a:endParaRPr lang="en-US" dirty="0" smtClean="0"/>
          </a:p>
          <a:p>
            <a:endParaRPr lang="en-US" dirty="0" smtClean="0"/>
          </a:p>
          <a:p>
            <a:pPr eaLnBrk="1" hangingPunct="1">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B9C8ED-874A-4777-8983-54C08B9FC22A}"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Then students conduct tests to determine </a:t>
            </a:r>
            <a:r>
              <a:rPr lang="en-US" b="1" dirty="0" smtClean="0"/>
              <a:t>if the donor’s blood and the patient’s blood are compatible.  </a:t>
            </a:r>
          </a:p>
          <a:p>
            <a:endParaRPr lang="en-US" dirty="0" smtClean="0"/>
          </a:p>
          <a:p>
            <a:endParaRPr lang="en-US" dirty="0" smtClean="0"/>
          </a:p>
          <a:p>
            <a:endParaRPr lang="en-US" dirty="0" smtClean="0"/>
          </a:p>
          <a:p>
            <a:pPr eaLnBrk="1" hangingPunct="1">
              <a:spcBef>
                <a:spcPct val="0"/>
              </a:spcBef>
            </a:pPr>
            <a:endParaRPr lang="en-US"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6078FD-3F26-41DB-AD03-FF2FA2E13AF3}"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Next, students interpret graphs</a:t>
            </a:r>
            <a:r>
              <a:rPr lang="en-US" baseline="0" dirty="0" smtClean="0"/>
              <a:t> to determine </a:t>
            </a:r>
            <a:r>
              <a:rPr lang="en-US" b="1" baseline="0" dirty="0" smtClean="0"/>
              <a:t>which DONOR is most likely to survive donating a kidney</a:t>
            </a:r>
            <a:r>
              <a:rPr lang="en-US" baseline="0" dirty="0" smtClean="0"/>
              <a:t>.</a:t>
            </a:r>
            <a:endParaRPr lang="en-US" dirty="0" smtClean="0"/>
          </a:p>
          <a:p>
            <a:endParaRPr lang="en-US" dirty="0" smtClean="0"/>
          </a:p>
          <a:p>
            <a:endParaRPr lang="en-US" dirty="0" smtClean="0"/>
          </a:p>
          <a:p>
            <a:endParaRPr lang="en-US" dirty="0" smtClean="0"/>
          </a:p>
          <a:p>
            <a:endParaRPr lang="en-US" dirty="0" smtClean="0"/>
          </a:p>
          <a:p>
            <a:pPr eaLnBrk="1" hangingPunct="1">
              <a:spcBef>
                <a:spcPct val="0"/>
              </a:spcBef>
            </a:pPr>
            <a:endParaRPr lang="en-US"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6078FD-3F26-41DB-AD03-FF2FA2E13AF3}"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1366889-142E-4502-9186-202546BDA0A9}" type="datetime1">
              <a:rPr lang="en-US"/>
              <a:pPr>
                <a:defRPr/>
              </a:pPr>
              <a:t>4/13/2014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88368C-43FB-4531-9080-9FF96AABFD3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5441B6-EEE9-443A-B4A6-9389FF6EC85A}" type="datetime1">
              <a:rPr lang="en-US"/>
              <a:pPr>
                <a:defRPr/>
              </a:pPr>
              <a:t>4/13/2014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514CBB-8C0E-479E-8DD7-7AF80DB45B4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558EA9-19E5-4E24-987C-F8A5171117D0}" type="datetime1">
              <a:rPr lang="en-US"/>
              <a:pPr>
                <a:defRPr/>
              </a:pPr>
              <a:t>4/13/2014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D7A661-4FDA-4252-96F4-7AB6DB7ADC4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26C326-1F25-420F-9981-6BE47719AC32}" type="datetime1">
              <a:rPr lang="en-US"/>
              <a:pPr>
                <a:defRPr/>
              </a:pPr>
              <a:t>4/13/2014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22CCB6-64E6-46D5-B618-68F3EAAE897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462C63-E41A-414E-BCE2-CA4CAF761780}" type="datetime1">
              <a:rPr lang="en-US"/>
              <a:pPr>
                <a:defRPr/>
              </a:pPr>
              <a:t>4/13/2014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ED2CF5-99E8-4388-B851-D4E9C772290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7926F88-D0FB-4474-B1B0-EADCFFE4B2D6}" type="datetime1">
              <a:rPr lang="en-US"/>
              <a:pPr>
                <a:defRPr/>
              </a:pPr>
              <a:t>4/13/2014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DFB6D1-00E4-4FAC-826F-DA9145600FE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8C86D83-65BA-4179-9476-F63EBB1FF826}" type="datetime1">
              <a:rPr lang="en-US"/>
              <a:pPr>
                <a:defRPr/>
              </a:pPr>
              <a:t>4/13/2014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0D6A25-61BA-4343-A8A7-8EF757B2CD9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5F24139-DB1D-433B-B322-0FD60E454036}" type="datetime1">
              <a:rPr lang="en-US"/>
              <a:pPr>
                <a:defRPr/>
              </a:pPr>
              <a:t>4/13/2014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40EC435-0337-4EFD-ADE3-AB39B99132A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6E9EB51-6C67-467F-8119-AD492E780C61}" type="datetime1">
              <a:rPr lang="en-US"/>
              <a:pPr>
                <a:defRPr/>
              </a:pPr>
              <a:t>4/13/2014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22B632E-41FC-42E1-8EC7-6CAE176D1DD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0497B2-EED0-4BAA-B0F7-0D1A4CDC71E1}" type="datetime1">
              <a:rPr lang="en-US"/>
              <a:pPr>
                <a:defRPr/>
              </a:pPr>
              <a:t>4/13/2014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45B9D2-24C0-43B2-B82B-396E6D352FB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753E4B-7C3C-48B3-A33E-90B0330DE89A}" type="datetime1">
              <a:rPr lang="en-US"/>
              <a:pPr>
                <a:defRPr/>
              </a:pPr>
              <a:t>4/13/2014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26A32D-43F6-4AC6-B389-F363B65A939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B1399B3-897A-4705-810F-7D3BF7D29FF7}" type="datetime1">
              <a:rPr lang="en-US"/>
              <a:pPr>
                <a:defRPr/>
              </a:pPr>
              <a:t>4/13/2014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EAC820A-73B7-4339-951A-1EA816277A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7.emf"/><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1"/>
          <p:cNvSpPr>
            <a:spLocks noGrp="1"/>
          </p:cNvSpPr>
          <p:nvPr>
            <p:ph type="ctrTitle"/>
          </p:nvPr>
        </p:nvSpPr>
        <p:spPr>
          <a:xfrm>
            <a:off x="533400" y="609600"/>
            <a:ext cx="8077200" cy="2438400"/>
          </a:xfrm>
        </p:spPr>
        <p:txBody>
          <a:bodyPr/>
          <a:lstStyle/>
          <a:p>
            <a:pPr eaLnBrk="1" hangingPunct="1"/>
            <a:r>
              <a:rPr lang="en-US" sz="7200" b="1" dirty="0" smtClean="0">
                <a:solidFill>
                  <a:srgbClr val="77933C"/>
                </a:solidFill>
              </a:rPr>
              <a:t>Kidney Donor</a:t>
            </a:r>
            <a:r>
              <a:rPr lang="en-US" sz="6000" b="1" dirty="0" smtClean="0">
                <a:solidFill>
                  <a:srgbClr val="77933C"/>
                </a:solidFill>
              </a:rPr>
              <a:t/>
            </a:r>
            <a:br>
              <a:rPr lang="en-US" sz="6000" b="1" dirty="0" smtClean="0">
                <a:solidFill>
                  <a:srgbClr val="77933C"/>
                </a:solidFill>
              </a:rPr>
            </a:br>
            <a:endParaRPr lang="en-US" sz="6000" b="1" dirty="0" smtClean="0">
              <a:solidFill>
                <a:srgbClr val="77933C"/>
              </a:solidFill>
            </a:endParaRPr>
          </a:p>
        </p:txBody>
      </p:sp>
      <p:sp>
        <p:nvSpPr>
          <p:cNvPr id="4" name="Rectangle 3"/>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4343" name="Picture 8" descr="logo_trademark_6in"/>
          <p:cNvPicPr>
            <a:picLocks noChangeAspect="1" noChangeArrowheads="1"/>
          </p:cNvPicPr>
          <p:nvPr/>
        </p:nvPicPr>
        <p:blipFill>
          <a:blip r:embed="rId3"/>
          <a:srcRect/>
          <a:stretch>
            <a:fillRect/>
          </a:stretch>
        </p:blipFill>
        <p:spPr bwMode="auto">
          <a:xfrm>
            <a:off x="2622461" y="2667000"/>
            <a:ext cx="3657600" cy="2574925"/>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pPr>
              <a:defRPr/>
            </a:pPr>
            <a:fld id="{B07DD467-711C-46C9-84B7-6A6D243C2226}"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pPr>
              <a:defRPr/>
            </a:pPr>
            <a:fld id="{BD704395-0652-4357-B185-0C6579D602C5}" type="slidenum">
              <a:rPr lang="en-US" smtClean="0"/>
              <a:pPr>
                <a:defRPr/>
              </a:pPr>
              <a:t>10</a:t>
            </a:fld>
            <a:endParaRPr lang="en-US"/>
          </a:p>
        </p:txBody>
      </p:sp>
      <p:sp>
        <p:nvSpPr>
          <p:cNvPr id="11" name="TextBox 10"/>
          <p:cNvSpPr txBox="1"/>
          <p:nvPr/>
        </p:nvSpPr>
        <p:spPr>
          <a:xfrm>
            <a:off x="762000" y="304800"/>
            <a:ext cx="7543800" cy="5262979"/>
          </a:xfrm>
          <a:prstGeom prst="rect">
            <a:avLst/>
          </a:prstGeom>
          <a:noFill/>
        </p:spPr>
        <p:txBody>
          <a:bodyPr wrap="square" rtlCol="0">
            <a:spAutoFit/>
          </a:bodyPr>
          <a:lstStyle/>
          <a:p>
            <a:r>
              <a:rPr lang="en-US" sz="2400" b="1" dirty="0" smtClean="0"/>
              <a:t>Clinical Laboratory Test 4:  </a:t>
            </a:r>
            <a:endParaRPr lang="en-US" sz="2400" dirty="0" smtClean="0"/>
          </a:p>
          <a:p>
            <a:r>
              <a:rPr lang="en-US" sz="2400" b="1" dirty="0" smtClean="0"/>
              <a:t>Tissue Typing: Evaluate the Match for Donor and Recipient Antigens</a:t>
            </a:r>
            <a:endParaRPr lang="en-US" sz="2400" dirty="0" smtClean="0"/>
          </a:p>
          <a:p>
            <a:r>
              <a:rPr lang="en-US" sz="2400" dirty="0" smtClean="0"/>
              <a:t> </a:t>
            </a:r>
          </a:p>
          <a:p>
            <a:r>
              <a:rPr lang="en-US" sz="2400" dirty="0" smtClean="0"/>
              <a:t>Once you have identified a possible donor, further testing is necessary to </a:t>
            </a:r>
            <a:r>
              <a:rPr lang="en-US" sz="2400" b="1" dirty="0" smtClean="0"/>
              <a:t>determine whether the potential donor’s tissues are a good match for the patient</a:t>
            </a:r>
            <a:r>
              <a:rPr lang="en-US" sz="2400" dirty="0" smtClean="0"/>
              <a:t>.  If the antigens on the donor’s kidney do not match the antigens on the patient’s tissue, the patient’s immune system may produce antibodies that attack the transplanted kidney and cause a rejection reaction. </a:t>
            </a:r>
          </a:p>
          <a:p>
            <a:r>
              <a:rPr lang="en-US" sz="2400" dirty="0" smtClean="0"/>
              <a:t> </a:t>
            </a:r>
          </a:p>
          <a:p>
            <a:endParaRPr lang="en-US" sz="2400" dirty="0"/>
          </a:p>
        </p:txBody>
      </p:sp>
      <p:pic>
        <p:nvPicPr>
          <p:cNvPr id="33794" name="Picture 2"/>
          <p:cNvPicPr>
            <a:picLocks noChangeAspect="1" noChangeArrowheads="1"/>
          </p:cNvPicPr>
          <p:nvPr/>
        </p:nvPicPr>
        <p:blipFill>
          <a:blip r:embed="rId3"/>
          <a:srcRect/>
          <a:stretch>
            <a:fillRect/>
          </a:stretch>
        </p:blipFill>
        <p:spPr bwMode="auto">
          <a:xfrm>
            <a:off x="914400" y="4800600"/>
            <a:ext cx="7086600" cy="205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pPr>
              <a:defRPr/>
            </a:pPr>
            <a:fld id="{BD704395-0652-4357-B185-0C6579D602C5}" type="slidenum">
              <a:rPr lang="en-US" smtClean="0"/>
              <a:pPr>
                <a:defRPr/>
              </a:pPr>
              <a:t>11</a:t>
            </a:fld>
            <a:endParaRPr lang="en-US"/>
          </a:p>
        </p:txBody>
      </p:sp>
      <p:sp>
        <p:nvSpPr>
          <p:cNvPr id="12" name="TextBox 11"/>
          <p:cNvSpPr txBox="1"/>
          <p:nvPr/>
        </p:nvSpPr>
        <p:spPr>
          <a:xfrm>
            <a:off x="685800" y="228600"/>
            <a:ext cx="7620000" cy="6740307"/>
          </a:xfrm>
          <a:prstGeom prst="rect">
            <a:avLst/>
          </a:prstGeom>
          <a:noFill/>
        </p:spPr>
        <p:txBody>
          <a:bodyPr wrap="square" rtlCol="0">
            <a:spAutoFit/>
          </a:bodyPr>
          <a:lstStyle/>
          <a:p>
            <a:pPr lvl="0"/>
            <a:r>
              <a:rPr lang="en-US" sz="2400" dirty="0" smtClean="0"/>
              <a:t>If a possible donor has antigens that are </a:t>
            </a:r>
            <a:r>
              <a:rPr lang="en-US" sz="2400" u="sng" dirty="0" smtClean="0"/>
              <a:t>not</a:t>
            </a:r>
            <a:r>
              <a:rPr lang="en-US" sz="2400" dirty="0" smtClean="0"/>
              <a:t> found in the patient those “foreign” antigens may trigger a rejection reaction.  </a:t>
            </a:r>
            <a:r>
              <a:rPr lang="en-US" sz="2400" b="1" dirty="0" smtClean="0"/>
              <a:t>In row 2, write an X on the colored circles that represent donor antigens that would be foreign (</a:t>
            </a:r>
            <a:r>
              <a:rPr lang="en-US" sz="2400" b="1" u="sng" dirty="0" smtClean="0"/>
              <a:t>mis</a:t>
            </a:r>
            <a:r>
              <a:rPr lang="en-US" sz="2400" b="1" dirty="0" smtClean="0"/>
              <a:t>matched) if they were transplanted into the donor. </a:t>
            </a:r>
          </a:p>
          <a:p>
            <a:r>
              <a:rPr lang="en-US" sz="2400" dirty="0" smtClean="0"/>
              <a:t> </a:t>
            </a:r>
          </a:p>
          <a:p>
            <a:pPr lvl="0"/>
            <a:endParaRPr lang="en-US" sz="2400" dirty="0" smtClean="0"/>
          </a:p>
          <a:p>
            <a:pPr lvl="0"/>
            <a:endParaRPr lang="en-US" sz="2400" dirty="0" smtClean="0"/>
          </a:p>
          <a:p>
            <a:pPr lvl="0"/>
            <a:endParaRPr lang="en-US" sz="2400" dirty="0" smtClean="0"/>
          </a:p>
          <a:p>
            <a:pPr lvl="0"/>
            <a:endParaRPr lang="en-US" sz="2400" dirty="0" smtClean="0"/>
          </a:p>
          <a:p>
            <a:pPr lvl="0"/>
            <a:endParaRPr lang="en-US" sz="2400" dirty="0" smtClean="0"/>
          </a:p>
          <a:p>
            <a:pPr lvl="0"/>
            <a:endParaRPr lang="en-US" sz="2400" dirty="0" smtClean="0"/>
          </a:p>
          <a:p>
            <a:pPr lvl="0"/>
            <a:endParaRPr lang="en-US" sz="2400" dirty="0" smtClean="0"/>
          </a:p>
          <a:p>
            <a:pPr lvl="0"/>
            <a:r>
              <a:rPr lang="en-US" sz="2400" dirty="0" smtClean="0"/>
              <a:t>How many of the possible donor’s antigens would be </a:t>
            </a:r>
            <a:r>
              <a:rPr lang="en-US" sz="2400" u="sng" dirty="0" smtClean="0"/>
              <a:t>mis</a:t>
            </a:r>
            <a:r>
              <a:rPr lang="en-US" sz="2400" dirty="0" smtClean="0"/>
              <a:t>matched (foreign) if they were transplanted into the donor?   _______________</a:t>
            </a:r>
          </a:p>
          <a:p>
            <a:endParaRPr lang="en-US" sz="2400" dirty="0"/>
          </a:p>
        </p:txBody>
      </p:sp>
      <p:pic>
        <p:nvPicPr>
          <p:cNvPr id="31745" name="Picture 1"/>
          <p:cNvPicPr>
            <a:picLocks noChangeAspect="1" noChangeArrowheads="1"/>
          </p:cNvPicPr>
          <p:nvPr/>
        </p:nvPicPr>
        <p:blipFill>
          <a:blip r:embed="rId3"/>
          <a:srcRect/>
          <a:stretch>
            <a:fillRect/>
          </a:stretch>
        </p:blipFill>
        <p:spPr bwMode="auto">
          <a:xfrm>
            <a:off x="609600" y="2514600"/>
            <a:ext cx="7829550" cy="27701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5300" y="1003613"/>
            <a:ext cx="3200400" cy="1143000"/>
          </a:xfrm>
          <a:noFill/>
          <a:ln>
            <a:noFill/>
          </a:ln>
        </p:spPr>
        <p:style>
          <a:lnRef idx="2">
            <a:schemeClr val="accent6"/>
          </a:lnRef>
          <a:fillRef idx="1">
            <a:schemeClr val="lt1"/>
          </a:fillRef>
          <a:effectRef idx="0">
            <a:schemeClr val="accent6"/>
          </a:effectRef>
          <a:fontRef idx="minor">
            <a:schemeClr val="dk1"/>
          </a:fontRef>
        </p:style>
        <p:txBody>
          <a:bodyPr rtlCol="0">
            <a:noAutofit/>
          </a:bodyPr>
          <a:lstStyle/>
          <a:p>
            <a:pPr algn="l" eaLnBrk="1" fontAlgn="auto" hangingPunct="1">
              <a:spcAft>
                <a:spcPts val="0"/>
              </a:spcAft>
              <a:defRPr/>
            </a:pPr>
            <a:r>
              <a:rPr lang="en-US" b="1" dirty="0" smtClean="0">
                <a:solidFill>
                  <a:schemeClr val="accent3">
                    <a:lumMod val="75000"/>
                  </a:schemeClr>
                </a:solidFill>
              </a:rPr>
              <a:t>Teacher </a:t>
            </a:r>
            <a:br>
              <a:rPr lang="en-US" b="1" dirty="0" smtClean="0">
                <a:solidFill>
                  <a:schemeClr val="accent3">
                    <a:lumMod val="75000"/>
                  </a:schemeClr>
                </a:solidFill>
              </a:rPr>
            </a:br>
            <a:r>
              <a:rPr lang="en-US" b="1" dirty="0" smtClean="0">
                <a:solidFill>
                  <a:schemeClr val="accent3">
                    <a:lumMod val="75000"/>
                  </a:schemeClr>
                </a:solidFill>
              </a:rPr>
              <a:t>Information</a:t>
            </a:r>
            <a:endParaRPr lang="en-US" b="1" dirty="0">
              <a:solidFill>
                <a:schemeClr val="accent3">
                  <a:lumMod val="75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pPr>
              <a:defRPr/>
            </a:pPr>
            <a:fld id="{FABB6F79-FF78-410D-A481-CF6EE11FF028}" type="slidenum">
              <a:rPr lang="en-US" smtClean="0"/>
              <a:pPr>
                <a:defRPr/>
              </a:pPr>
              <a:t>12</a:t>
            </a:fld>
            <a:endParaRPr lang="en-US"/>
          </a:p>
        </p:txBody>
      </p:sp>
      <p:sp>
        <p:nvSpPr>
          <p:cNvPr id="15" name="TextBox 14"/>
          <p:cNvSpPr txBox="1"/>
          <p:nvPr/>
        </p:nvSpPr>
        <p:spPr>
          <a:xfrm>
            <a:off x="609600" y="6172200"/>
            <a:ext cx="2438400" cy="461963"/>
          </a:xfrm>
          <a:prstGeom prst="rect">
            <a:avLst/>
          </a:prstGeom>
          <a:noFill/>
          <a:ln>
            <a:noFill/>
          </a:ln>
        </p:spPr>
        <p:txBody>
          <a:bodyPr>
            <a:spAutoFit/>
          </a:bodyPr>
          <a:lstStyle/>
          <a:p>
            <a:pPr>
              <a:defRPr/>
            </a:pPr>
            <a:r>
              <a:rPr lang="en-US" sz="2400" b="1" dirty="0">
                <a:solidFill>
                  <a:schemeClr val="accent3">
                    <a:lumMod val="75000"/>
                  </a:schemeClr>
                </a:solidFill>
              </a:rPr>
              <a:t>Quick Guide</a:t>
            </a:r>
          </a:p>
        </p:txBody>
      </p:sp>
      <p:sp>
        <p:nvSpPr>
          <p:cNvPr id="17" name="TextBox 16"/>
          <p:cNvSpPr txBox="1"/>
          <p:nvPr/>
        </p:nvSpPr>
        <p:spPr>
          <a:xfrm>
            <a:off x="7162800" y="5562600"/>
            <a:ext cx="1143000" cy="461963"/>
          </a:xfrm>
          <a:prstGeom prst="rect">
            <a:avLst/>
          </a:prstGeom>
          <a:noFill/>
          <a:ln>
            <a:noFill/>
          </a:ln>
        </p:spPr>
        <p:txBody>
          <a:bodyPr>
            <a:spAutoFit/>
          </a:bodyPr>
          <a:lstStyle/>
          <a:p>
            <a:pPr>
              <a:defRPr/>
            </a:pPr>
            <a:r>
              <a:rPr lang="en-US" sz="2400" b="1" dirty="0">
                <a:solidFill>
                  <a:schemeClr val="accent3">
                    <a:lumMod val="75000"/>
                  </a:schemeClr>
                </a:solidFill>
              </a:rPr>
              <a:t>MSDS</a:t>
            </a:r>
          </a:p>
        </p:txBody>
      </p:sp>
      <p:sp>
        <p:nvSpPr>
          <p:cNvPr id="18" name="TextBox 17"/>
          <p:cNvSpPr txBox="1"/>
          <p:nvPr/>
        </p:nvSpPr>
        <p:spPr>
          <a:xfrm>
            <a:off x="5334000" y="5867400"/>
            <a:ext cx="1143000" cy="461963"/>
          </a:xfrm>
          <a:prstGeom prst="rect">
            <a:avLst/>
          </a:prstGeom>
          <a:noFill/>
          <a:ln>
            <a:noFill/>
          </a:ln>
        </p:spPr>
        <p:txBody>
          <a:bodyPr>
            <a:spAutoFit/>
          </a:bodyPr>
          <a:lstStyle/>
          <a:p>
            <a:pPr>
              <a:defRPr/>
            </a:pPr>
            <a:r>
              <a:rPr lang="en-US" sz="2400" b="1" dirty="0">
                <a:solidFill>
                  <a:schemeClr val="accent3">
                    <a:lumMod val="75000"/>
                  </a:schemeClr>
                </a:solidFill>
              </a:rPr>
              <a:t>Key</a:t>
            </a:r>
          </a:p>
        </p:txBody>
      </p:sp>
      <p:sp>
        <p:nvSpPr>
          <p:cNvPr id="27" name="TextBox 26"/>
          <p:cNvSpPr txBox="1"/>
          <p:nvPr/>
        </p:nvSpPr>
        <p:spPr>
          <a:xfrm>
            <a:off x="2971800" y="6019800"/>
            <a:ext cx="2438400" cy="461963"/>
          </a:xfrm>
          <a:prstGeom prst="rect">
            <a:avLst/>
          </a:prstGeom>
          <a:noFill/>
          <a:ln>
            <a:noFill/>
          </a:ln>
        </p:spPr>
        <p:txBody>
          <a:bodyPr>
            <a:spAutoFit/>
          </a:bodyPr>
          <a:lstStyle/>
          <a:p>
            <a:pPr>
              <a:defRPr/>
            </a:pPr>
            <a:r>
              <a:rPr lang="en-US" sz="2400" b="1" dirty="0">
                <a:solidFill>
                  <a:schemeClr val="accent3">
                    <a:lumMod val="75000"/>
                  </a:schemeClr>
                </a:solidFill>
              </a:rPr>
              <a:t>Safety</a:t>
            </a:r>
          </a:p>
        </p:txBody>
      </p:sp>
      <p:pic>
        <p:nvPicPr>
          <p:cNvPr id="48133" name="Picture 5"/>
          <p:cNvPicPr>
            <a:picLocks noChangeAspect="1" noChangeArrowheads="1"/>
          </p:cNvPicPr>
          <p:nvPr/>
        </p:nvPicPr>
        <p:blipFill>
          <a:blip r:embed="rId3"/>
          <a:srcRect/>
          <a:stretch>
            <a:fillRect/>
          </a:stretch>
        </p:blipFill>
        <p:spPr bwMode="auto">
          <a:xfrm>
            <a:off x="6816977" y="2743200"/>
            <a:ext cx="1869823" cy="2662238"/>
          </a:xfrm>
          <a:prstGeom prst="rect">
            <a:avLst/>
          </a:prstGeom>
          <a:noFill/>
          <a:ln w="9525">
            <a:solidFill>
              <a:schemeClr val="bg1">
                <a:lumMod val="65000"/>
              </a:schemeClr>
            </a:solidFill>
            <a:miter lim="800000"/>
            <a:headEnd/>
            <a:tailEnd/>
          </a:ln>
          <a:effectLst/>
        </p:spPr>
      </p:pic>
      <p:pic>
        <p:nvPicPr>
          <p:cNvPr id="25601" name="Picture 1"/>
          <p:cNvPicPr>
            <a:picLocks noChangeAspect="1" noChangeArrowheads="1"/>
          </p:cNvPicPr>
          <p:nvPr/>
        </p:nvPicPr>
        <p:blipFill>
          <a:blip r:embed="rId4"/>
          <a:srcRect/>
          <a:stretch>
            <a:fillRect/>
          </a:stretch>
        </p:blipFill>
        <p:spPr bwMode="auto">
          <a:xfrm>
            <a:off x="990600" y="599055"/>
            <a:ext cx="2819400" cy="3694169"/>
          </a:xfrm>
          <a:prstGeom prst="rect">
            <a:avLst/>
          </a:prstGeom>
          <a:noFill/>
          <a:ln w="9525">
            <a:solidFill>
              <a:schemeClr val="bg1">
                <a:lumMod val="75000"/>
              </a:schemeClr>
            </a:solidFill>
            <a:miter lim="800000"/>
            <a:headEnd/>
            <a:tailEnd/>
          </a:ln>
          <a:effectLst/>
        </p:spPr>
      </p:pic>
      <p:pic>
        <p:nvPicPr>
          <p:cNvPr id="25602" name="Picture 2"/>
          <p:cNvPicPr>
            <a:picLocks noChangeAspect="1" noChangeArrowheads="1"/>
          </p:cNvPicPr>
          <p:nvPr/>
        </p:nvPicPr>
        <p:blipFill>
          <a:blip r:embed="rId5"/>
          <a:srcRect/>
          <a:stretch>
            <a:fillRect/>
          </a:stretch>
        </p:blipFill>
        <p:spPr bwMode="auto">
          <a:xfrm>
            <a:off x="609600" y="3581400"/>
            <a:ext cx="1856833" cy="2488672"/>
          </a:xfrm>
          <a:prstGeom prst="rect">
            <a:avLst/>
          </a:prstGeom>
          <a:noFill/>
          <a:ln w="9525">
            <a:solidFill>
              <a:schemeClr val="bg1">
                <a:lumMod val="75000"/>
              </a:schemeClr>
            </a:solidFill>
            <a:miter lim="800000"/>
            <a:headEnd/>
            <a:tailEnd/>
          </a:ln>
          <a:effectLst/>
        </p:spPr>
      </p:pic>
      <p:pic>
        <p:nvPicPr>
          <p:cNvPr id="48131" name="Picture 3"/>
          <p:cNvPicPr>
            <a:picLocks noChangeAspect="1" noChangeArrowheads="1"/>
          </p:cNvPicPr>
          <p:nvPr/>
        </p:nvPicPr>
        <p:blipFill>
          <a:blip r:embed="rId6"/>
          <a:srcRect/>
          <a:stretch>
            <a:fillRect/>
          </a:stretch>
        </p:blipFill>
        <p:spPr bwMode="auto">
          <a:xfrm>
            <a:off x="2590800" y="3429000"/>
            <a:ext cx="1890713" cy="2560616"/>
          </a:xfrm>
          <a:prstGeom prst="rect">
            <a:avLst/>
          </a:prstGeom>
          <a:noFill/>
          <a:ln w="9525">
            <a:solidFill>
              <a:schemeClr val="bg1">
                <a:lumMod val="65000"/>
              </a:schemeClr>
            </a:solidFill>
            <a:miter lim="800000"/>
            <a:headEnd/>
            <a:tailEnd/>
          </a:ln>
          <a:effectLst/>
        </p:spPr>
      </p:pic>
      <p:pic>
        <p:nvPicPr>
          <p:cNvPr id="25603" name="Picture 3"/>
          <p:cNvPicPr>
            <a:picLocks noChangeAspect="1" noChangeArrowheads="1"/>
          </p:cNvPicPr>
          <p:nvPr/>
        </p:nvPicPr>
        <p:blipFill>
          <a:blip r:embed="rId7"/>
          <a:srcRect/>
          <a:stretch>
            <a:fillRect/>
          </a:stretch>
        </p:blipFill>
        <p:spPr bwMode="auto">
          <a:xfrm>
            <a:off x="4572000" y="2895600"/>
            <a:ext cx="2124075" cy="2767013"/>
          </a:xfrm>
          <a:prstGeom prst="rect">
            <a:avLst/>
          </a:prstGeom>
          <a:noFill/>
          <a:ln w="9525">
            <a:solidFill>
              <a:schemeClr val="bg1">
                <a:lumMod val="85000"/>
              </a:schemeClr>
            </a:solid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bwMode="auto">
          <a:xfrm>
            <a:off x="561975" y="152400"/>
            <a:ext cx="8001000" cy="914400"/>
          </a:xfrm>
          <a:prstGeom prst="rect">
            <a:avLst/>
          </a:prstGeom>
          <a:noFill/>
          <a:ln w="25400" cap="flat" cmpd="sng" algn="ctr">
            <a:noFill/>
            <a:prstDash val="solid"/>
            <a:miter lim="800000"/>
            <a:headEnd/>
            <a:tailEnd/>
          </a:ln>
        </p:spPr>
        <p:style>
          <a:lnRef idx="2">
            <a:schemeClr val="accent6"/>
          </a:lnRef>
          <a:fillRef idx="1">
            <a:schemeClr val="lt1"/>
          </a:fillRef>
          <a:effectRef idx="0">
            <a:schemeClr val="accent6"/>
          </a:effectRef>
          <a:fontRef idx="minor">
            <a:schemeClr val="dk1"/>
          </a:fontRef>
        </p:style>
        <p:txBody>
          <a:bodyPr anchor="ctr">
            <a:normAutofit fontScale="70000" lnSpcReduction="20000"/>
          </a:bodyPr>
          <a:lstStyle/>
          <a:p>
            <a:pPr algn="ctr">
              <a:defRPr/>
            </a:pPr>
            <a:r>
              <a:rPr lang="en-US" sz="4400" b="1" dirty="0" smtClean="0">
                <a:solidFill>
                  <a:schemeClr val="accent3">
                    <a:lumMod val="75000"/>
                  </a:schemeClr>
                </a:solidFill>
              </a:rPr>
              <a:t>Create a patient story!</a:t>
            </a:r>
          </a:p>
          <a:p>
            <a:pPr algn="ctr">
              <a:defRPr/>
            </a:pPr>
            <a:r>
              <a:rPr lang="en-US" sz="4400" b="1" dirty="0" smtClean="0">
                <a:solidFill>
                  <a:schemeClr val="accent3">
                    <a:lumMod val="75000"/>
                  </a:schemeClr>
                </a:solidFill>
              </a:rPr>
              <a:t>Other Kits Related to Kidney Donor</a:t>
            </a:r>
            <a:endParaRPr lang="en-US" sz="4400" b="1" dirty="0">
              <a:solidFill>
                <a:schemeClr val="accent3">
                  <a:lumMod val="75000"/>
                </a:schemeClr>
              </a:solidFill>
            </a:endParaRPr>
          </a:p>
        </p:txBody>
      </p:sp>
      <p:sp>
        <p:nvSpPr>
          <p:cNvPr id="9" name="Slide Number Placeholder 8"/>
          <p:cNvSpPr>
            <a:spLocks noGrp="1"/>
          </p:cNvSpPr>
          <p:nvPr>
            <p:ph type="sldNum" sz="quarter" idx="12"/>
          </p:nvPr>
        </p:nvSpPr>
        <p:spPr/>
        <p:txBody>
          <a:bodyPr/>
          <a:lstStyle/>
          <a:p>
            <a:pPr>
              <a:defRPr/>
            </a:pPr>
            <a:fld id="{5BAA6A56-22D9-4698-B337-B1CD68D6F68F}" type="slidenum">
              <a:rPr lang="en-US" smtClean="0"/>
              <a:pPr>
                <a:defRPr/>
              </a:pPr>
              <a:t>13</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2186695646"/>
              </p:ext>
            </p:extLst>
          </p:nvPr>
        </p:nvGraphicFramePr>
        <p:xfrm>
          <a:off x="685800" y="1295400"/>
          <a:ext cx="8001000" cy="6218215"/>
        </p:xfrm>
        <a:graphic>
          <a:graphicData uri="http://schemas.openxmlformats.org/drawingml/2006/table">
            <a:tbl>
              <a:tblPr/>
              <a:tblGrid>
                <a:gridCol w="3206777"/>
                <a:gridCol w="4794223"/>
              </a:tblGrid>
              <a:tr h="1309752">
                <a:tc>
                  <a:txBody>
                    <a:bodyPr/>
                    <a:lstStyle/>
                    <a:p>
                      <a:pPr marL="0" marR="0">
                        <a:spcBef>
                          <a:spcPts val="300"/>
                        </a:spcBef>
                        <a:spcAft>
                          <a:spcPts val="200"/>
                        </a:spcAft>
                      </a:pPr>
                      <a:r>
                        <a:rPr lang="en-US" sz="2000" b="1" dirty="0" smtClean="0">
                          <a:latin typeface="Arial"/>
                          <a:ea typeface="Times New Roman"/>
                          <a:cs typeface="Times New Roman"/>
                        </a:rPr>
                        <a:t>Diagnosing Diabetes</a:t>
                      </a:r>
                    </a:p>
                    <a:p>
                      <a:pPr marL="0" marR="0">
                        <a:spcBef>
                          <a:spcPts val="300"/>
                        </a:spcBef>
                        <a:spcAft>
                          <a:spcPts val="200"/>
                        </a:spcAft>
                      </a:pPr>
                      <a:r>
                        <a:rPr lang="en-US" sz="2000" b="0" dirty="0" smtClean="0">
                          <a:latin typeface="Arial"/>
                          <a:ea typeface="Times New Roman"/>
                          <a:cs typeface="Times New Roman"/>
                        </a:rPr>
                        <a:t>Does the patient have diabetes?</a:t>
                      </a:r>
                      <a:endParaRPr lang="en-US" sz="2000" b="0" dirty="0">
                        <a:latin typeface="Times New Roman"/>
                        <a:ea typeface="Times New Roman"/>
                      </a:endParaRPr>
                    </a:p>
                  </a:txBody>
                  <a:tcPr marL="65237" marR="652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300"/>
                        </a:spcBef>
                        <a:spcAft>
                          <a:spcPts val="200"/>
                        </a:spcAft>
                      </a:pPr>
                      <a:r>
                        <a:rPr lang="en-US" sz="2000" dirty="0">
                          <a:latin typeface="Arial"/>
                          <a:ea typeface="Times New Roman"/>
                          <a:cs typeface="Times New Roman"/>
                        </a:rPr>
                        <a:t>Use a diagnostic test to identify the cause of a patient’s high blood sugar levels.</a:t>
                      </a:r>
                      <a:endParaRPr lang="en-US" sz="2000" dirty="0">
                        <a:latin typeface="Times New Roman"/>
                        <a:ea typeface="Times New Roman"/>
                      </a:endParaRPr>
                    </a:p>
                  </a:txBody>
                  <a:tcPr marL="65237" marR="652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417616">
                <a:tc>
                  <a:txBody>
                    <a:bodyPr/>
                    <a:lstStyle/>
                    <a:p>
                      <a:pPr marL="0" marR="0">
                        <a:spcBef>
                          <a:spcPts val="300"/>
                        </a:spcBef>
                        <a:spcAft>
                          <a:spcPts val="200"/>
                        </a:spcAft>
                      </a:pPr>
                      <a:r>
                        <a:rPr lang="en-US" sz="2000" b="1" dirty="0" smtClean="0">
                          <a:latin typeface="Arial"/>
                          <a:ea typeface="Times New Roman"/>
                          <a:cs typeface="Times New Roman"/>
                        </a:rPr>
                        <a:t>A </a:t>
                      </a:r>
                      <a:r>
                        <a:rPr lang="en-US" sz="2000" b="1" dirty="0">
                          <a:latin typeface="Arial"/>
                          <a:ea typeface="Times New Roman"/>
                          <a:cs typeface="Times New Roman"/>
                        </a:rPr>
                        <a:t>Kidney Problem</a:t>
                      </a:r>
                      <a:r>
                        <a:rPr lang="en-US" sz="2000" b="1" dirty="0" smtClean="0">
                          <a:latin typeface="Arial"/>
                          <a:ea typeface="Times New Roman"/>
                          <a:cs typeface="Times New Roman"/>
                        </a:rPr>
                        <a:t>?</a:t>
                      </a:r>
                    </a:p>
                    <a:p>
                      <a:pPr marL="0" marR="0">
                        <a:spcBef>
                          <a:spcPts val="300"/>
                        </a:spcBef>
                        <a:spcAft>
                          <a:spcPts val="200"/>
                        </a:spcAft>
                      </a:pPr>
                      <a:r>
                        <a:rPr lang="en-US" sz="2000" b="0" dirty="0" smtClean="0">
                          <a:latin typeface="Arial"/>
                          <a:ea typeface="Times New Roman"/>
                          <a:cs typeface="Times New Roman"/>
                        </a:rPr>
                        <a:t>What is wrong with the patient’s kidneys?</a:t>
                      </a:r>
                      <a:endParaRPr lang="en-US" sz="2000" b="0" dirty="0">
                        <a:latin typeface="Times New Roman"/>
                        <a:ea typeface="Times New Roman"/>
                      </a:endParaRPr>
                    </a:p>
                  </a:txBody>
                  <a:tcPr marL="65237" marR="652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600"/>
                        </a:spcBef>
                        <a:spcAft>
                          <a:spcPts val="0"/>
                        </a:spcAft>
                      </a:pPr>
                      <a:r>
                        <a:rPr lang="en-US" sz="2000" dirty="0">
                          <a:latin typeface="Arial"/>
                          <a:ea typeface="Times New Roman"/>
                        </a:rPr>
                        <a:t>Analyze simulated urine samples and </a:t>
                      </a:r>
                      <a:r>
                        <a:rPr lang="en-US" sz="2000" dirty="0">
                          <a:latin typeface="Arial"/>
                          <a:ea typeface="Times New Roman"/>
                          <a:cs typeface="Times New Roman"/>
                        </a:rPr>
                        <a:t>model normal and abnormal kidney function.  </a:t>
                      </a:r>
                      <a:r>
                        <a:rPr lang="en-US" sz="2000" dirty="0">
                          <a:latin typeface="Arial"/>
                          <a:ea typeface="Times New Roman"/>
                        </a:rPr>
                        <a:t>  </a:t>
                      </a:r>
                      <a:endParaRPr lang="en-US" sz="2000" dirty="0">
                        <a:latin typeface="Times New Roman"/>
                        <a:ea typeface="Times New Roman"/>
                      </a:endParaRPr>
                    </a:p>
                  </a:txBody>
                  <a:tcPr marL="65237" marR="652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73231">
                <a:tc>
                  <a:txBody>
                    <a:bodyPr/>
                    <a:lstStyle/>
                    <a:p>
                      <a:pPr marL="0" marR="0">
                        <a:spcBef>
                          <a:spcPts val="300"/>
                        </a:spcBef>
                        <a:spcAft>
                          <a:spcPts val="200"/>
                        </a:spcAft>
                      </a:pPr>
                      <a:r>
                        <a:rPr lang="en-US" sz="2000" b="1" dirty="0" smtClean="0">
                          <a:latin typeface="Arial"/>
                          <a:ea typeface="Times New Roman"/>
                          <a:cs typeface="Times New Roman"/>
                        </a:rPr>
                        <a:t>Kidney </a:t>
                      </a:r>
                      <a:r>
                        <a:rPr lang="en-US" sz="2000" b="1" dirty="0">
                          <a:latin typeface="Arial"/>
                          <a:ea typeface="Times New Roman"/>
                          <a:cs typeface="Times New Roman"/>
                        </a:rPr>
                        <a:t>Dialysis</a:t>
                      </a:r>
                      <a:endParaRPr lang="en-US" sz="2000" dirty="0">
                        <a:latin typeface="Times New Roman"/>
                        <a:ea typeface="Times New Roman"/>
                      </a:endParaRPr>
                    </a:p>
                    <a:p>
                      <a:pPr marL="0" marR="0">
                        <a:spcBef>
                          <a:spcPts val="300"/>
                        </a:spcBef>
                        <a:spcAft>
                          <a:spcPts val="200"/>
                        </a:spcAft>
                      </a:pPr>
                      <a:r>
                        <a:rPr lang="en-US" sz="2000" dirty="0" smtClean="0">
                          <a:latin typeface="Arial"/>
                          <a:ea typeface="Times New Roman"/>
                          <a:cs typeface="Times New Roman"/>
                        </a:rPr>
                        <a:t>How</a:t>
                      </a:r>
                      <a:r>
                        <a:rPr lang="en-US" sz="2000" baseline="0" dirty="0" smtClean="0">
                          <a:latin typeface="Arial"/>
                          <a:ea typeface="Times New Roman"/>
                          <a:cs typeface="Times New Roman"/>
                        </a:rPr>
                        <a:t> does a kidney </a:t>
                      </a:r>
                    </a:p>
                    <a:p>
                      <a:pPr marL="0" marR="0">
                        <a:spcBef>
                          <a:spcPts val="300"/>
                        </a:spcBef>
                        <a:spcAft>
                          <a:spcPts val="200"/>
                        </a:spcAft>
                      </a:pPr>
                      <a:r>
                        <a:rPr lang="en-US" sz="2000" baseline="0" dirty="0" smtClean="0">
                          <a:latin typeface="Arial"/>
                          <a:ea typeface="Times New Roman"/>
                          <a:cs typeface="Times New Roman"/>
                        </a:rPr>
                        <a:t>dialysis machine work?</a:t>
                      </a:r>
                      <a:endParaRPr lang="en-US" sz="2000" dirty="0">
                        <a:latin typeface="Times New Roman"/>
                        <a:ea typeface="Times New Roman"/>
                      </a:endParaRPr>
                    </a:p>
                  </a:txBody>
                  <a:tcPr marL="65237" marR="652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300"/>
                        </a:spcBef>
                        <a:spcAft>
                          <a:spcPts val="200"/>
                        </a:spcAft>
                      </a:pPr>
                      <a:r>
                        <a:rPr lang="en-US" sz="2000" dirty="0">
                          <a:latin typeface="Arial"/>
                          <a:ea typeface="Times New Roman"/>
                          <a:cs typeface="Times New Roman"/>
                        </a:rPr>
                        <a:t>Model a kidney dialysis machine and explain how a dialysis machine maintains homeostasis.</a:t>
                      </a:r>
                      <a:endParaRPr lang="en-US" sz="2000" dirty="0">
                        <a:latin typeface="Times New Roman"/>
                        <a:ea typeface="Times New Roman"/>
                      </a:endParaRPr>
                    </a:p>
                  </a:txBody>
                  <a:tcPr marL="65237" marR="652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417616">
                <a:tc>
                  <a:txBody>
                    <a:bodyPr/>
                    <a:lstStyle/>
                    <a:p>
                      <a:pPr marL="0" marR="0">
                        <a:spcBef>
                          <a:spcPts val="300"/>
                        </a:spcBef>
                        <a:spcAft>
                          <a:spcPts val="200"/>
                        </a:spcAft>
                      </a:pPr>
                      <a:r>
                        <a:rPr lang="en-US" sz="2000" b="1" dirty="0" smtClean="0">
                          <a:latin typeface="Arial"/>
                          <a:ea typeface="Times New Roman"/>
                          <a:cs typeface="Times New Roman"/>
                        </a:rPr>
                        <a:t>Kidney Donor</a:t>
                      </a:r>
                      <a:endParaRPr lang="en-US" sz="2000" dirty="0" smtClean="0">
                        <a:latin typeface="Times New Roman"/>
                        <a:ea typeface="Times New Roman"/>
                      </a:endParaRPr>
                    </a:p>
                  </a:txBody>
                  <a:tcPr marL="65237" marR="6523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300"/>
                        </a:spcBef>
                        <a:spcAft>
                          <a:spcPts val="200"/>
                        </a:spcAft>
                      </a:pPr>
                      <a:endParaRPr lang="en-US" sz="2000" dirty="0">
                        <a:latin typeface="Times New Roman"/>
                        <a:ea typeface="Times New Roman"/>
                      </a:endParaRPr>
                    </a:p>
                  </a:txBody>
                  <a:tcPr marL="65237" marR="652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17724"/>
            <a:ext cx="6912172" cy="388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bwMode="auto">
          <a:xfrm>
            <a:off x="561975" y="152400"/>
            <a:ext cx="8001000" cy="914400"/>
          </a:xfrm>
          <a:prstGeom prst="rect">
            <a:avLst/>
          </a:prstGeom>
          <a:solidFill>
            <a:schemeClr val="bg1"/>
          </a:solidFill>
          <a:ln w="25400" cap="flat" cmpd="sng" algn="ctr">
            <a:noFill/>
            <a:prstDash val="solid"/>
            <a:miter lim="800000"/>
            <a:headEnd/>
            <a:tailEnd/>
          </a:ln>
        </p:spPr>
        <p:style>
          <a:lnRef idx="2">
            <a:schemeClr val="accent6"/>
          </a:lnRef>
          <a:fillRef idx="1">
            <a:schemeClr val="lt1"/>
          </a:fillRef>
          <a:effectRef idx="0">
            <a:schemeClr val="accent6"/>
          </a:effectRef>
          <a:fontRef idx="minor">
            <a:schemeClr val="dk1"/>
          </a:fontRef>
        </p:style>
        <p:txBody>
          <a:bodyPr anchor="ctr">
            <a:normAutofit/>
          </a:bodyPr>
          <a:lstStyle/>
          <a:p>
            <a:pPr algn="ctr">
              <a:defRPr/>
            </a:pPr>
            <a:r>
              <a:rPr lang="en-US" sz="4400" b="1" dirty="0">
                <a:solidFill>
                  <a:schemeClr val="accent3">
                    <a:lumMod val="75000"/>
                  </a:schemeClr>
                </a:solidFill>
              </a:rPr>
              <a:t>Purchase kits from</a:t>
            </a:r>
          </a:p>
        </p:txBody>
      </p:sp>
      <p:sp>
        <p:nvSpPr>
          <p:cNvPr id="9" name="Slide Number Placeholder 8"/>
          <p:cNvSpPr>
            <a:spLocks noGrp="1"/>
          </p:cNvSpPr>
          <p:nvPr>
            <p:ph type="sldNum" sz="quarter" idx="12"/>
          </p:nvPr>
        </p:nvSpPr>
        <p:spPr>
          <a:xfrm>
            <a:off x="1066800" y="5775324"/>
            <a:ext cx="7467600" cy="930276"/>
          </a:xfrm>
          <a:solidFill>
            <a:schemeClr val="bg1"/>
          </a:solidFill>
        </p:spPr>
        <p:txBody>
          <a:bodyPr/>
          <a:lstStyle/>
          <a:p>
            <a:pPr>
              <a:defRPr/>
            </a:pPr>
            <a:fld id="{5BAA6A56-22D9-4698-B337-B1CD68D6F68F}" type="slidenum">
              <a:rPr lang="en-US" smtClean="0"/>
              <a:pPr>
                <a:defRPr/>
              </a:pPr>
              <a:t>14</a:t>
            </a:fld>
            <a:endParaRPr lang="en-US"/>
          </a:p>
        </p:txBody>
      </p:sp>
      <p:sp>
        <p:nvSpPr>
          <p:cNvPr id="2" name="Title 1"/>
          <p:cNvSpPr>
            <a:spLocks noGrp="1"/>
          </p:cNvSpPr>
          <p:nvPr>
            <p:ph type="title"/>
          </p:nvPr>
        </p:nvSpPr>
        <p:spPr>
          <a:xfrm>
            <a:off x="647700" y="1342837"/>
            <a:ext cx="7924800" cy="1173163"/>
          </a:xfr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t">
            <a:normAutofit fontScale="90000"/>
          </a:bodyPr>
          <a:lstStyle/>
          <a:p>
            <a:pPr eaLnBrk="1" fontAlgn="auto" hangingPunct="1">
              <a:spcAft>
                <a:spcPts val="0"/>
              </a:spcAft>
              <a:defRPr/>
            </a:pPr>
            <a:r>
              <a:rPr lang="en-US" sz="6000" b="1" dirty="0" smtClean="0">
                <a:solidFill>
                  <a:schemeClr val="accent5">
                    <a:lumMod val="75000"/>
                  </a:schemeClr>
                </a:solidFill>
              </a:rPr>
              <a:t>www.sciencetakeout.com</a:t>
            </a:r>
            <a:r>
              <a:rPr lang="en-US" sz="6000" b="1" dirty="0" smtClean="0">
                <a:solidFill>
                  <a:schemeClr val="tx1"/>
                </a:solidFill>
              </a:rPr>
              <a:t> </a:t>
            </a: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
            </a:r>
            <a:br>
              <a:rPr lang="en-US" sz="4000" b="1" dirty="0" smtClean="0">
                <a:solidFill>
                  <a:schemeClr val="tx1"/>
                </a:solidFill>
              </a:rPr>
            </a:br>
            <a:r>
              <a:rPr lang="en-US" sz="3200" dirty="0"/>
              <a:t/>
            </a:r>
            <a:br>
              <a:rPr lang="en-US" sz="3200" dirty="0"/>
            </a:br>
            <a:r>
              <a:rPr lang="en-US" sz="3600" dirty="0"/>
              <a:t/>
            </a:r>
            <a:br>
              <a:rPr lang="en-US" sz="3600" dirty="0"/>
            </a:br>
            <a:r>
              <a:rPr lang="en-US" sz="4000" b="1" dirty="0" smtClean="0">
                <a:solidFill>
                  <a:schemeClr val="tx1"/>
                </a:solidFill>
              </a:rPr>
              <a:t/>
            </a:r>
            <a:br>
              <a:rPr lang="en-US" sz="4000" b="1" dirty="0" smtClean="0">
                <a:solidFill>
                  <a:schemeClr val="tx1"/>
                </a:solidFill>
              </a:rPr>
            </a:br>
            <a:endParaRPr lang="en-US" sz="4000" b="1" dirty="0">
              <a:solidFill>
                <a:schemeClr val="tx1"/>
              </a:solidFill>
            </a:endParaRPr>
          </a:p>
        </p:txBody>
      </p:sp>
    </p:spTree>
    <p:extLst>
      <p:ext uri="{BB962C8B-B14F-4D97-AF65-F5344CB8AC3E}">
        <p14:creationId xmlns:p14="http://schemas.microsoft.com/office/powerpoint/2010/main" val="764353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54" y="228601"/>
            <a:ext cx="3812561" cy="495300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8600"/>
            <a:ext cx="3768952" cy="4933139"/>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783778" y="5390382"/>
            <a:ext cx="7848600" cy="1261884"/>
          </a:xfrm>
          <a:prstGeom prst="rect">
            <a:avLst/>
          </a:prstGeom>
          <a:noFill/>
        </p:spPr>
        <p:txBody>
          <a:bodyPr wrap="square" rtlCol="0">
            <a:spAutoFit/>
          </a:bodyPr>
          <a:lstStyle/>
          <a:p>
            <a:pPr>
              <a:spcBef>
                <a:spcPts val="600"/>
              </a:spcBef>
            </a:pPr>
            <a:r>
              <a:rPr lang="en-US" sz="2200" b="1" dirty="0" smtClean="0">
                <a:solidFill>
                  <a:schemeClr val="accent5">
                    <a:lumMod val="75000"/>
                  </a:schemeClr>
                </a:solidFill>
              </a:rPr>
              <a:t>Individual Assembled Kits   </a:t>
            </a:r>
            <a:r>
              <a:rPr lang="en-US" sz="2200" dirty="0" smtClean="0"/>
              <a:t>Fully assembled individual kits</a:t>
            </a:r>
          </a:p>
          <a:p>
            <a:pPr>
              <a:spcBef>
                <a:spcPts val="600"/>
              </a:spcBef>
            </a:pPr>
            <a:r>
              <a:rPr lang="en-US" sz="2200" b="1" dirty="0" smtClean="0">
                <a:solidFill>
                  <a:schemeClr val="accent5">
                    <a:lumMod val="75000"/>
                  </a:schemeClr>
                </a:solidFill>
              </a:rPr>
              <a:t>Unassembled Packs   </a:t>
            </a:r>
            <a:r>
              <a:rPr lang="en-US" sz="2200" dirty="0" smtClean="0"/>
              <a:t>All supplies needed to make 10 kits</a:t>
            </a:r>
          </a:p>
          <a:p>
            <a:pPr>
              <a:spcBef>
                <a:spcPts val="600"/>
              </a:spcBef>
            </a:pPr>
            <a:r>
              <a:rPr lang="en-US" sz="2200" b="1" dirty="0" smtClean="0">
                <a:solidFill>
                  <a:schemeClr val="accent5">
                    <a:lumMod val="75000"/>
                  </a:schemeClr>
                </a:solidFill>
              </a:rPr>
              <a:t>Refill Packs</a:t>
            </a:r>
            <a:r>
              <a:rPr lang="en-US" sz="2200" dirty="0" smtClean="0"/>
              <a:t>   All supplies needed to refill 10 kits</a:t>
            </a:r>
            <a:endParaRPr lang="en-US" sz="2200" dirty="0"/>
          </a:p>
        </p:txBody>
      </p:sp>
    </p:spTree>
    <p:extLst>
      <p:ext uri="{BB962C8B-B14F-4D97-AF65-F5344CB8AC3E}">
        <p14:creationId xmlns:p14="http://schemas.microsoft.com/office/powerpoint/2010/main" val="3979835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966" name="TextBox 7"/>
          <p:cNvSpPr txBox="1">
            <a:spLocks noChangeArrowheads="1"/>
          </p:cNvSpPr>
          <p:nvPr/>
        </p:nvSpPr>
        <p:spPr bwMode="auto">
          <a:xfrm>
            <a:off x="630936" y="457200"/>
            <a:ext cx="7772400" cy="6481774"/>
          </a:xfrm>
          <a:prstGeom prst="rect">
            <a:avLst/>
          </a:prstGeom>
          <a:noFill/>
          <a:ln w="9525">
            <a:noFill/>
            <a:miter lim="800000"/>
            <a:headEnd/>
            <a:tailEnd/>
          </a:ln>
        </p:spPr>
        <p:txBody>
          <a:bodyPr>
            <a:spAutoFit/>
          </a:bodyPr>
          <a:lstStyle/>
          <a:p>
            <a:pPr algn="ctr"/>
            <a:r>
              <a:rPr lang="en-US" sz="6000" b="1" dirty="0" smtClean="0">
                <a:solidFill>
                  <a:srgbClr val="77933C"/>
                </a:solidFill>
                <a:latin typeface="Calibri" pitchFamily="34" charset="0"/>
              </a:rPr>
              <a:t>Become Involved</a:t>
            </a:r>
          </a:p>
          <a:p>
            <a:pPr algn="ctr"/>
            <a:r>
              <a:rPr lang="en-US" sz="5400" b="1" dirty="0">
                <a:solidFill>
                  <a:srgbClr val="77933C"/>
                </a:solidFill>
                <a:latin typeface="Calibri" pitchFamily="34" charset="0"/>
              </a:rPr>
              <a:t>a</a:t>
            </a:r>
            <a:r>
              <a:rPr lang="en-US" sz="5400" b="1" dirty="0" smtClean="0">
                <a:solidFill>
                  <a:srgbClr val="77933C"/>
                </a:solidFill>
                <a:latin typeface="Calibri" pitchFamily="34" charset="0"/>
              </a:rPr>
              <a:t>s </a:t>
            </a:r>
            <a:r>
              <a:rPr lang="en-US" sz="5400" b="1" dirty="0">
                <a:solidFill>
                  <a:srgbClr val="77933C"/>
                </a:solidFill>
                <a:latin typeface="Calibri" pitchFamily="34" charset="0"/>
              </a:rPr>
              <a:t>a </a:t>
            </a:r>
            <a:r>
              <a:rPr lang="en-US" sz="5400" b="1" dirty="0" smtClean="0">
                <a:solidFill>
                  <a:srgbClr val="77933C"/>
                </a:solidFill>
                <a:latin typeface="Calibri" pitchFamily="34" charset="0"/>
              </a:rPr>
              <a:t>Field Test </a:t>
            </a:r>
            <a:r>
              <a:rPr lang="en-US" sz="5400" b="1" dirty="0">
                <a:solidFill>
                  <a:srgbClr val="77933C"/>
                </a:solidFill>
                <a:latin typeface="Calibri" pitchFamily="34" charset="0"/>
              </a:rPr>
              <a:t>Teacher</a:t>
            </a:r>
            <a:r>
              <a:rPr lang="en-US" sz="6000" b="1" dirty="0">
                <a:solidFill>
                  <a:srgbClr val="77933C"/>
                </a:solidFill>
                <a:latin typeface="Calibri" pitchFamily="34" charset="0"/>
              </a:rPr>
              <a:t> </a:t>
            </a:r>
            <a:endParaRPr lang="en-US" sz="6000" b="1" dirty="0" smtClean="0">
              <a:solidFill>
                <a:srgbClr val="77933C"/>
              </a:solidFill>
              <a:latin typeface="Calibri" pitchFamily="34" charset="0"/>
            </a:endParaRPr>
          </a:p>
          <a:p>
            <a:endParaRPr lang="en-US" sz="4400" b="1" dirty="0">
              <a:solidFill>
                <a:srgbClr val="77933C"/>
              </a:solidFill>
              <a:latin typeface="Calibri" pitchFamily="34" charset="0"/>
            </a:endParaRPr>
          </a:p>
          <a:p>
            <a:endParaRPr lang="en-US" sz="3200" b="1" dirty="0">
              <a:solidFill>
                <a:srgbClr val="77933C"/>
              </a:solidFill>
              <a:latin typeface="Calibri" pitchFamily="34" charset="0"/>
            </a:endParaRPr>
          </a:p>
          <a:p>
            <a:pPr>
              <a:spcBef>
                <a:spcPct val="20000"/>
              </a:spcBef>
            </a:pPr>
            <a:endParaRPr lang="en-US" sz="3600" b="1" dirty="0">
              <a:solidFill>
                <a:srgbClr val="77933C"/>
              </a:solidFill>
              <a:latin typeface="Calibri" pitchFamily="34" charset="0"/>
            </a:endParaRPr>
          </a:p>
          <a:p>
            <a:pPr>
              <a:lnSpc>
                <a:spcPct val="150000"/>
              </a:lnSpc>
            </a:pPr>
            <a:endParaRPr lang="en-US" sz="3200" dirty="0">
              <a:solidFill>
                <a:srgbClr val="403152"/>
              </a:solidFill>
              <a:latin typeface="Calibri" pitchFamily="34" charset="0"/>
            </a:endParaRPr>
          </a:p>
          <a:p>
            <a:pPr>
              <a:buFont typeface="Arial" charset="0"/>
              <a:buChar char="•"/>
            </a:pPr>
            <a:endParaRPr lang="en-US" sz="3200" dirty="0">
              <a:solidFill>
                <a:srgbClr val="403152"/>
              </a:solidFill>
              <a:latin typeface="Calibri" pitchFamily="34" charset="0"/>
            </a:endParaRPr>
          </a:p>
          <a:p>
            <a:endParaRPr lang="en-US" sz="3200" dirty="0">
              <a:solidFill>
                <a:srgbClr val="77933C"/>
              </a:solidFill>
              <a:latin typeface="Calibri" pitchFamily="34" charset="0"/>
            </a:endParaRPr>
          </a:p>
          <a:p>
            <a:pPr>
              <a:buFont typeface="Arial" charset="0"/>
              <a:buChar char="•"/>
            </a:pPr>
            <a:endParaRPr lang="en-US" sz="3200" dirty="0">
              <a:solidFill>
                <a:srgbClr val="77933C"/>
              </a:solidFill>
              <a:latin typeface="Calibri" pitchFamily="34" charset="0"/>
            </a:endParaRPr>
          </a:p>
          <a:p>
            <a:r>
              <a:rPr lang="en-US" sz="3200" dirty="0">
                <a:latin typeface="Calibri" pitchFamily="34" charset="0"/>
              </a:rPr>
              <a:t> </a:t>
            </a:r>
          </a:p>
        </p:txBody>
      </p:sp>
      <p:sp>
        <p:nvSpPr>
          <p:cNvPr id="40967" name="TextBox 8"/>
          <p:cNvSpPr txBox="1">
            <a:spLocks noChangeArrowheads="1"/>
          </p:cNvSpPr>
          <p:nvPr/>
        </p:nvSpPr>
        <p:spPr bwMode="auto">
          <a:xfrm>
            <a:off x="630936" y="2743200"/>
            <a:ext cx="7751064" cy="3724096"/>
          </a:xfrm>
          <a:prstGeom prst="rect">
            <a:avLst/>
          </a:prstGeom>
          <a:noFill/>
          <a:ln w="19050">
            <a:solidFill>
              <a:srgbClr val="006699"/>
            </a:solidFill>
            <a:miter lim="800000"/>
            <a:headEnd/>
            <a:tailEnd/>
          </a:ln>
        </p:spPr>
        <p:txBody>
          <a:bodyPr wrap="square">
            <a:spAutoFit/>
          </a:bodyPr>
          <a:lstStyle/>
          <a:p>
            <a:pPr algn="ctr"/>
            <a:endParaRPr lang="en-US" sz="3600" b="1" dirty="0" smtClean="0">
              <a:solidFill>
                <a:schemeClr val="accent5">
                  <a:lumMod val="75000"/>
                </a:schemeClr>
              </a:solidFill>
              <a:latin typeface="Calibri" pitchFamily="34" charset="0"/>
            </a:endParaRPr>
          </a:p>
          <a:p>
            <a:pPr algn="ctr"/>
            <a:r>
              <a:rPr lang="en-US" sz="3600" b="1" dirty="0" smtClean="0">
                <a:solidFill>
                  <a:schemeClr val="accent5">
                    <a:lumMod val="75000"/>
                  </a:schemeClr>
                </a:solidFill>
                <a:latin typeface="Calibri" pitchFamily="34" charset="0"/>
              </a:rPr>
              <a:t>Help </a:t>
            </a:r>
            <a:r>
              <a:rPr lang="en-US" sz="3600" b="1" dirty="0">
                <a:solidFill>
                  <a:schemeClr val="accent5">
                    <a:lumMod val="75000"/>
                  </a:schemeClr>
                </a:solidFill>
                <a:latin typeface="Calibri" pitchFamily="34" charset="0"/>
              </a:rPr>
              <a:t>us make new Science Take-Out kits teacher and student friendly</a:t>
            </a:r>
            <a:r>
              <a:rPr lang="en-US" sz="3600" b="1" dirty="0" smtClean="0">
                <a:solidFill>
                  <a:schemeClr val="accent5">
                    <a:lumMod val="75000"/>
                  </a:schemeClr>
                </a:solidFill>
                <a:latin typeface="Calibri" pitchFamily="34" charset="0"/>
              </a:rPr>
              <a:t>.</a:t>
            </a:r>
          </a:p>
          <a:p>
            <a:pPr algn="ctr"/>
            <a:endParaRPr lang="en-US" sz="3200" b="1" dirty="0" smtClean="0">
              <a:solidFill>
                <a:srgbClr val="77933C"/>
              </a:solidFill>
              <a:latin typeface="Calibri" pitchFamily="34" charset="0"/>
            </a:endParaRPr>
          </a:p>
          <a:p>
            <a:pPr algn="ctr"/>
            <a:r>
              <a:rPr lang="en-US" sz="3200" b="1" dirty="0" smtClean="0">
                <a:solidFill>
                  <a:schemeClr val="accent3">
                    <a:lumMod val="75000"/>
                  </a:schemeClr>
                </a:solidFill>
                <a:latin typeface="Calibri" pitchFamily="34" charset="0"/>
              </a:rPr>
              <a:t>Indicate </a:t>
            </a:r>
            <a:r>
              <a:rPr lang="en-US" sz="3200" b="1" dirty="0">
                <a:solidFill>
                  <a:schemeClr val="accent3">
                    <a:lumMod val="75000"/>
                  </a:schemeClr>
                </a:solidFill>
                <a:latin typeface="Calibri" pitchFamily="34" charset="0"/>
              </a:rPr>
              <a:t>this on your card</a:t>
            </a:r>
            <a:r>
              <a:rPr lang="en-US" sz="3200" b="1" dirty="0" smtClean="0">
                <a:solidFill>
                  <a:schemeClr val="accent3">
                    <a:lumMod val="75000"/>
                  </a:schemeClr>
                </a:solidFill>
                <a:latin typeface="Calibri" pitchFamily="34" charset="0"/>
              </a:rPr>
              <a:t>.  Science </a:t>
            </a:r>
            <a:r>
              <a:rPr lang="en-US" sz="3200" b="1" dirty="0">
                <a:solidFill>
                  <a:schemeClr val="accent3">
                    <a:lumMod val="75000"/>
                  </a:schemeClr>
                </a:solidFill>
                <a:latin typeface="Calibri" pitchFamily="34" charset="0"/>
              </a:rPr>
              <a:t>Take-Out will contact you with further </a:t>
            </a:r>
            <a:r>
              <a:rPr lang="en-US" sz="3200" b="1" dirty="0" smtClean="0">
                <a:solidFill>
                  <a:schemeClr val="accent3">
                    <a:lumMod val="75000"/>
                  </a:schemeClr>
                </a:solidFill>
                <a:latin typeface="Calibri" pitchFamily="34" charset="0"/>
              </a:rPr>
              <a:t>information</a:t>
            </a:r>
          </a:p>
          <a:p>
            <a:pPr algn="ctr"/>
            <a:endParaRPr lang="en-US" sz="3200" dirty="0">
              <a:solidFill>
                <a:schemeClr val="accent3">
                  <a:lumMod val="75000"/>
                </a:schemeClr>
              </a:solidFill>
              <a:latin typeface="Calibri" pitchFamily="34" charset="0"/>
            </a:endParaRPr>
          </a:p>
        </p:txBody>
      </p: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4F3FC1B-F3D6-4E10-9032-403BA053B2BF}" type="slidenum">
              <a:rPr lang="en-US" sz="1200">
                <a:solidFill>
                  <a:schemeClr val="tx1">
                    <a:tint val="75000"/>
                  </a:schemeClr>
                </a:solidFill>
                <a:latin typeface="+mn-lt"/>
              </a:rPr>
              <a:pPr algn="r" fontAlgn="auto">
                <a:spcBef>
                  <a:spcPts val="0"/>
                </a:spcBef>
                <a:spcAft>
                  <a:spcPts val="0"/>
                </a:spcAft>
                <a:defRPr/>
              </a:pPr>
              <a:t>16</a:t>
            </a:fld>
            <a:endParaRPr lang="en-US" sz="1200">
              <a:solidFill>
                <a:schemeClr val="tx1">
                  <a:tint val="75000"/>
                </a:schemeClr>
              </a:solidFill>
              <a:latin typeface="+mn-lt"/>
            </a:endParaRPr>
          </a:p>
        </p:txBody>
      </p:sp>
    </p:spTree>
    <p:extLst>
      <p:ext uri="{BB962C8B-B14F-4D97-AF65-F5344CB8AC3E}">
        <p14:creationId xmlns:p14="http://schemas.microsoft.com/office/powerpoint/2010/main" val="1059129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966" name="TextBox 7"/>
          <p:cNvSpPr txBox="1">
            <a:spLocks noChangeArrowheads="1"/>
          </p:cNvSpPr>
          <p:nvPr/>
        </p:nvSpPr>
        <p:spPr bwMode="auto">
          <a:xfrm>
            <a:off x="381001" y="457200"/>
            <a:ext cx="8534399" cy="6481774"/>
          </a:xfrm>
          <a:prstGeom prst="rect">
            <a:avLst/>
          </a:prstGeom>
          <a:noFill/>
          <a:ln w="9525">
            <a:noFill/>
            <a:miter lim="800000"/>
            <a:headEnd/>
            <a:tailEnd/>
          </a:ln>
        </p:spPr>
        <p:txBody>
          <a:bodyPr wrap="square">
            <a:spAutoFit/>
          </a:bodyPr>
          <a:lstStyle/>
          <a:p>
            <a:pPr algn="ctr"/>
            <a:r>
              <a:rPr lang="en-US" sz="6000" b="1" dirty="0" smtClean="0">
                <a:solidFill>
                  <a:srgbClr val="77933C"/>
                </a:solidFill>
                <a:latin typeface="Calibri" pitchFamily="34" charset="0"/>
              </a:rPr>
              <a:t>Become Involved</a:t>
            </a:r>
          </a:p>
          <a:p>
            <a:pPr algn="ctr"/>
            <a:r>
              <a:rPr lang="en-US" sz="5400" b="1" dirty="0">
                <a:solidFill>
                  <a:srgbClr val="77933C"/>
                </a:solidFill>
                <a:latin typeface="Calibri" pitchFamily="34" charset="0"/>
              </a:rPr>
              <a:t>a</a:t>
            </a:r>
            <a:r>
              <a:rPr lang="en-US" sz="5400" b="1" dirty="0" smtClean="0">
                <a:solidFill>
                  <a:srgbClr val="77933C"/>
                </a:solidFill>
                <a:latin typeface="Calibri" pitchFamily="34" charset="0"/>
              </a:rPr>
              <a:t>s </a:t>
            </a:r>
            <a:r>
              <a:rPr lang="en-US" sz="5400" b="1" dirty="0">
                <a:solidFill>
                  <a:srgbClr val="77933C"/>
                </a:solidFill>
                <a:latin typeface="Calibri" pitchFamily="34" charset="0"/>
              </a:rPr>
              <a:t>a </a:t>
            </a:r>
            <a:r>
              <a:rPr lang="en-US" sz="5400" b="1" dirty="0" smtClean="0">
                <a:solidFill>
                  <a:srgbClr val="77933C"/>
                </a:solidFill>
                <a:latin typeface="Calibri" pitchFamily="34" charset="0"/>
              </a:rPr>
              <a:t>Workshop Presenter </a:t>
            </a:r>
          </a:p>
          <a:p>
            <a:endParaRPr lang="en-US" sz="4400" b="1" dirty="0">
              <a:solidFill>
                <a:srgbClr val="77933C"/>
              </a:solidFill>
              <a:latin typeface="Calibri" pitchFamily="34" charset="0"/>
            </a:endParaRPr>
          </a:p>
          <a:p>
            <a:endParaRPr lang="en-US" sz="3200" b="1" dirty="0">
              <a:solidFill>
                <a:srgbClr val="77933C"/>
              </a:solidFill>
              <a:latin typeface="Calibri" pitchFamily="34" charset="0"/>
            </a:endParaRPr>
          </a:p>
          <a:p>
            <a:pPr>
              <a:spcBef>
                <a:spcPct val="20000"/>
              </a:spcBef>
            </a:pPr>
            <a:endParaRPr lang="en-US" sz="3600" b="1" dirty="0">
              <a:solidFill>
                <a:srgbClr val="77933C"/>
              </a:solidFill>
              <a:latin typeface="Calibri" pitchFamily="34" charset="0"/>
            </a:endParaRPr>
          </a:p>
          <a:p>
            <a:pPr>
              <a:lnSpc>
                <a:spcPct val="150000"/>
              </a:lnSpc>
            </a:pPr>
            <a:endParaRPr lang="en-US" sz="3200" dirty="0">
              <a:solidFill>
                <a:srgbClr val="403152"/>
              </a:solidFill>
              <a:latin typeface="Calibri" pitchFamily="34" charset="0"/>
            </a:endParaRPr>
          </a:p>
          <a:p>
            <a:pPr>
              <a:buFont typeface="Arial" charset="0"/>
              <a:buChar char="•"/>
            </a:pPr>
            <a:endParaRPr lang="en-US" sz="3200" dirty="0">
              <a:solidFill>
                <a:srgbClr val="403152"/>
              </a:solidFill>
              <a:latin typeface="Calibri" pitchFamily="34" charset="0"/>
            </a:endParaRPr>
          </a:p>
          <a:p>
            <a:endParaRPr lang="en-US" sz="3200" dirty="0">
              <a:solidFill>
                <a:srgbClr val="77933C"/>
              </a:solidFill>
              <a:latin typeface="Calibri" pitchFamily="34" charset="0"/>
            </a:endParaRPr>
          </a:p>
          <a:p>
            <a:pPr>
              <a:buFont typeface="Arial" charset="0"/>
              <a:buChar char="•"/>
            </a:pPr>
            <a:endParaRPr lang="en-US" sz="3200" dirty="0">
              <a:solidFill>
                <a:srgbClr val="77933C"/>
              </a:solidFill>
              <a:latin typeface="Calibri" pitchFamily="34" charset="0"/>
            </a:endParaRPr>
          </a:p>
          <a:p>
            <a:r>
              <a:rPr lang="en-US" sz="3200" dirty="0">
                <a:latin typeface="Calibri" pitchFamily="34" charset="0"/>
              </a:rPr>
              <a:t> </a:t>
            </a:r>
          </a:p>
        </p:txBody>
      </p:sp>
      <p:sp>
        <p:nvSpPr>
          <p:cNvPr id="40967" name="TextBox 8"/>
          <p:cNvSpPr txBox="1">
            <a:spLocks noChangeArrowheads="1"/>
          </p:cNvSpPr>
          <p:nvPr/>
        </p:nvSpPr>
        <p:spPr bwMode="auto">
          <a:xfrm>
            <a:off x="707136" y="2819400"/>
            <a:ext cx="7751064" cy="3724096"/>
          </a:xfrm>
          <a:prstGeom prst="rect">
            <a:avLst/>
          </a:prstGeom>
          <a:noFill/>
          <a:ln w="19050">
            <a:solidFill>
              <a:srgbClr val="006699"/>
            </a:solidFill>
            <a:miter lim="800000"/>
            <a:headEnd/>
            <a:tailEnd/>
          </a:ln>
        </p:spPr>
        <p:txBody>
          <a:bodyPr wrap="square">
            <a:spAutoFit/>
          </a:bodyPr>
          <a:lstStyle/>
          <a:p>
            <a:pPr algn="ctr"/>
            <a:endParaRPr lang="en-US" sz="3600" b="1" dirty="0" smtClean="0">
              <a:solidFill>
                <a:schemeClr val="accent5">
                  <a:lumMod val="75000"/>
                </a:schemeClr>
              </a:solidFill>
              <a:latin typeface="Calibri" pitchFamily="34" charset="0"/>
            </a:endParaRPr>
          </a:p>
          <a:p>
            <a:pPr algn="ctr"/>
            <a:r>
              <a:rPr lang="en-US" sz="3600" b="1" dirty="0" smtClean="0">
                <a:solidFill>
                  <a:schemeClr val="accent5">
                    <a:lumMod val="75000"/>
                  </a:schemeClr>
                </a:solidFill>
                <a:latin typeface="Calibri" pitchFamily="34" charset="0"/>
              </a:rPr>
              <a:t>Present a workshop to  introduce colleagues to Science Take-Out kits   </a:t>
            </a:r>
          </a:p>
          <a:p>
            <a:pPr algn="ctr"/>
            <a:endParaRPr lang="en-US" sz="3200" b="1" dirty="0" smtClean="0">
              <a:solidFill>
                <a:srgbClr val="77933C"/>
              </a:solidFill>
              <a:latin typeface="Calibri" pitchFamily="34" charset="0"/>
            </a:endParaRPr>
          </a:p>
          <a:p>
            <a:pPr algn="ctr"/>
            <a:r>
              <a:rPr lang="en-US" sz="3200" b="1" dirty="0" smtClean="0">
                <a:solidFill>
                  <a:schemeClr val="accent3">
                    <a:lumMod val="75000"/>
                  </a:schemeClr>
                </a:solidFill>
                <a:latin typeface="Calibri" pitchFamily="34" charset="0"/>
              </a:rPr>
              <a:t>Visit the Science Take-Out website for further information</a:t>
            </a:r>
          </a:p>
          <a:p>
            <a:pPr algn="ctr"/>
            <a:endParaRPr lang="en-US" sz="3200" dirty="0">
              <a:solidFill>
                <a:schemeClr val="accent3">
                  <a:lumMod val="75000"/>
                </a:schemeClr>
              </a:solidFill>
              <a:latin typeface="Calibri" pitchFamily="34" charset="0"/>
            </a:endParaRPr>
          </a:p>
        </p:txBody>
      </p: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4F3FC1B-F3D6-4E10-9032-403BA053B2BF}" type="slidenum">
              <a:rPr lang="en-US" sz="1200">
                <a:solidFill>
                  <a:schemeClr val="tx1">
                    <a:tint val="75000"/>
                  </a:schemeClr>
                </a:solidFill>
                <a:latin typeface="+mn-lt"/>
              </a:rPr>
              <a:pPr algn="r" fontAlgn="auto">
                <a:spcBef>
                  <a:spcPts val="0"/>
                </a:spcBef>
                <a:spcAft>
                  <a:spcPts val="0"/>
                </a:spcAft>
                <a:defRPr/>
              </a:pPr>
              <a:t>17</a:t>
            </a:fld>
            <a:endParaRPr lang="en-US" sz="1200">
              <a:solidFill>
                <a:schemeClr val="tx1">
                  <a:tint val="75000"/>
                </a:schemeClr>
              </a:solidFill>
              <a:latin typeface="+mn-lt"/>
            </a:endParaRPr>
          </a:p>
        </p:txBody>
      </p:sp>
    </p:spTree>
    <p:extLst>
      <p:ext uri="{BB962C8B-B14F-4D97-AF65-F5344CB8AC3E}">
        <p14:creationId xmlns:p14="http://schemas.microsoft.com/office/powerpoint/2010/main" val="2080420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013" name="TextBox 10"/>
          <p:cNvSpPr txBox="1">
            <a:spLocks noChangeArrowheads="1"/>
          </p:cNvSpPr>
          <p:nvPr/>
        </p:nvSpPr>
        <p:spPr bwMode="auto">
          <a:xfrm rot="-1012788">
            <a:off x="1620838" y="2111375"/>
            <a:ext cx="5943600" cy="1555750"/>
          </a:xfrm>
          <a:prstGeom prst="rect">
            <a:avLst/>
          </a:prstGeom>
          <a:noFill/>
          <a:ln w="9525">
            <a:noFill/>
            <a:miter lim="800000"/>
            <a:headEnd/>
            <a:tailEnd/>
          </a:ln>
        </p:spPr>
        <p:txBody>
          <a:bodyPr>
            <a:spAutoFit/>
          </a:bodyPr>
          <a:lstStyle/>
          <a:p>
            <a:pPr algn="ctr"/>
            <a:r>
              <a:rPr lang="en-US" sz="4800" b="1">
                <a:solidFill>
                  <a:srgbClr val="006699"/>
                </a:solidFill>
                <a:latin typeface="Calibri" pitchFamily="34" charset="0"/>
              </a:rPr>
              <a:t>Thanks for being a GREAT group!!!</a:t>
            </a:r>
          </a:p>
        </p:txBody>
      </p:sp>
      <p:sp>
        <p:nvSpPr>
          <p:cNvPr id="10" name="Slide Number Placeholder 9"/>
          <p:cNvSpPr>
            <a:spLocks noGrp="1"/>
          </p:cNvSpPr>
          <p:nvPr>
            <p:ph type="sldNum" sz="quarter" idx="12"/>
          </p:nvPr>
        </p:nvSpPr>
        <p:spPr/>
        <p:txBody>
          <a:bodyPr/>
          <a:lstStyle/>
          <a:p>
            <a:pPr>
              <a:defRPr/>
            </a:pPr>
            <a:fld id="{C23C1359-8510-453B-829D-9BF521A38518}" type="slidenum">
              <a:rPr lang="en-US" smtClean="0"/>
              <a:pPr>
                <a:defRPr/>
              </a:pPr>
              <a:t>18</a:t>
            </a:fld>
            <a:endParaRPr lang="en-US"/>
          </a:p>
        </p:txBody>
      </p:sp>
      <p:pic>
        <p:nvPicPr>
          <p:cNvPr id="43015" name="Picture 8" descr="RACCEMS Diagnosing Diabetes 4-11.JPG"/>
          <p:cNvPicPr>
            <a:picLocks noChangeAspect="1"/>
          </p:cNvPicPr>
          <p:nvPr/>
        </p:nvPicPr>
        <p:blipFill>
          <a:blip r:embed="rId3"/>
          <a:srcRect/>
          <a:stretch>
            <a:fillRect/>
          </a:stretch>
        </p:blipFill>
        <p:spPr bwMode="auto">
          <a:xfrm>
            <a:off x="698500" y="419100"/>
            <a:ext cx="2501900" cy="2127250"/>
          </a:xfrm>
          <a:prstGeom prst="rect">
            <a:avLst/>
          </a:prstGeom>
          <a:noFill/>
          <a:ln w="9525">
            <a:noFill/>
            <a:miter lim="800000"/>
            <a:headEnd/>
            <a:tailEnd/>
          </a:ln>
        </p:spPr>
      </p:pic>
      <p:pic>
        <p:nvPicPr>
          <p:cNvPr id="43016" name="Picture 10" descr="STO workshop kidney problem.bmp"/>
          <p:cNvPicPr>
            <a:picLocks noChangeAspect="1"/>
          </p:cNvPicPr>
          <p:nvPr/>
        </p:nvPicPr>
        <p:blipFill>
          <a:blip r:embed="rId4"/>
          <a:srcRect/>
          <a:stretch>
            <a:fillRect/>
          </a:stretch>
        </p:blipFill>
        <p:spPr bwMode="auto">
          <a:xfrm>
            <a:off x="6032500" y="3390900"/>
            <a:ext cx="2413000" cy="3048000"/>
          </a:xfrm>
          <a:prstGeom prst="rect">
            <a:avLst/>
          </a:prstGeom>
          <a:noFill/>
          <a:ln w="9525">
            <a:noFill/>
            <a:miter lim="800000"/>
            <a:headEnd/>
            <a:tailEnd/>
          </a:ln>
        </p:spPr>
      </p:pic>
      <p:sp>
        <p:nvSpPr>
          <p:cNvPr id="65545" name="TextBox 10"/>
          <p:cNvSpPr txBox="1">
            <a:spLocks noChangeArrowheads="1"/>
          </p:cNvSpPr>
          <p:nvPr/>
        </p:nvSpPr>
        <p:spPr bwMode="auto">
          <a:xfrm>
            <a:off x="762000" y="4419600"/>
            <a:ext cx="5638800" cy="1754188"/>
          </a:xfrm>
          <a:prstGeom prst="rect">
            <a:avLst/>
          </a:prstGeom>
          <a:noFill/>
          <a:ln w="9525">
            <a:noFill/>
            <a:miter lim="800000"/>
            <a:headEnd/>
            <a:tailEnd/>
          </a:ln>
        </p:spPr>
        <p:txBody>
          <a:bodyPr>
            <a:spAutoFit/>
          </a:bodyPr>
          <a:lstStyle/>
          <a:p>
            <a:pPr>
              <a:defRPr/>
            </a:pPr>
            <a:r>
              <a:rPr lang="en-US" sz="3600" b="1" dirty="0">
                <a:solidFill>
                  <a:schemeClr val="accent3">
                    <a:lumMod val="75000"/>
                  </a:schemeClr>
                </a:solidFill>
                <a:latin typeface="Calibri" pitchFamily="34" charset="0"/>
              </a:rPr>
              <a:t>Please turn in your participant card </a:t>
            </a:r>
          </a:p>
          <a:p>
            <a:pPr>
              <a:defRPr/>
            </a:pPr>
            <a:r>
              <a:rPr lang="en-US" sz="3600" b="1" dirty="0">
                <a:solidFill>
                  <a:schemeClr val="accent3">
                    <a:lumMod val="75000"/>
                  </a:schemeClr>
                </a:solidFill>
                <a:latin typeface="Calibri" pitchFamily="34" charset="0"/>
              </a:rPr>
              <a:t>before you leave. </a:t>
            </a:r>
          </a:p>
        </p:txBody>
      </p:sp>
    </p:spTree>
    <p:extLst>
      <p:ext uri="{BB962C8B-B14F-4D97-AF65-F5344CB8AC3E}">
        <p14:creationId xmlns:p14="http://schemas.microsoft.com/office/powerpoint/2010/main" val="2824710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300" y="274638"/>
            <a:ext cx="8153400" cy="1143000"/>
          </a:xfrm>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algn="l" eaLnBrk="1" fontAlgn="auto" hangingPunct="1">
              <a:spcAft>
                <a:spcPts val="0"/>
              </a:spcAft>
              <a:defRPr/>
            </a:pPr>
            <a:r>
              <a:rPr lang="en-US" b="1" dirty="0" smtClean="0">
                <a:solidFill>
                  <a:schemeClr val="accent5">
                    <a:lumMod val="50000"/>
                  </a:schemeClr>
                </a:solidFill>
              </a:rPr>
              <a:t>  </a:t>
            </a:r>
            <a:r>
              <a:rPr lang="en-US" sz="4000" b="1" dirty="0" smtClean="0">
                <a:solidFill>
                  <a:schemeClr val="accent5">
                    <a:lumMod val="50000"/>
                  </a:schemeClr>
                </a:solidFill>
              </a:rPr>
              <a:t>Please complete the “Participant Card”</a:t>
            </a:r>
            <a:endParaRPr lang="en-US" sz="4000" b="1" dirty="0">
              <a:solidFill>
                <a:schemeClr val="accent5">
                  <a:lumMod val="50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B22F5B1-2A54-4119-84E7-34FA56424E03}" type="slidenum">
              <a:rPr lang="en-US" sz="1200">
                <a:solidFill>
                  <a:schemeClr val="tx1">
                    <a:tint val="75000"/>
                  </a:schemeClr>
                </a:solidFill>
                <a:latin typeface="+mn-lt"/>
              </a:rPr>
              <a:pPr algn="r" fontAlgn="auto">
                <a:spcBef>
                  <a:spcPts val="0"/>
                </a:spcBef>
                <a:spcAft>
                  <a:spcPts val="0"/>
                </a:spcAft>
                <a:defRPr/>
              </a:pPr>
              <a:t>2</a:t>
            </a:fld>
            <a:endParaRPr lang="en-US" sz="1200">
              <a:solidFill>
                <a:schemeClr val="tx1">
                  <a:tint val="75000"/>
                </a:schemeClr>
              </a:solidFill>
              <a:latin typeface="+mn-lt"/>
            </a:endParaRPr>
          </a:p>
        </p:txBody>
      </p:sp>
      <p:pic>
        <p:nvPicPr>
          <p:cNvPr id="16391" name="Picture 2"/>
          <p:cNvPicPr>
            <a:picLocks noChangeAspect="1" noChangeArrowheads="1"/>
          </p:cNvPicPr>
          <p:nvPr/>
        </p:nvPicPr>
        <p:blipFill>
          <a:blip r:embed="rId3"/>
          <a:srcRect/>
          <a:stretch>
            <a:fillRect/>
          </a:stretch>
        </p:blipFill>
        <p:spPr bwMode="auto">
          <a:xfrm>
            <a:off x="1905000" y="2133600"/>
            <a:ext cx="5400675" cy="3362325"/>
          </a:xfrm>
          <a:prstGeom prst="rect">
            <a:avLst/>
          </a:prstGeom>
          <a:noFill/>
          <a:ln w="76200">
            <a:solidFill>
              <a:srgbClr val="92D050"/>
            </a:solidFill>
            <a:miter lim="800000"/>
            <a:headEnd/>
            <a:tailEnd/>
          </a:ln>
        </p:spPr>
      </p:pic>
    </p:spTree>
    <p:extLst>
      <p:ext uri="{BB962C8B-B14F-4D97-AF65-F5344CB8AC3E}">
        <p14:creationId xmlns:p14="http://schemas.microsoft.com/office/powerpoint/2010/main" val="3714466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762000"/>
            <a:ext cx="7772400" cy="3170238"/>
          </a:xfrm>
          <a:prstGeom prst="rect">
            <a:avLst/>
          </a:prstGeom>
          <a:noFill/>
          <a:ln>
            <a:noFill/>
          </a:ln>
        </p:spPr>
        <p:txBody>
          <a:bodyPr>
            <a:spAutoFit/>
          </a:bodyPr>
          <a:lstStyle/>
          <a:p>
            <a:pPr fontAlgn="auto">
              <a:spcBef>
                <a:spcPts val="0"/>
              </a:spcBef>
              <a:spcAft>
                <a:spcPts val="0"/>
              </a:spcAft>
              <a:defRPr/>
            </a:pPr>
            <a:r>
              <a:rPr lang="en-US" sz="4000" dirty="0">
                <a:latin typeface="+mn-lt"/>
              </a:rPr>
              <a:t>Put your student hat on</a:t>
            </a:r>
          </a:p>
          <a:p>
            <a:pPr fontAlgn="auto">
              <a:spcBef>
                <a:spcPts val="0"/>
              </a:spcBef>
              <a:spcAft>
                <a:spcPts val="0"/>
              </a:spcAft>
              <a:defRPr/>
            </a:pPr>
            <a:r>
              <a:rPr lang="en-US" sz="4000" b="1" dirty="0">
                <a:solidFill>
                  <a:schemeClr val="accent1">
                    <a:lumMod val="75000"/>
                  </a:schemeClr>
                </a:solidFill>
                <a:latin typeface="+mn-lt"/>
              </a:rPr>
              <a:t>Experience the kit</a:t>
            </a:r>
          </a:p>
          <a:p>
            <a:pPr fontAlgn="auto">
              <a:spcBef>
                <a:spcPts val="0"/>
              </a:spcBef>
              <a:spcAft>
                <a:spcPts val="0"/>
              </a:spcAft>
              <a:defRPr/>
            </a:pPr>
            <a:endParaRPr lang="en-US" sz="4000" dirty="0">
              <a:latin typeface="+mn-lt"/>
            </a:endParaRPr>
          </a:p>
          <a:p>
            <a:pPr fontAlgn="auto">
              <a:spcBef>
                <a:spcPts val="0"/>
              </a:spcBef>
              <a:spcAft>
                <a:spcPts val="0"/>
              </a:spcAft>
              <a:defRPr/>
            </a:pPr>
            <a:endParaRPr lang="en-US" sz="4000" dirty="0">
              <a:latin typeface="+mn-lt"/>
            </a:endParaRPr>
          </a:p>
          <a:p>
            <a:pPr fontAlgn="auto">
              <a:spcBef>
                <a:spcPts val="0"/>
              </a:spcBef>
              <a:spcAft>
                <a:spcPts val="0"/>
              </a:spcAft>
              <a:defRPr/>
            </a:pPr>
            <a:endParaRPr lang="en-US" sz="4000" dirty="0">
              <a:latin typeface="+mn-lt"/>
            </a:endParaRPr>
          </a:p>
        </p:txBody>
      </p:sp>
      <p:sp>
        <p:nvSpPr>
          <p:cNvPr id="20486" name="TextBox 8"/>
          <p:cNvSpPr txBox="1">
            <a:spLocks noChangeArrowheads="1"/>
          </p:cNvSpPr>
          <p:nvPr/>
        </p:nvSpPr>
        <p:spPr bwMode="auto">
          <a:xfrm>
            <a:off x="609600" y="3200400"/>
            <a:ext cx="7620000" cy="3994150"/>
          </a:xfrm>
          <a:prstGeom prst="rect">
            <a:avLst/>
          </a:prstGeom>
          <a:noFill/>
          <a:ln w="9525">
            <a:noFill/>
            <a:miter lim="800000"/>
            <a:headEnd/>
            <a:tailEnd/>
          </a:ln>
        </p:spPr>
        <p:txBody>
          <a:bodyPr>
            <a:spAutoFit/>
          </a:bodyPr>
          <a:lstStyle/>
          <a:p>
            <a:r>
              <a:rPr lang="en-US" sz="4000" dirty="0">
                <a:latin typeface="Calibri" pitchFamily="34" charset="0"/>
              </a:rPr>
              <a:t>Put your teacher hat on</a:t>
            </a:r>
          </a:p>
          <a:p>
            <a:r>
              <a:rPr lang="en-US" sz="4000" b="1" dirty="0">
                <a:solidFill>
                  <a:schemeClr val="accent1">
                    <a:lumMod val="75000"/>
                  </a:schemeClr>
                </a:solidFill>
                <a:latin typeface="Calibri" pitchFamily="34" charset="0"/>
              </a:rPr>
              <a:t>Envision classroom use</a:t>
            </a:r>
          </a:p>
          <a:p>
            <a:pPr lvl="1">
              <a:buFont typeface="Arial" charset="0"/>
              <a:buChar char="•"/>
            </a:pPr>
            <a:r>
              <a:rPr lang="en-US" sz="2800" dirty="0">
                <a:solidFill>
                  <a:srgbClr val="4F6228"/>
                </a:solidFill>
                <a:latin typeface="Calibri" pitchFamily="34" charset="0"/>
              </a:rPr>
              <a:t> Curriculum integration</a:t>
            </a:r>
          </a:p>
          <a:p>
            <a:pPr lvl="1">
              <a:buFont typeface="Arial" charset="0"/>
              <a:buChar char="•"/>
            </a:pPr>
            <a:r>
              <a:rPr lang="en-US" sz="2800" dirty="0">
                <a:solidFill>
                  <a:srgbClr val="4F6228"/>
                </a:solidFill>
                <a:latin typeface="Calibri" pitchFamily="34" charset="0"/>
              </a:rPr>
              <a:t> Support for students</a:t>
            </a:r>
          </a:p>
          <a:p>
            <a:endParaRPr lang="en-US" sz="4000" dirty="0">
              <a:latin typeface="Calibri" pitchFamily="34" charset="0"/>
            </a:endParaRPr>
          </a:p>
          <a:p>
            <a:endParaRPr lang="en-US" sz="4000" dirty="0">
              <a:latin typeface="Calibri" pitchFamily="34" charset="0"/>
            </a:endParaRPr>
          </a:p>
          <a:p>
            <a:endParaRPr lang="en-US" sz="4000" dirty="0">
              <a:latin typeface="Calibri" pitchFamily="34" charset="0"/>
            </a:endParaRPr>
          </a:p>
        </p:txBody>
      </p:sp>
      <p:pic>
        <p:nvPicPr>
          <p:cNvPr id="20487" name="Picture 8" descr="the_worlds_greatest_science_teacher_hat-p148603111192258884qz14_400"/>
          <p:cNvPicPr>
            <a:picLocks noChangeAspect="1" noChangeArrowheads="1"/>
          </p:cNvPicPr>
          <p:nvPr/>
        </p:nvPicPr>
        <p:blipFill>
          <a:blip r:embed="rId3"/>
          <a:srcRect/>
          <a:stretch>
            <a:fillRect/>
          </a:stretch>
        </p:blipFill>
        <p:spPr bwMode="auto">
          <a:xfrm>
            <a:off x="5791200" y="3124200"/>
            <a:ext cx="2133600" cy="2133600"/>
          </a:xfrm>
          <a:prstGeom prst="rect">
            <a:avLst/>
          </a:prstGeom>
          <a:noFill/>
          <a:ln w="9525">
            <a:noFill/>
            <a:miter lim="800000"/>
            <a:headEnd/>
            <a:tailEnd/>
          </a:ln>
        </p:spPr>
      </p:pic>
      <p:pic>
        <p:nvPicPr>
          <p:cNvPr id="20488" name="Picture 9" descr="life_s_student_hat-p148565943631867980tdto_210"/>
          <p:cNvPicPr>
            <a:picLocks noChangeAspect="1" noChangeArrowheads="1"/>
          </p:cNvPicPr>
          <p:nvPr/>
        </p:nvPicPr>
        <p:blipFill>
          <a:blip r:embed="rId4"/>
          <a:srcRect/>
          <a:stretch>
            <a:fillRect/>
          </a:stretch>
        </p:blipFill>
        <p:spPr bwMode="auto">
          <a:xfrm>
            <a:off x="5791200" y="914400"/>
            <a:ext cx="2000250" cy="200025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C1C8FFEF-7FA5-4CDC-B88C-20AD04EEAB80}" type="slidenum">
              <a:rPr lang="en-US" smtClean="0"/>
              <a:pPr>
                <a:defRPr/>
              </a:pPr>
              <a:t>3</a:t>
            </a:fld>
            <a:endParaRPr lang="en-US"/>
          </a:p>
        </p:txBody>
      </p:sp>
    </p:spTree>
    <p:extLst>
      <p:ext uri="{BB962C8B-B14F-4D97-AF65-F5344CB8AC3E}">
        <p14:creationId xmlns:p14="http://schemas.microsoft.com/office/powerpoint/2010/main" val="1247840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srcRect/>
          <a:stretch>
            <a:fillRect/>
          </a:stretch>
        </p:blipFill>
        <p:spPr bwMode="auto">
          <a:xfrm>
            <a:off x="5040657" y="2209801"/>
            <a:ext cx="3036543" cy="4114800"/>
          </a:xfrm>
          <a:prstGeom prst="rect">
            <a:avLst/>
          </a:prstGeom>
          <a:noFill/>
          <a:ln w="9525">
            <a:solidFill>
              <a:schemeClr val="bg1">
                <a:lumMod val="85000"/>
              </a:schemeClr>
            </a:solidFill>
            <a:miter lim="800000"/>
            <a:headEnd/>
            <a:tailEnd/>
          </a:ln>
          <a:effectLst/>
        </p:spPr>
      </p:pic>
      <p:pic>
        <p:nvPicPr>
          <p:cNvPr id="7" name="Picture 2"/>
          <p:cNvPicPr>
            <a:picLocks noChangeAspect="1" noChangeArrowheads="1"/>
          </p:cNvPicPr>
          <p:nvPr/>
        </p:nvPicPr>
        <p:blipFill>
          <a:blip r:embed="rId4"/>
          <a:srcRect/>
          <a:stretch>
            <a:fillRect/>
          </a:stretch>
        </p:blipFill>
        <p:spPr bwMode="auto">
          <a:xfrm>
            <a:off x="990600" y="2209800"/>
            <a:ext cx="3157342" cy="4152900"/>
          </a:xfrm>
          <a:prstGeom prst="rect">
            <a:avLst/>
          </a:prstGeom>
          <a:noFill/>
          <a:ln w="9525">
            <a:solidFill>
              <a:schemeClr val="bg1">
                <a:lumMod val="85000"/>
              </a:schemeClr>
            </a:solidFill>
            <a:miter lim="800000"/>
            <a:headEnd/>
            <a:tailEnd/>
          </a:ln>
          <a:effectLst/>
        </p:spPr>
      </p:pic>
      <p:sp>
        <p:nvSpPr>
          <p:cNvPr id="2" name="Title 1"/>
          <p:cNvSpPr>
            <a:spLocks noGrp="1"/>
          </p:cNvSpPr>
          <p:nvPr>
            <p:ph type="title"/>
          </p:nvPr>
        </p:nvSpPr>
        <p:spPr>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eaLnBrk="1" fontAlgn="auto" hangingPunct="1">
              <a:spcAft>
                <a:spcPts val="0"/>
              </a:spcAft>
              <a:defRPr/>
            </a:pPr>
            <a:r>
              <a:rPr lang="en-US" dirty="0" smtClean="0">
                <a:solidFill>
                  <a:schemeClr val="accent3">
                    <a:lumMod val="75000"/>
                  </a:schemeClr>
                </a:solidFill>
              </a:rPr>
              <a:t>  </a:t>
            </a:r>
            <a:r>
              <a:rPr lang="en-US" sz="4900" b="1" dirty="0" smtClean="0">
                <a:solidFill>
                  <a:schemeClr val="accent3">
                    <a:lumMod val="75000"/>
                  </a:schemeClr>
                </a:solidFill>
              </a:rPr>
              <a:t>Kidney Donor</a:t>
            </a:r>
            <a:r>
              <a:rPr lang="en-US" b="1" dirty="0" smtClean="0">
                <a:solidFill>
                  <a:schemeClr val="accent3">
                    <a:lumMod val="75000"/>
                  </a:schemeClr>
                </a:solidFill>
              </a:rPr>
              <a:t/>
            </a:r>
            <a:br>
              <a:rPr lang="en-US" b="1" dirty="0" smtClean="0">
                <a:solidFill>
                  <a:schemeClr val="accent3">
                    <a:lumMod val="75000"/>
                  </a:schemeClr>
                </a:solidFill>
              </a:rPr>
            </a:br>
            <a:r>
              <a:rPr lang="en-US" dirty="0" smtClean="0">
                <a:solidFill>
                  <a:schemeClr val="accent3">
                    <a:lumMod val="75000"/>
                  </a:schemeClr>
                </a:solidFill>
              </a:rPr>
              <a:t>Student Handouts</a:t>
            </a:r>
            <a:endParaRPr lang="en-US" dirty="0">
              <a:solidFill>
                <a:schemeClr val="accent3">
                  <a:lumMod val="75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583" name="TextBox 7"/>
          <p:cNvSpPr txBox="1">
            <a:spLocks noChangeArrowheads="1"/>
          </p:cNvSpPr>
          <p:nvPr/>
        </p:nvSpPr>
        <p:spPr bwMode="auto">
          <a:xfrm>
            <a:off x="2667000" y="1600200"/>
            <a:ext cx="1752600" cy="457200"/>
          </a:xfrm>
          <a:prstGeom prst="rect">
            <a:avLst/>
          </a:prstGeom>
          <a:noFill/>
          <a:ln w="9525">
            <a:noFill/>
            <a:miter lim="800000"/>
            <a:headEnd/>
            <a:tailEnd/>
          </a:ln>
        </p:spPr>
        <p:txBody>
          <a:bodyPr>
            <a:spAutoFit/>
          </a:bodyPr>
          <a:lstStyle/>
          <a:p>
            <a:pPr algn="ctr"/>
            <a:r>
              <a:rPr lang="en-US" sz="2400" b="1"/>
              <a:t>Safety</a:t>
            </a:r>
          </a:p>
        </p:txBody>
      </p:sp>
      <p:sp>
        <p:nvSpPr>
          <p:cNvPr id="24584" name="TextBox 8"/>
          <p:cNvSpPr txBox="1">
            <a:spLocks noChangeArrowheads="1"/>
          </p:cNvSpPr>
          <p:nvPr/>
        </p:nvSpPr>
        <p:spPr bwMode="auto">
          <a:xfrm>
            <a:off x="838200" y="1600200"/>
            <a:ext cx="1981200" cy="457200"/>
          </a:xfrm>
          <a:prstGeom prst="rect">
            <a:avLst/>
          </a:prstGeom>
          <a:noFill/>
          <a:ln w="9525">
            <a:noFill/>
            <a:miter lim="800000"/>
            <a:headEnd/>
            <a:tailEnd/>
          </a:ln>
        </p:spPr>
        <p:txBody>
          <a:bodyPr>
            <a:spAutoFit/>
          </a:bodyPr>
          <a:lstStyle/>
          <a:p>
            <a:r>
              <a:rPr lang="en-US" sz="2400" b="1"/>
              <a:t>Quick Guide</a:t>
            </a:r>
          </a:p>
        </p:txBody>
      </p:sp>
      <p:sp>
        <p:nvSpPr>
          <p:cNvPr id="24585" name="TextBox 9"/>
          <p:cNvSpPr txBox="1">
            <a:spLocks noChangeArrowheads="1"/>
          </p:cNvSpPr>
          <p:nvPr/>
        </p:nvSpPr>
        <p:spPr bwMode="auto">
          <a:xfrm>
            <a:off x="4953000" y="1595438"/>
            <a:ext cx="3505200" cy="461962"/>
          </a:xfrm>
          <a:prstGeom prst="rect">
            <a:avLst/>
          </a:prstGeom>
          <a:noFill/>
          <a:ln w="9525">
            <a:noFill/>
            <a:miter lim="800000"/>
            <a:headEnd/>
            <a:tailEnd/>
          </a:ln>
        </p:spPr>
        <p:txBody>
          <a:bodyPr>
            <a:spAutoFit/>
          </a:bodyPr>
          <a:lstStyle/>
          <a:p>
            <a:pPr algn="ctr"/>
            <a:r>
              <a:rPr lang="en-US" sz="2400" b="1"/>
              <a:t>Student Instructions </a:t>
            </a:r>
            <a:endParaRPr lang="en-US"/>
          </a:p>
        </p:txBody>
      </p:sp>
      <p:sp>
        <p:nvSpPr>
          <p:cNvPr id="24586" name="TextBox 12"/>
          <p:cNvSpPr txBox="1">
            <a:spLocks noChangeArrowheads="1"/>
          </p:cNvSpPr>
          <p:nvPr/>
        </p:nvSpPr>
        <p:spPr bwMode="auto">
          <a:xfrm>
            <a:off x="3886200" y="6338887"/>
            <a:ext cx="2362200" cy="366713"/>
          </a:xfrm>
          <a:prstGeom prst="rect">
            <a:avLst/>
          </a:prstGeom>
          <a:noFill/>
          <a:ln w="9525">
            <a:noFill/>
            <a:miter lim="800000"/>
            <a:headEnd/>
            <a:tailEnd/>
          </a:ln>
        </p:spPr>
        <p:txBody>
          <a:bodyPr>
            <a:spAutoFit/>
          </a:bodyPr>
          <a:lstStyle/>
          <a:p>
            <a:r>
              <a:rPr lang="en-US" b="1" dirty="0">
                <a:solidFill>
                  <a:srgbClr val="4F6228"/>
                </a:solidFill>
              </a:rPr>
              <a:t>Turn to this page</a:t>
            </a:r>
          </a:p>
        </p:txBody>
      </p:sp>
      <p:sp>
        <p:nvSpPr>
          <p:cNvPr id="19" name="Slide Number Placeholder 18"/>
          <p:cNvSpPr>
            <a:spLocks noGrp="1"/>
          </p:cNvSpPr>
          <p:nvPr>
            <p:ph type="sldNum" sz="quarter" idx="12"/>
          </p:nvPr>
        </p:nvSpPr>
        <p:spPr>
          <a:xfrm>
            <a:off x="7620000" y="6324600"/>
            <a:ext cx="990600" cy="365125"/>
          </a:xfrm>
        </p:spPr>
        <p:txBody>
          <a:bodyPr/>
          <a:lstStyle/>
          <a:p>
            <a:pPr>
              <a:defRPr/>
            </a:pPr>
            <a:fld id="{86001906-F620-4B70-A773-3FC35285D75D}" type="slidenum">
              <a:rPr lang="en-US" smtClean="0"/>
              <a:pPr>
                <a:defRPr/>
              </a:pPr>
              <a:t>4</a:t>
            </a:fld>
            <a:endParaRPr lang="en-US"/>
          </a:p>
        </p:txBody>
      </p:sp>
      <p:cxnSp>
        <p:nvCxnSpPr>
          <p:cNvPr id="24590" name="Straight Arrow Connector 11"/>
          <p:cNvCxnSpPr>
            <a:cxnSpLocks noChangeShapeType="1"/>
          </p:cNvCxnSpPr>
          <p:nvPr/>
        </p:nvCxnSpPr>
        <p:spPr bwMode="auto">
          <a:xfrm flipV="1">
            <a:off x="5029200" y="5957887"/>
            <a:ext cx="533400" cy="457200"/>
          </a:xfrm>
          <a:prstGeom prst="straightConnector1">
            <a:avLst/>
          </a:prstGeom>
          <a:noFill/>
          <a:ln w="76200" algn="ctr">
            <a:solidFill>
              <a:srgbClr val="C00000"/>
            </a:solidFill>
            <a:round/>
            <a:headEnd/>
            <a:tailEnd type="arrow" w="med" len="med"/>
          </a:ln>
        </p:spPr>
      </p:cxnSp>
      <p:cxnSp>
        <p:nvCxnSpPr>
          <p:cNvPr id="24592" name="Straight Arrow Connector 21"/>
          <p:cNvCxnSpPr>
            <a:cxnSpLocks noChangeShapeType="1"/>
          </p:cNvCxnSpPr>
          <p:nvPr/>
        </p:nvCxnSpPr>
        <p:spPr bwMode="auto">
          <a:xfrm rot="5400000">
            <a:off x="1677194" y="3809207"/>
            <a:ext cx="3505202" cy="1589"/>
          </a:xfrm>
          <a:prstGeom prst="straightConnector1">
            <a:avLst/>
          </a:prstGeom>
          <a:noFill/>
          <a:ln w="57150" algn="ctr">
            <a:solidFill>
              <a:srgbClr val="C00000"/>
            </a:solidFill>
            <a:round/>
            <a:headEnd/>
            <a:tailEnd type="arrow" w="med" len="med"/>
          </a:ln>
        </p:spPr>
      </p:cxnSp>
      <p:cxnSp>
        <p:nvCxnSpPr>
          <p:cNvPr id="24593" name="Straight Arrow Connector 24"/>
          <p:cNvCxnSpPr>
            <a:cxnSpLocks noChangeShapeType="1"/>
            <a:stCxn id="24584" idx="2"/>
          </p:cNvCxnSpPr>
          <p:nvPr/>
        </p:nvCxnSpPr>
        <p:spPr bwMode="auto">
          <a:xfrm rot="5400000">
            <a:off x="1104901" y="2781300"/>
            <a:ext cx="1447800" cy="3175"/>
          </a:xfrm>
          <a:prstGeom prst="straightConnector1">
            <a:avLst/>
          </a:prstGeom>
          <a:noFill/>
          <a:ln w="57150" algn="ctr">
            <a:solidFill>
              <a:srgbClr val="C00000"/>
            </a:solidFill>
            <a:round/>
            <a:headEnd/>
            <a:tailEnd type="arrow" w="med" len="med"/>
          </a:ln>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4" name="Picture 8" descr="http://www.lenapopehome.org/files/4413/2018/5322/Copy_of_teen_male_brunette.jpg"/>
          <p:cNvPicPr>
            <a:picLocks noChangeAspect="1" noChangeArrowheads="1"/>
          </p:cNvPicPr>
          <p:nvPr/>
        </p:nvPicPr>
        <p:blipFill>
          <a:blip r:embed="rId3"/>
          <a:srcRect/>
          <a:stretch>
            <a:fillRect/>
          </a:stretch>
        </p:blipFill>
        <p:spPr bwMode="auto">
          <a:xfrm>
            <a:off x="2819400" y="4724400"/>
            <a:ext cx="2854325" cy="1604083"/>
          </a:xfrm>
          <a:prstGeom prst="rect">
            <a:avLst/>
          </a:prstGeom>
          <a:noFill/>
        </p:spPr>
      </p:pic>
      <p:sp>
        <p:nvSpPr>
          <p:cNvPr id="9" name="TextBox 8"/>
          <p:cNvSpPr txBox="1"/>
          <p:nvPr/>
        </p:nvSpPr>
        <p:spPr>
          <a:xfrm>
            <a:off x="609600" y="2070080"/>
            <a:ext cx="7620000" cy="3416320"/>
          </a:xfrm>
          <a:prstGeom prst="rect">
            <a:avLst/>
          </a:prstGeom>
          <a:noFill/>
          <a:ln>
            <a:noFill/>
          </a:ln>
        </p:spPr>
        <p:txBody>
          <a:bodyPr wrap="square" rtlCol="0">
            <a:spAutoFit/>
          </a:bodyPr>
          <a:lstStyle/>
          <a:p>
            <a:endParaRPr lang="en-US" sz="2400" dirty="0" smtClean="0"/>
          </a:p>
          <a:p>
            <a:r>
              <a:rPr lang="en-US" sz="2400" dirty="0" smtClean="0"/>
              <a:t>Three of the patient’s relatives, her mother (“Donor X”), her younger brother (“Donor Y”), and her grandmother (“Donor Z”) are willing to donate one of their kidneys to her.  This type of “living donor” kidney donation is possible because a healthy person can live with only one kidney.  </a:t>
            </a:r>
          </a:p>
          <a:p>
            <a:r>
              <a:rPr lang="en-US" sz="2400" dirty="0" smtClean="0"/>
              <a:t> </a:t>
            </a:r>
          </a:p>
          <a:p>
            <a:endParaRPr lang="en-US" sz="2400" dirty="0"/>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5800" y="228600"/>
            <a:ext cx="5334000" cy="2308324"/>
          </a:xfrm>
          <a:prstGeom prst="rect">
            <a:avLst/>
          </a:prstGeom>
          <a:solidFill>
            <a:srgbClr val="FFFFFF">
              <a:alpha val="61176"/>
            </a:srgbClr>
          </a:solidFill>
          <a:ln>
            <a:noFill/>
          </a:ln>
        </p:spPr>
        <p:txBody>
          <a:bodyPr wrap="square" rtlCol="0">
            <a:spAutoFit/>
          </a:bodyPr>
          <a:lstStyle/>
          <a:p>
            <a:r>
              <a:rPr lang="en-US" sz="2400" b="1" dirty="0" smtClean="0"/>
              <a:t>The Case:</a:t>
            </a:r>
            <a:r>
              <a:rPr lang="en-US" sz="2400" dirty="0" smtClean="0"/>
              <a:t>  </a:t>
            </a:r>
          </a:p>
          <a:p>
            <a:endParaRPr lang="en-US" sz="2400" dirty="0" smtClean="0"/>
          </a:p>
          <a:p>
            <a:r>
              <a:rPr lang="en-US" sz="2400" dirty="0" smtClean="0"/>
              <a:t>Your patient is a 20-year old woman who is experiencing kidney failure.  She needs a kidney transplant.  </a:t>
            </a:r>
          </a:p>
          <a:p>
            <a:endParaRPr lang="en-US" sz="2400" dirty="0" smtClean="0"/>
          </a:p>
        </p:txBody>
      </p:sp>
      <p:pic>
        <p:nvPicPr>
          <p:cNvPr id="45058" name="Picture 2" descr="http://www.medicine.uiowa.edu/Kidneeds/%20dialysis%206x4.jpg"/>
          <p:cNvPicPr>
            <a:picLocks noChangeAspect="1" noChangeArrowheads="1"/>
          </p:cNvPicPr>
          <p:nvPr/>
        </p:nvPicPr>
        <p:blipFill>
          <a:blip r:embed="rId4"/>
          <a:srcRect/>
          <a:stretch>
            <a:fillRect/>
          </a:stretch>
        </p:blipFill>
        <p:spPr bwMode="auto">
          <a:xfrm>
            <a:off x="5791200" y="304800"/>
            <a:ext cx="2713567" cy="2035175"/>
          </a:xfrm>
          <a:prstGeom prst="rect">
            <a:avLst/>
          </a:prstGeom>
          <a:noFill/>
        </p:spPr>
      </p:pic>
      <p:pic>
        <p:nvPicPr>
          <p:cNvPr id="45060" name="Picture 4" descr="http://1.bp.blogspot.com/-yv73O5CCvzM/T7BqyjLTMvI/AAAAAAAABc4/-apLCxG7NnM/s1600/Mothers+Day+2012+-+locket+2.jpg"/>
          <p:cNvPicPr>
            <a:picLocks noChangeAspect="1" noChangeArrowheads="1"/>
          </p:cNvPicPr>
          <p:nvPr/>
        </p:nvPicPr>
        <p:blipFill>
          <a:blip r:embed="rId5" cstate="print"/>
          <a:srcRect/>
          <a:stretch>
            <a:fillRect/>
          </a:stretch>
        </p:blipFill>
        <p:spPr bwMode="auto">
          <a:xfrm>
            <a:off x="1600200" y="4724400"/>
            <a:ext cx="1200790" cy="1600200"/>
          </a:xfrm>
          <a:prstGeom prst="rect">
            <a:avLst/>
          </a:prstGeom>
          <a:noFill/>
        </p:spPr>
      </p:pic>
      <p:pic>
        <p:nvPicPr>
          <p:cNvPr id="45062" name="Picture 6" descr="http://www.dreamstime.com/grandmother-portrait-thumb10466751.jpg"/>
          <p:cNvPicPr>
            <a:picLocks noChangeAspect="1" noChangeArrowheads="1"/>
          </p:cNvPicPr>
          <p:nvPr/>
        </p:nvPicPr>
        <p:blipFill>
          <a:blip r:embed="rId6"/>
          <a:srcRect/>
          <a:stretch>
            <a:fillRect/>
          </a:stretch>
        </p:blipFill>
        <p:spPr bwMode="auto">
          <a:xfrm>
            <a:off x="7162800" y="4610100"/>
            <a:ext cx="1166283" cy="1749425"/>
          </a:xfrm>
          <a:prstGeom prst="rect">
            <a:avLst/>
          </a:prstGeom>
          <a:noFill/>
        </p:spPr>
      </p:pic>
      <p:sp>
        <p:nvSpPr>
          <p:cNvPr id="14" name="TextBox 13"/>
          <p:cNvSpPr txBox="1"/>
          <p:nvPr/>
        </p:nvSpPr>
        <p:spPr>
          <a:xfrm>
            <a:off x="533400" y="5029200"/>
            <a:ext cx="1066800" cy="646331"/>
          </a:xfrm>
          <a:prstGeom prst="rect">
            <a:avLst/>
          </a:prstGeom>
          <a:noFill/>
        </p:spPr>
        <p:txBody>
          <a:bodyPr wrap="square" rtlCol="0">
            <a:spAutoFit/>
          </a:bodyPr>
          <a:lstStyle/>
          <a:p>
            <a:pPr algn="r"/>
            <a:r>
              <a:rPr lang="en-US" dirty="0" smtClean="0"/>
              <a:t>Mom</a:t>
            </a:r>
          </a:p>
          <a:p>
            <a:pPr algn="r"/>
            <a:r>
              <a:rPr lang="en-US" dirty="0" smtClean="0"/>
              <a:t>Donor X</a:t>
            </a:r>
            <a:endParaRPr lang="en-US" dirty="0"/>
          </a:p>
        </p:txBody>
      </p:sp>
      <p:sp>
        <p:nvSpPr>
          <p:cNvPr id="15" name="TextBox 14"/>
          <p:cNvSpPr txBox="1"/>
          <p:nvPr/>
        </p:nvSpPr>
        <p:spPr>
          <a:xfrm>
            <a:off x="3124200" y="4724400"/>
            <a:ext cx="1066800" cy="646331"/>
          </a:xfrm>
          <a:prstGeom prst="rect">
            <a:avLst/>
          </a:prstGeom>
          <a:noFill/>
        </p:spPr>
        <p:txBody>
          <a:bodyPr wrap="square" rtlCol="0">
            <a:spAutoFit/>
          </a:bodyPr>
          <a:lstStyle/>
          <a:p>
            <a:r>
              <a:rPr lang="en-US" dirty="0" smtClean="0"/>
              <a:t>Brother</a:t>
            </a:r>
          </a:p>
          <a:p>
            <a:r>
              <a:rPr lang="en-US" dirty="0" smtClean="0"/>
              <a:t>Donor Y</a:t>
            </a:r>
            <a:endParaRPr lang="en-US" dirty="0"/>
          </a:p>
        </p:txBody>
      </p:sp>
      <p:sp>
        <p:nvSpPr>
          <p:cNvPr id="17" name="TextBox 16"/>
          <p:cNvSpPr txBox="1"/>
          <p:nvPr/>
        </p:nvSpPr>
        <p:spPr>
          <a:xfrm>
            <a:off x="2819400" y="4648201"/>
            <a:ext cx="1371600" cy="2031325"/>
          </a:xfrm>
          <a:prstGeom prst="rect">
            <a:avLst/>
          </a:prstGeom>
          <a:solidFill>
            <a:schemeClr val="bg1"/>
          </a:solidFill>
        </p:spPr>
        <p:txBody>
          <a:bodyPr wrap="square" rtlCol="0">
            <a:spAutoFit/>
          </a:bodyPr>
          <a:lstStyle/>
          <a:p>
            <a:pPr algn="r"/>
            <a:endParaRPr lang="en-US" dirty="0" smtClean="0"/>
          </a:p>
          <a:p>
            <a:pPr algn="r"/>
            <a:r>
              <a:rPr lang="en-US" dirty="0" smtClean="0"/>
              <a:t>  Brother</a:t>
            </a:r>
          </a:p>
          <a:p>
            <a:pPr algn="r"/>
            <a:r>
              <a:rPr lang="en-US" dirty="0" smtClean="0"/>
              <a:t>  Donor Y</a:t>
            </a:r>
          </a:p>
          <a:p>
            <a:pPr algn="r"/>
            <a:endParaRPr lang="en-US" dirty="0" smtClean="0"/>
          </a:p>
          <a:p>
            <a:pPr algn="r"/>
            <a:endParaRPr lang="en-US" dirty="0" smtClean="0"/>
          </a:p>
          <a:p>
            <a:pPr algn="r"/>
            <a:endParaRPr lang="en-US" dirty="0" smtClean="0"/>
          </a:p>
          <a:p>
            <a:pPr algn="r"/>
            <a:endParaRPr lang="en-US" dirty="0"/>
          </a:p>
        </p:txBody>
      </p:sp>
      <p:sp>
        <p:nvSpPr>
          <p:cNvPr id="18" name="TextBox 17"/>
          <p:cNvSpPr txBox="1"/>
          <p:nvPr/>
        </p:nvSpPr>
        <p:spPr>
          <a:xfrm>
            <a:off x="5486400" y="4648200"/>
            <a:ext cx="1676400" cy="2031325"/>
          </a:xfrm>
          <a:prstGeom prst="rect">
            <a:avLst/>
          </a:prstGeom>
          <a:solidFill>
            <a:schemeClr val="bg1"/>
          </a:solidFill>
        </p:spPr>
        <p:txBody>
          <a:bodyPr wrap="square" rtlCol="0">
            <a:spAutoFit/>
          </a:bodyPr>
          <a:lstStyle/>
          <a:p>
            <a:pPr algn="r"/>
            <a:endParaRPr lang="en-US" dirty="0" smtClean="0"/>
          </a:p>
          <a:p>
            <a:pPr algn="r"/>
            <a:r>
              <a:rPr lang="en-US" dirty="0" smtClean="0"/>
              <a:t>Grandmother</a:t>
            </a:r>
          </a:p>
          <a:p>
            <a:pPr algn="r"/>
            <a:r>
              <a:rPr lang="en-US" dirty="0" smtClean="0"/>
              <a:t>Donor Y</a:t>
            </a:r>
          </a:p>
          <a:p>
            <a:pPr algn="r"/>
            <a:endParaRPr lang="en-US" dirty="0" smtClean="0"/>
          </a:p>
          <a:p>
            <a:pPr algn="r"/>
            <a:endParaRPr lang="en-US" dirty="0" smtClean="0"/>
          </a:p>
          <a:p>
            <a:pPr algn="r"/>
            <a:endParaRPr lang="en-US" dirty="0" smtClean="0"/>
          </a:p>
          <a:p>
            <a:pPr algn="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85800" y="533400"/>
            <a:ext cx="7620000" cy="6463308"/>
          </a:xfrm>
          <a:prstGeom prst="rect">
            <a:avLst/>
          </a:prstGeom>
          <a:noFill/>
        </p:spPr>
        <p:txBody>
          <a:bodyPr wrap="square" rtlCol="0">
            <a:spAutoFit/>
          </a:bodyPr>
          <a:lstStyle/>
          <a:p>
            <a:r>
              <a:rPr lang="en-US" sz="2400" dirty="0" smtClean="0"/>
              <a:t>There are three major concerns that need to be addressed in selecting the person who can donate a kidney to a patient:</a:t>
            </a:r>
          </a:p>
          <a:p>
            <a:pPr lvl="0">
              <a:lnSpc>
                <a:spcPct val="150000"/>
              </a:lnSpc>
              <a:buFont typeface="Arial" pitchFamily="34" charset="0"/>
              <a:buChar char="•"/>
            </a:pPr>
            <a:r>
              <a:rPr lang="en-US" sz="2400" dirty="0" smtClean="0"/>
              <a:t>The condition of potential donors’ kidneys</a:t>
            </a:r>
          </a:p>
          <a:p>
            <a:pPr lvl="0">
              <a:lnSpc>
                <a:spcPct val="150000"/>
              </a:lnSpc>
              <a:buFont typeface="Arial" pitchFamily="34" charset="0"/>
              <a:buChar char="•"/>
            </a:pPr>
            <a:r>
              <a:rPr lang="en-US" sz="2400" dirty="0" smtClean="0"/>
              <a:t>The compatibility of the patient’s and potential donors’  </a:t>
            </a:r>
          </a:p>
          <a:p>
            <a:pPr lvl="0"/>
            <a:r>
              <a:rPr lang="en-US" sz="2400" dirty="0" smtClean="0"/>
              <a:t>  blood and tissue types</a:t>
            </a:r>
          </a:p>
          <a:p>
            <a:pPr lvl="0">
              <a:lnSpc>
                <a:spcPct val="150000"/>
              </a:lnSpc>
              <a:buFont typeface="Arial" pitchFamily="34" charset="0"/>
              <a:buChar char="•"/>
            </a:pPr>
            <a:r>
              <a:rPr lang="en-US" sz="2400" dirty="0" smtClean="0"/>
              <a:t>The potential donors’ health and chances for surviving </a:t>
            </a:r>
          </a:p>
          <a:p>
            <a:pPr lvl="0"/>
            <a:r>
              <a:rPr lang="en-US" sz="2400" dirty="0" smtClean="0"/>
              <a:t>  the removal of one kidney</a:t>
            </a:r>
          </a:p>
          <a:p>
            <a:r>
              <a:rPr lang="en-US" sz="2400" dirty="0" smtClean="0"/>
              <a:t> </a:t>
            </a:r>
          </a:p>
          <a:p>
            <a:r>
              <a:rPr lang="en-US" sz="2400" b="1" dirty="0" smtClean="0"/>
              <a:t> Your Task:</a:t>
            </a:r>
            <a:r>
              <a:rPr lang="en-US" sz="2400" dirty="0" smtClean="0"/>
              <a:t> </a:t>
            </a:r>
          </a:p>
          <a:p>
            <a:r>
              <a:rPr lang="en-US" sz="2400" dirty="0" smtClean="0"/>
              <a:t>Conduct clinical laboratory tests and evaluate data to determine which of the relatives (Donor X, Donor Y, or Donor Z) could safely donate a kidney to the patient.  </a:t>
            </a:r>
            <a:r>
              <a:rPr lang="en-US" sz="2400" b="1" dirty="0" smtClean="0"/>
              <a:t>As you work, be certain to record the results of your testing.</a:t>
            </a:r>
            <a:endParaRPr lang="en-US" sz="2400"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3400" y="228600"/>
            <a:ext cx="8001000" cy="4154984"/>
          </a:xfrm>
          <a:prstGeom prst="rect">
            <a:avLst/>
          </a:prstGeom>
          <a:noFill/>
        </p:spPr>
        <p:txBody>
          <a:bodyPr wrap="square" rtlCol="0">
            <a:spAutoFit/>
          </a:bodyPr>
          <a:lstStyle/>
          <a:p>
            <a:r>
              <a:rPr lang="en-US" sz="2400" b="1" dirty="0" smtClean="0"/>
              <a:t>CLINICAL LABORATORY TEST 1:</a:t>
            </a:r>
            <a:endParaRPr lang="en-US" sz="2400" dirty="0" smtClean="0"/>
          </a:p>
          <a:p>
            <a:r>
              <a:rPr lang="en-US" sz="2400" b="1" dirty="0" smtClean="0"/>
              <a:t>Urinalysis: Evaluate the Condition of Potential Donors’ Kidneys</a:t>
            </a:r>
            <a:endParaRPr lang="en-US" sz="2400" dirty="0" smtClean="0"/>
          </a:p>
          <a:p>
            <a:r>
              <a:rPr lang="en-US" sz="2400" dirty="0" smtClean="0"/>
              <a:t> </a:t>
            </a:r>
          </a:p>
          <a:p>
            <a:r>
              <a:rPr lang="en-US" sz="2400" dirty="0" smtClean="0"/>
              <a:t>Urinalysis involves a number of tests to measure the concentrations of various substances present in the urine.  If the level of any of these is not normal, it could indicate that the person may have kidney disease.  Urinalysis test strips contain indicators that change color when they come in contact with specific substances in urine.</a:t>
            </a:r>
          </a:p>
          <a:p>
            <a:endParaRPr lang="en-US" sz="2400" dirty="0"/>
          </a:p>
        </p:txBody>
      </p:sp>
      <p:pic>
        <p:nvPicPr>
          <p:cNvPr id="41987" name="Picture 3"/>
          <p:cNvPicPr>
            <a:picLocks noChangeAspect="1" noChangeArrowheads="1"/>
          </p:cNvPicPr>
          <p:nvPr/>
        </p:nvPicPr>
        <p:blipFill>
          <a:blip r:embed="rId3"/>
          <a:srcRect/>
          <a:stretch>
            <a:fillRect/>
          </a:stretch>
        </p:blipFill>
        <p:spPr bwMode="auto">
          <a:xfrm>
            <a:off x="1295400" y="4153504"/>
            <a:ext cx="1571625" cy="2361595"/>
          </a:xfrm>
          <a:prstGeom prst="rect">
            <a:avLst/>
          </a:prstGeom>
          <a:noFill/>
          <a:ln w="9525">
            <a:noFill/>
            <a:miter lim="800000"/>
            <a:headEnd/>
            <a:tailEnd/>
          </a:ln>
          <a:effectLst/>
        </p:spPr>
      </p:pic>
      <p:pic>
        <p:nvPicPr>
          <p:cNvPr id="41988" name="Picture 4"/>
          <p:cNvPicPr>
            <a:picLocks noChangeAspect="1" noChangeArrowheads="1"/>
          </p:cNvPicPr>
          <p:nvPr/>
        </p:nvPicPr>
        <p:blipFill>
          <a:blip r:embed="rId4"/>
          <a:srcRect/>
          <a:stretch>
            <a:fillRect/>
          </a:stretch>
        </p:blipFill>
        <p:spPr bwMode="auto">
          <a:xfrm>
            <a:off x="3048000" y="4306034"/>
            <a:ext cx="1809749" cy="2018566"/>
          </a:xfrm>
          <a:prstGeom prst="rect">
            <a:avLst/>
          </a:prstGeom>
          <a:noFill/>
          <a:ln w="9525">
            <a:noFill/>
            <a:miter lim="800000"/>
            <a:headEnd/>
            <a:tailEnd/>
          </a:ln>
          <a:effectLst/>
        </p:spPr>
      </p:pic>
      <p:pic>
        <p:nvPicPr>
          <p:cNvPr id="41989" name="Picture 5"/>
          <p:cNvPicPr>
            <a:picLocks noChangeAspect="1" noChangeArrowheads="1"/>
          </p:cNvPicPr>
          <p:nvPr/>
        </p:nvPicPr>
        <p:blipFill>
          <a:blip r:embed="rId5"/>
          <a:srcRect/>
          <a:stretch>
            <a:fillRect/>
          </a:stretch>
        </p:blipFill>
        <p:spPr bwMode="auto">
          <a:xfrm>
            <a:off x="5486400" y="4114800"/>
            <a:ext cx="2690813" cy="2139683"/>
          </a:xfrm>
          <a:prstGeom prst="rect">
            <a:avLst/>
          </a:prstGeom>
          <a:noFill/>
          <a:ln w="9525">
            <a:solidFill>
              <a:schemeClr val="bg1">
                <a:lumMod val="75000"/>
              </a:schemeClr>
            </a:solid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pPr>
              <a:defRPr/>
            </a:pPr>
            <a:fld id="{96C88C08-2F5A-40D8-AB73-061B0061D179}" type="slidenum">
              <a:rPr lang="en-US" smtClean="0"/>
              <a:pPr>
                <a:defRPr/>
              </a:pPr>
              <a:t>8</a:t>
            </a:fld>
            <a:endParaRPr lang="en-US"/>
          </a:p>
        </p:txBody>
      </p:sp>
      <p:sp>
        <p:nvSpPr>
          <p:cNvPr id="15" name="TextBox 14"/>
          <p:cNvSpPr txBox="1"/>
          <p:nvPr/>
        </p:nvSpPr>
        <p:spPr>
          <a:xfrm>
            <a:off x="533400" y="304800"/>
            <a:ext cx="7696200" cy="3416320"/>
          </a:xfrm>
          <a:prstGeom prst="rect">
            <a:avLst/>
          </a:prstGeom>
          <a:noFill/>
        </p:spPr>
        <p:txBody>
          <a:bodyPr wrap="square" rtlCol="0">
            <a:spAutoFit/>
          </a:bodyPr>
          <a:lstStyle/>
          <a:p>
            <a:r>
              <a:rPr lang="en-US" sz="2400" b="1" dirty="0" smtClean="0"/>
              <a:t>CLINICAL LABORATORY TEST 2:</a:t>
            </a:r>
            <a:endParaRPr lang="en-US" sz="2400" dirty="0" smtClean="0"/>
          </a:p>
          <a:p>
            <a:r>
              <a:rPr lang="en-US" sz="2400" b="1" dirty="0" smtClean="0"/>
              <a:t>Blood Typing: Evaluate the Compatibility of the Donors’ and Patient’s Blood</a:t>
            </a:r>
            <a:endParaRPr lang="en-US" sz="2400" dirty="0" smtClean="0"/>
          </a:p>
          <a:p>
            <a:r>
              <a:rPr lang="en-US" sz="2400" dirty="0" smtClean="0"/>
              <a:t> </a:t>
            </a:r>
          </a:p>
          <a:p>
            <a:r>
              <a:rPr lang="en-US" sz="2400" dirty="0" smtClean="0"/>
              <a:t>A dangerous reaction may occur if incompatible blood types are mixed.  Antigens on the surface of the donor red blood cells may cause the recipients (patient’s) immune system to produce antibodies against the donor’s blood. </a:t>
            </a:r>
            <a:r>
              <a:rPr lang="en-US" sz="2400" b="1" dirty="0" smtClean="0"/>
              <a:t> </a:t>
            </a:r>
            <a:endParaRPr lang="en-US" b="1" dirty="0"/>
          </a:p>
        </p:txBody>
      </p:sp>
      <p:pic>
        <p:nvPicPr>
          <p:cNvPr id="39937" name="Picture 1"/>
          <p:cNvPicPr>
            <a:picLocks noChangeAspect="1" noChangeArrowheads="1"/>
          </p:cNvPicPr>
          <p:nvPr/>
        </p:nvPicPr>
        <p:blipFill>
          <a:blip r:embed="rId3"/>
          <a:srcRect/>
          <a:stretch>
            <a:fillRect/>
          </a:stretch>
        </p:blipFill>
        <p:spPr bwMode="auto">
          <a:xfrm>
            <a:off x="4724400" y="3581400"/>
            <a:ext cx="3714750" cy="3038223"/>
          </a:xfrm>
          <a:prstGeom prst="rect">
            <a:avLst/>
          </a:prstGeom>
          <a:noFill/>
          <a:ln w="9525">
            <a:solidFill>
              <a:schemeClr val="bg1">
                <a:lumMod val="75000"/>
              </a:schemeClr>
            </a:solidFill>
            <a:miter lim="800000"/>
            <a:headEnd/>
            <a:tailEnd/>
          </a:ln>
          <a:effectLst/>
        </p:spPr>
      </p:pic>
      <p:sp>
        <p:nvSpPr>
          <p:cNvPr id="10" name="TextBox 9"/>
          <p:cNvSpPr txBox="1"/>
          <p:nvPr/>
        </p:nvSpPr>
        <p:spPr>
          <a:xfrm>
            <a:off x="609600" y="3733800"/>
            <a:ext cx="3962400" cy="2308324"/>
          </a:xfrm>
          <a:prstGeom prst="rect">
            <a:avLst/>
          </a:prstGeom>
          <a:noFill/>
        </p:spPr>
        <p:txBody>
          <a:bodyPr wrap="square" rtlCol="0">
            <a:spAutoFit/>
          </a:bodyPr>
          <a:lstStyle/>
          <a:p>
            <a:r>
              <a:rPr lang="en-US" sz="2400" dirty="0" smtClean="0"/>
              <a:t>When the patient’s antibodies react with antigens on the donor’s red blood cells, dangerous clumps form and block the patient’s blood vessels.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pPr>
              <a:defRPr/>
            </a:pPr>
            <a:fld id="{96C88C08-2F5A-40D8-AB73-061B0061D179}" type="slidenum">
              <a:rPr lang="en-US" smtClean="0"/>
              <a:pPr>
                <a:defRPr/>
              </a:pPr>
              <a:t>9</a:t>
            </a:fld>
            <a:endParaRPr lang="en-US"/>
          </a:p>
        </p:txBody>
      </p:sp>
      <p:sp>
        <p:nvSpPr>
          <p:cNvPr id="10" name="TextBox 9"/>
          <p:cNvSpPr txBox="1"/>
          <p:nvPr/>
        </p:nvSpPr>
        <p:spPr>
          <a:xfrm>
            <a:off x="838200" y="609600"/>
            <a:ext cx="7467600" cy="3785652"/>
          </a:xfrm>
          <a:prstGeom prst="rect">
            <a:avLst/>
          </a:prstGeom>
          <a:noFill/>
        </p:spPr>
        <p:txBody>
          <a:bodyPr wrap="square" rtlCol="0">
            <a:spAutoFit/>
          </a:bodyPr>
          <a:lstStyle/>
          <a:p>
            <a:r>
              <a:rPr lang="en-US" b="1" dirty="0" smtClean="0"/>
              <a:t> </a:t>
            </a:r>
            <a:r>
              <a:rPr lang="en-US" sz="2400" b="1" dirty="0" smtClean="0"/>
              <a:t>CLINICAL LABORATORY TEST 3:</a:t>
            </a:r>
            <a:endParaRPr lang="en-US" sz="2400" dirty="0" smtClean="0"/>
          </a:p>
          <a:p>
            <a:r>
              <a:rPr lang="en-US" sz="2400" b="1" dirty="0" smtClean="0"/>
              <a:t>Evaluate the Health of the Donor</a:t>
            </a:r>
            <a:endParaRPr lang="en-US" sz="2400" dirty="0" smtClean="0"/>
          </a:p>
          <a:p>
            <a:r>
              <a:rPr lang="en-US" sz="2400" dirty="0" smtClean="0"/>
              <a:t> </a:t>
            </a:r>
          </a:p>
          <a:p>
            <a:r>
              <a:rPr lang="en-US" sz="2400" dirty="0" smtClean="0"/>
              <a:t>It is important that </a:t>
            </a:r>
            <a:r>
              <a:rPr lang="en-US" sz="2400" b="1" dirty="0" smtClean="0"/>
              <a:t>kidney </a:t>
            </a:r>
            <a:r>
              <a:rPr lang="en-US" sz="2400" b="1" u="sng" dirty="0" smtClean="0"/>
              <a:t>donors</a:t>
            </a:r>
            <a:r>
              <a:rPr lang="en-US" sz="2400" b="1" dirty="0" smtClean="0"/>
              <a:t> are healthy enough to survive the loss of one of their kidneys.</a:t>
            </a:r>
            <a:r>
              <a:rPr lang="en-US" sz="2400" dirty="0" smtClean="0"/>
              <a:t>  Medical researchers have investigated the relationship between weight, age, and exercise on the long term survival of kidney </a:t>
            </a:r>
            <a:r>
              <a:rPr lang="en-US" sz="2400" u="sng" dirty="0" smtClean="0"/>
              <a:t>donors (survival of 10 years or more after donating a kidney)</a:t>
            </a:r>
            <a:r>
              <a:rPr lang="en-US" sz="2400" dirty="0" smtClean="0"/>
              <a:t>.  The results of their research are shown in the three graphs below.</a:t>
            </a:r>
            <a:endParaRPr lang="en-US" sz="2400" dirty="0"/>
          </a:p>
        </p:txBody>
      </p:sp>
      <p:sp>
        <p:nvSpPr>
          <p:cNvPr id="12" name="Freeform 11"/>
          <p:cNvSpPr/>
          <p:nvPr/>
        </p:nvSpPr>
        <p:spPr>
          <a:xfrm>
            <a:off x="1380173" y="4495800"/>
            <a:ext cx="448627" cy="995479"/>
          </a:xfrm>
          <a:custGeom>
            <a:avLst/>
            <a:gdLst>
              <a:gd name="connsiteX0" fmla="*/ 272374 w 448627"/>
              <a:gd name="connsiteY0" fmla="*/ 800810 h 995479"/>
              <a:gd name="connsiteX1" fmla="*/ 311285 w 448627"/>
              <a:gd name="connsiteY1" fmla="*/ 431159 h 995479"/>
              <a:gd name="connsiteX2" fmla="*/ 330740 w 448627"/>
              <a:gd name="connsiteY2" fmla="*/ 372793 h 995479"/>
              <a:gd name="connsiteX3" fmla="*/ 447472 w 448627"/>
              <a:gd name="connsiteY3" fmla="*/ 314427 h 995479"/>
              <a:gd name="connsiteX4" fmla="*/ 428017 w 448627"/>
              <a:gd name="connsiteY4" fmla="*/ 119874 h 995479"/>
              <a:gd name="connsiteX5" fmla="*/ 369651 w 448627"/>
              <a:gd name="connsiteY5" fmla="*/ 80963 h 995479"/>
              <a:gd name="connsiteX6" fmla="*/ 252919 w 448627"/>
              <a:gd name="connsiteY6" fmla="*/ 3142 h 995479"/>
              <a:gd name="connsiteX7" fmla="*/ 97277 w 448627"/>
              <a:gd name="connsiteY7" fmla="*/ 22597 h 995479"/>
              <a:gd name="connsiteX8" fmla="*/ 38911 w 448627"/>
              <a:gd name="connsiteY8" fmla="*/ 42053 h 995479"/>
              <a:gd name="connsiteX9" fmla="*/ 0 w 448627"/>
              <a:gd name="connsiteY9" fmla="*/ 100419 h 995479"/>
              <a:gd name="connsiteX10" fmla="*/ 19455 w 448627"/>
              <a:gd name="connsiteY10" fmla="*/ 820265 h 995479"/>
              <a:gd name="connsiteX11" fmla="*/ 38911 w 448627"/>
              <a:gd name="connsiteY11" fmla="*/ 878631 h 995479"/>
              <a:gd name="connsiteX12" fmla="*/ 116732 w 448627"/>
              <a:gd name="connsiteY12" fmla="*/ 995363 h 995479"/>
              <a:gd name="connsiteX13" fmla="*/ 233464 w 448627"/>
              <a:gd name="connsiteY13" fmla="*/ 975908 h 995479"/>
              <a:gd name="connsiteX14" fmla="*/ 252919 w 448627"/>
              <a:gd name="connsiteY14" fmla="*/ 917542 h 995479"/>
              <a:gd name="connsiteX15" fmla="*/ 252919 w 448627"/>
              <a:gd name="connsiteY15" fmla="*/ 703533 h 99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8627" h="995479">
                <a:moveTo>
                  <a:pt x="272374" y="800810"/>
                </a:moveTo>
                <a:cubicBezTo>
                  <a:pt x="282237" y="672591"/>
                  <a:pt x="283816" y="554771"/>
                  <a:pt x="311285" y="431159"/>
                </a:cubicBezTo>
                <a:cubicBezTo>
                  <a:pt x="315734" y="411140"/>
                  <a:pt x="317929" y="388807"/>
                  <a:pt x="330740" y="372793"/>
                </a:cubicBezTo>
                <a:cubicBezTo>
                  <a:pt x="358169" y="338506"/>
                  <a:pt x="409022" y="327243"/>
                  <a:pt x="447472" y="314427"/>
                </a:cubicBezTo>
                <a:cubicBezTo>
                  <a:pt x="440987" y="249576"/>
                  <a:pt x="448627" y="181704"/>
                  <a:pt x="428017" y="119874"/>
                </a:cubicBezTo>
                <a:cubicBezTo>
                  <a:pt x="420623" y="97691"/>
                  <a:pt x="387614" y="95932"/>
                  <a:pt x="369651" y="80963"/>
                </a:cubicBezTo>
                <a:cubicBezTo>
                  <a:pt x="272496" y="0"/>
                  <a:pt x="355490" y="37332"/>
                  <a:pt x="252919" y="3142"/>
                </a:cubicBezTo>
                <a:cubicBezTo>
                  <a:pt x="201038" y="9627"/>
                  <a:pt x="148718" y="13244"/>
                  <a:pt x="97277" y="22597"/>
                </a:cubicBezTo>
                <a:cubicBezTo>
                  <a:pt x="77100" y="26266"/>
                  <a:pt x="54925" y="29242"/>
                  <a:pt x="38911" y="42053"/>
                </a:cubicBezTo>
                <a:cubicBezTo>
                  <a:pt x="20652" y="56660"/>
                  <a:pt x="12970" y="80964"/>
                  <a:pt x="0" y="100419"/>
                </a:cubicBezTo>
                <a:cubicBezTo>
                  <a:pt x="6485" y="340368"/>
                  <a:pt x="7468" y="580528"/>
                  <a:pt x="19455" y="820265"/>
                </a:cubicBezTo>
                <a:cubicBezTo>
                  <a:pt x="20479" y="840747"/>
                  <a:pt x="28952" y="860704"/>
                  <a:pt x="38911" y="878631"/>
                </a:cubicBezTo>
                <a:cubicBezTo>
                  <a:pt x="61622" y="919511"/>
                  <a:pt x="116732" y="995363"/>
                  <a:pt x="116732" y="995363"/>
                </a:cubicBezTo>
                <a:cubicBezTo>
                  <a:pt x="155643" y="988878"/>
                  <a:pt x="199214" y="995479"/>
                  <a:pt x="233464" y="975908"/>
                </a:cubicBezTo>
                <a:cubicBezTo>
                  <a:pt x="251270" y="965733"/>
                  <a:pt x="251458" y="937998"/>
                  <a:pt x="252919" y="917542"/>
                </a:cubicBezTo>
                <a:cubicBezTo>
                  <a:pt x="258001" y="846387"/>
                  <a:pt x="252919" y="774869"/>
                  <a:pt x="252919" y="703533"/>
                </a:cubicBez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620797" y="4571110"/>
            <a:ext cx="1036803" cy="801801"/>
          </a:xfrm>
          <a:custGeom>
            <a:avLst/>
            <a:gdLst>
              <a:gd name="connsiteX0" fmla="*/ 492054 w 1036803"/>
              <a:gd name="connsiteY0" fmla="*/ 4133 h 801801"/>
              <a:gd name="connsiteX1" fmla="*/ 44582 w 1036803"/>
              <a:gd name="connsiteY1" fmla="*/ 23588 h 801801"/>
              <a:gd name="connsiteX2" fmla="*/ 5671 w 1036803"/>
              <a:gd name="connsiteY2" fmla="*/ 81954 h 801801"/>
              <a:gd name="connsiteX3" fmla="*/ 64037 w 1036803"/>
              <a:gd name="connsiteY3" fmla="*/ 101409 h 801801"/>
              <a:gd name="connsiteX4" fmla="*/ 83492 w 1036803"/>
              <a:gd name="connsiteY4" fmla="*/ 159775 h 801801"/>
              <a:gd name="connsiteX5" fmla="*/ 141858 w 1036803"/>
              <a:gd name="connsiteY5" fmla="*/ 334873 h 801801"/>
              <a:gd name="connsiteX6" fmla="*/ 200224 w 1036803"/>
              <a:gd name="connsiteY6" fmla="*/ 354328 h 801801"/>
              <a:gd name="connsiteX7" fmla="*/ 297501 w 1036803"/>
              <a:gd name="connsiteY7" fmla="*/ 451605 h 801801"/>
              <a:gd name="connsiteX8" fmla="*/ 355867 w 1036803"/>
              <a:gd name="connsiteY8" fmla="*/ 509971 h 801801"/>
              <a:gd name="connsiteX9" fmla="*/ 394777 w 1036803"/>
              <a:gd name="connsiteY9" fmla="*/ 568337 h 801801"/>
              <a:gd name="connsiteX10" fmla="*/ 453143 w 1036803"/>
              <a:gd name="connsiteY10" fmla="*/ 587792 h 801801"/>
              <a:gd name="connsiteX11" fmla="*/ 569875 w 1036803"/>
              <a:gd name="connsiteY11" fmla="*/ 665613 h 801801"/>
              <a:gd name="connsiteX12" fmla="*/ 628241 w 1036803"/>
              <a:gd name="connsiteY12" fmla="*/ 685069 h 801801"/>
              <a:gd name="connsiteX13" fmla="*/ 686607 w 1036803"/>
              <a:gd name="connsiteY13" fmla="*/ 723979 h 801801"/>
              <a:gd name="connsiteX14" fmla="*/ 803339 w 1036803"/>
              <a:gd name="connsiteY14" fmla="*/ 762890 h 801801"/>
              <a:gd name="connsiteX15" fmla="*/ 861705 w 1036803"/>
              <a:gd name="connsiteY15" fmla="*/ 782345 h 801801"/>
              <a:gd name="connsiteX16" fmla="*/ 920071 w 1036803"/>
              <a:gd name="connsiteY16" fmla="*/ 801801 h 801801"/>
              <a:gd name="connsiteX17" fmla="*/ 1017348 w 1036803"/>
              <a:gd name="connsiteY17" fmla="*/ 782345 h 801801"/>
              <a:gd name="connsiteX18" fmla="*/ 1036803 w 1036803"/>
              <a:gd name="connsiteY18" fmla="*/ 723979 h 801801"/>
              <a:gd name="connsiteX19" fmla="*/ 1017348 w 1036803"/>
              <a:gd name="connsiteY19" fmla="*/ 607247 h 801801"/>
              <a:gd name="connsiteX20" fmla="*/ 978437 w 1036803"/>
              <a:gd name="connsiteY20" fmla="*/ 490516 h 801801"/>
              <a:gd name="connsiteX21" fmla="*/ 958982 w 1036803"/>
              <a:gd name="connsiteY21" fmla="*/ 432150 h 801801"/>
              <a:gd name="connsiteX22" fmla="*/ 900616 w 1036803"/>
              <a:gd name="connsiteY22" fmla="*/ 315418 h 801801"/>
              <a:gd name="connsiteX23" fmla="*/ 881160 w 1036803"/>
              <a:gd name="connsiteY23" fmla="*/ 257052 h 801801"/>
              <a:gd name="connsiteX24" fmla="*/ 842250 w 1036803"/>
              <a:gd name="connsiteY24" fmla="*/ 198686 h 801801"/>
              <a:gd name="connsiteX25" fmla="*/ 764429 w 1036803"/>
              <a:gd name="connsiteY25" fmla="*/ 81954 h 801801"/>
              <a:gd name="connsiteX26" fmla="*/ 647697 w 1036803"/>
              <a:gd name="connsiteY26" fmla="*/ 4133 h 801801"/>
              <a:gd name="connsiteX27" fmla="*/ 492054 w 1036803"/>
              <a:gd name="connsiteY27" fmla="*/ 4133 h 80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36803" h="801801">
                <a:moveTo>
                  <a:pt x="492054" y="4133"/>
                </a:moveTo>
                <a:cubicBezTo>
                  <a:pt x="342897" y="10618"/>
                  <a:pt x="192005" y="0"/>
                  <a:pt x="44582" y="23588"/>
                </a:cubicBezTo>
                <a:cubicBezTo>
                  <a:pt x="21493" y="27282"/>
                  <a:pt x="0" y="59270"/>
                  <a:pt x="5671" y="81954"/>
                </a:cubicBezTo>
                <a:cubicBezTo>
                  <a:pt x="10645" y="101849"/>
                  <a:pt x="44582" y="94924"/>
                  <a:pt x="64037" y="101409"/>
                </a:cubicBezTo>
                <a:cubicBezTo>
                  <a:pt x="70522" y="120864"/>
                  <a:pt x="79043" y="139756"/>
                  <a:pt x="83492" y="159775"/>
                </a:cubicBezTo>
                <a:cubicBezTo>
                  <a:pt x="96833" y="219810"/>
                  <a:pt x="86970" y="290962"/>
                  <a:pt x="141858" y="334873"/>
                </a:cubicBezTo>
                <a:cubicBezTo>
                  <a:pt x="157872" y="347684"/>
                  <a:pt x="180769" y="347843"/>
                  <a:pt x="200224" y="354328"/>
                </a:cubicBezTo>
                <a:cubicBezTo>
                  <a:pt x="307228" y="425665"/>
                  <a:pt x="216437" y="354328"/>
                  <a:pt x="297501" y="451605"/>
                </a:cubicBezTo>
                <a:cubicBezTo>
                  <a:pt x="315115" y="472742"/>
                  <a:pt x="338253" y="488834"/>
                  <a:pt x="355867" y="509971"/>
                </a:cubicBezTo>
                <a:cubicBezTo>
                  <a:pt x="370836" y="527934"/>
                  <a:pt x="376519" y="553730"/>
                  <a:pt x="394777" y="568337"/>
                </a:cubicBezTo>
                <a:cubicBezTo>
                  <a:pt x="410791" y="581148"/>
                  <a:pt x="433688" y="581307"/>
                  <a:pt x="453143" y="587792"/>
                </a:cubicBezTo>
                <a:cubicBezTo>
                  <a:pt x="492054" y="613732"/>
                  <a:pt x="525510" y="650824"/>
                  <a:pt x="569875" y="665613"/>
                </a:cubicBezTo>
                <a:cubicBezTo>
                  <a:pt x="589330" y="672098"/>
                  <a:pt x="609898" y="675898"/>
                  <a:pt x="628241" y="685069"/>
                </a:cubicBezTo>
                <a:cubicBezTo>
                  <a:pt x="649155" y="695526"/>
                  <a:pt x="665240" y="714483"/>
                  <a:pt x="686607" y="723979"/>
                </a:cubicBezTo>
                <a:cubicBezTo>
                  <a:pt x="724087" y="740637"/>
                  <a:pt x="764428" y="749920"/>
                  <a:pt x="803339" y="762890"/>
                </a:cubicBezTo>
                <a:lnTo>
                  <a:pt x="861705" y="782345"/>
                </a:lnTo>
                <a:lnTo>
                  <a:pt x="920071" y="801801"/>
                </a:lnTo>
                <a:cubicBezTo>
                  <a:pt x="952497" y="795316"/>
                  <a:pt x="989834" y="800688"/>
                  <a:pt x="1017348" y="782345"/>
                </a:cubicBezTo>
                <a:cubicBezTo>
                  <a:pt x="1034411" y="770969"/>
                  <a:pt x="1036803" y="744487"/>
                  <a:pt x="1036803" y="723979"/>
                </a:cubicBezTo>
                <a:cubicBezTo>
                  <a:pt x="1036803" y="684532"/>
                  <a:pt x="1026915" y="645517"/>
                  <a:pt x="1017348" y="607247"/>
                </a:cubicBezTo>
                <a:cubicBezTo>
                  <a:pt x="1007400" y="567456"/>
                  <a:pt x="991407" y="529426"/>
                  <a:pt x="978437" y="490516"/>
                </a:cubicBezTo>
                <a:lnTo>
                  <a:pt x="958982" y="432150"/>
                </a:lnTo>
                <a:cubicBezTo>
                  <a:pt x="910082" y="285453"/>
                  <a:pt x="976041" y="466269"/>
                  <a:pt x="900616" y="315418"/>
                </a:cubicBezTo>
                <a:cubicBezTo>
                  <a:pt x="891445" y="297075"/>
                  <a:pt x="890331" y="275395"/>
                  <a:pt x="881160" y="257052"/>
                </a:cubicBezTo>
                <a:cubicBezTo>
                  <a:pt x="870703" y="236138"/>
                  <a:pt x="852707" y="219600"/>
                  <a:pt x="842250" y="198686"/>
                </a:cubicBezTo>
                <a:cubicBezTo>
                  <a:pt x="800934" y="116053"/>
                  <a:pt x="854950" y="152360"/>
                  <a:pt x="764429" y="81954"/>
                </a:cubicBezTo>
                <a:cubicBezTo>
                  <a:pt x="727515" y="53243"/>
                  <a:pt x="694462" y="4133"/>
                  <a:pt x="647697" y="4133"/>
                </a:cubicBezTo>
                <a:lnTo>
                  <a:pt x="492054" y="41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553200" y="4455999"/>
            <a:ext cx="1036803" cy="801801"/>
          </a:xfrm>
          <a:custGeom>
            <a:avLst/>
            <a:gdLst>
              <a:gd name="connsiteX0" fmla="*/ 492054 w 1036803"/>
              <a:gd name="connsiteY0" fmla="*/ 4133 h 801801"/>
              <a:gd name="connsiteX1" fmla="*/ 44582 w 1036803"/>
              <a:gd name="connsiteY1" fmla="*/ 23588 h 801801"/>
              <a:gd name="connsiteX2" fmla="*/ 5671 w 1036803"/>
              <a:gd name="connsiteY2" fmla="*/ 81954 h 801801"/>
              <a:gd name="connsiteX3" fmla="*/ 64037 w 1036803"/>
              <a:gd name="connsiteY3" fmla="*/ 101409 h 801801"/>
              <a:gd name="connsiteX4" fmla="*/ 83492 w 1036803"/>
              <a:gd name="connsiteY4" fmla="*/ 159775 h 801801"/>
              <a:gd name="connsiteX5" fmla="*/ 141858 w 1036803"/>
              <a:gd name="connsiteY5" fmla="*/ 334873 h 801801"/>
              <a:gd name="connsiteX6" fmla="*/ 200224 w 1036803"/>
              <a:gd name="connsiteY6" fmla="*/ 354328 h 801801"/>
              <a:gd name="connsiteX7" fmla="*/ 297501 w 1036803"/>
              <a:gd name="connsiteY7" fmla="*/ 451605 h 801801"/>
              <a:gd name="connsiteX8" fmla="*/ 355867 w 1036803"/>
              <a:gd name="connsiteY8" fmla="*/ 509971 h 801801"/>
              <a:gd name="connsiteX9" fmla="*/ 394777 w 1036803"/>
              <a:gd name="connsiteY9" fmla="*/ 568337 h 801801"/>
              <a:gd name="connsiteX10" fmla="*/ 453143 w 1036803"/>
              <a:gd name="connsiteY10" fmla="*/ 587792 h 801801"/>
              <a:gd name="connsiteX11" fmla="*/ 569875 w 1036803"/>
              <a:gd name="connsiteY11" fmla="*/ 665613 h 801801"/>
              <a:gd name="connsiteX12" fmla="*/ 628241 w 1036803"/>
              <a:gd name="connsiteY12" fmla="*/ 685069 h 801801"/>
              <a:gd name="connsiteX13" fmla="*/ 686607 w 1036803"/>
              <a:gd name="connsiteY13" fmla="*/ 723979 h 801801"/>
              <a:gd name="connsiteX14" fmla="*/ 803339 w 1036803"/>
              <a:gd name="connsiteY14" fmla="*/ 762890 h 801801"/>
              <a:gd name="connsiteX15" fmla="*/ 861705 w 1036803"/>
              <a:gd name="connsiteY15" fmla="*/ 782345 h 801801"/>
              <a:gd name="connsiteX16" fmla="*/ 920071 w 1036803"/>
              <a:gd name="connsiteY16" fmla="*/ 801801 h 801801"/>
              <a:gd name="connsiteX17" fmla="*/ 1017348 w 1036803"/>
              <a:gd name="connsiteY17" fmla="*/ 782345 h 801801"/>
              <a:gd name="connsiteX18" fmla="*/ 1036803 w 1036803"/>
              <a:gd name="connsiteY18" fmla="*/ 723979 h 801801"/>
              <a:gd name="connsiteX19" fmla="*/ 1017348 w 1036803"/>
              <a:gd name="connsiteY19" fmla="*/ 607247 h 801801"/>
              <a:gd name="connsiteX20" fmla="*/ 978437 w 1036803"/>
              <a:gd name="connsiteY20" fmla="*/ 490516 h 801801"/>
              <a:gd name="connsiteX21" fmla="*/ 958982 w 1036803"/>
              <a:gd name="connsiteY21" fmla="*/ 432150 h 801801"/>
              <a:gd name="connsiteX22" fmla="*/ 900616 w 1036803"/>
              <a:gd name="connsiteY22" fmla="*/ 315418 h 801801"/>
              <a:gd name="connsiteX23" fmla="*/ 881160 w 1036803"/>
              <a:gd name="connsiteY23" fmla="*/ 257052 h 801801"/>
              <a:gd name="connsiteX24" fmla="*/ 842250 w 1036803"/>
              <a:gd name="connsiteY24" fmla="*/ 198686 h 801801"/>
              <a:gd name="connsiteX25" fmla="*/ 764429 w 1036803"/>
              <a:gd name="connsiteY25" fmla="*/ 81954 h 801801"/>
              <a:gd name="connsiteX26" fmla="*/ 647697 w 1036803"/>
              <a:gd name="connsiteY26" fmla="*/ 4133 h 801801"/>
              <a:gd name="connsiteX27" fmla="*/ 492054 w 1036803"/>
              <a:gd name="connsiteY27" fmla="*/ 4133 h 80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36803" h="801801">
                <a:moveTo>
                  <a:pt x="492054" y="4133"/>
                </a:moveTo>
                <a:cubicBezTo>
                  <a:pt x="342897" y="10618"/>
                  <a:pt x="192005" y="0"/>
                  <a:pt x="44582" y="23588"/>
                </a:cubicBezTo>
                <a:cubicBezTo>
                  <a:pt x="21493" y="27282"/>
                  <a:pt x="0" y="59270"/>
                  <a:pt x="5671" y="81954"/>
                </a:cubicBezTo>
                <a:cubicBezTo>
                  <a:pt x="10645" y="101849"/>
                  <a:pt x="44582" y="94924"/>
                  <a:pt x="64037" y="101409"/>
                </a:cubicBezTo>
                <a:cubicBezTo>
                  <a:pt x="70522" y="120864"/>
                  <a:pt x="79043" y="139756"/>
                  <a:pt x="83492" y="159775"/>
                </a:cubicBezTo>
                <a:cubicBezTo>
                  <a:pt x="96833" y="219810"/>
                  <a:pt x="86970" y="290962"/>
                  <a:pt x="141858" y="334873"/>
                </a:cubicBezTo>
                <a:cubicBezTo>
                  <a:pt x="157872" y="347684"/>
                  <a:pt x="180769" y="347843"/>
                  <a:pt x="200224" y="354328"/>
                </a:cubicBezTo>
                <a:cubicBezTo>
                  <a:pt x="307228" y="425665"/>
                  <a:pt x="216437" y="354328"/>
                  <a:pt x="297501" y="451605"/>
                </a:cubicBezTo>
                <a:cubicBezTo>
                  <a:pt x="315115" y="472742"/>
                  <a:pt x="338253" y="488834"/>
                  <a:pt x="355867" y="509971"/>
                </a:cubicBezTo>
                <a:cubicBezTo>
                  <a:pt x="370836" y="527934"/>
                  <a:pt x="376519" y="553730"/>
                  <a:pt x="394777" y="568337"/>
                </a:cubicBezTo>
                <a:cubicBezTo>
                  <a:pt x="410791" y="581148"/>
                  <a:pt x="433688" y="581307"/>
                  <a:pt x="453143" y="587792"/>
                </a:cubicBezTo>
                <a:cubicBezTo>
                  <a:pt x="492054" y="613732"/>
                  <a:pt x="525510" y="650824"/>
                  <a:pt x="569875" y="665613"/>
                </a:cubicBezTo>
                <a:cubicBezTo>
                  <a:pt x="589330" y="672098"/>
                  <a:pt x="609898" y="675898"/>
                  <a:pt x="628241" y="685069"/>
                </a:cubicBezTo>
                <a:cubicBezTo>
                  <a:pt x="649155" y="695526"/>
                  <a:pt x="665240" y="714483"/>
                  <a:pt x="686607" y="723979"/>
                </a:cubicBezTo>
                <a:cubicBezTo>
                  <a:pt x="724087" y="740637"/>
                  <a:pt x="764428" y="749920"/>
                  <a:pt x="803339" y="762890"/>
                </a:cubicBezTo>
                <a:lnTo>
                  <a:pt x="861705" y="782345"/>
                </a:lnTo>
                <a:lnTo>
                  <a:pt x="920071" y="801801"/>
                </a:lnTo>
                <a:cubicBezTo>
                  <a:pt x="952497" y="795316"/>
                  <a:pt x="989834" y="800688"/>
                  <a:pt x="1017348" y="782345"/>
                </a:cubicBezTo>
                <a:cubicBezTo>
                  <a:pt x="1034411" y="770969"/>
                  <a:pt x="1036803" y="744487"/>
                  <a:pt x="1036803" y="723979"/>
                </a:cubicBezTo>
                <a:cubicBezTo>
                  <a:pt x="1036803" y="684532"/>
                  <a:pt x="1026915" y="645517"/>
                  <a:pt x="1017348" y="607247"/>
                </a:cubicBezTo>
                <a:cubicBezTo>
                  <a:pt x="1007400" y="567456"/>
                  <a:pt x="991407" y="529426"/>
                  <a:pt x="978437" y="490516"/>
                </a:cubicBezTo>
                <a:lnTo>
                  <a:pt x="958982" y="432150"/>
                </a:lnTo>
                <a:cubicBezTo>
                  <a:pt x="910082" y="285453"/>
                  <a:pt x="976041" y="466269"/>
                  <a:pt x="900616" y="315418"/>
                </a:cubicBezTo>
                <a:cubicBezTo>
                  <a:pt x="891445" y="297075"/>
                  <a:pt x="890331" y="275395"/>
                  <a:pt x="881160" y="257052"/>
                </a:cubicBezTo>
                <a:cubicBezTo>
                  <a:pt x="870703" y="236138"/>
                  <a:pt x="852707" y="219600"/>
                  <a:pt x="842250" y="198686"/>
                </a:cubicBezTo>
                <a:cubicBezTo>
                  <a:pt x="800934" y="116053"/>
                  <a:pt x="854950" y="152360"/>
                  <a:pt x="764429" y="81954"/>
                </a:cubicBezTo>
                <a:cubicBezTo>
                  <a:pt x="727515" y="53243"/>
                  <a:pt x="694462" y="4133"/>
                  <a:pt x="647697" y="4133"/>
                </a:cubicBezTo>
                <a:lnTo>
                  <a:pt x="492054" y="41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841" name="Picture 1"/>
          <p:cNvPicPr>
            <a:picLocks noChangeAspect="1" noChangeArrowheads="1"/>
          </p:cNvPicPr>
          <p:nvPr/>
        </p:nvPicPr>
        <p:blipFill>
          <a:blip r:embed="rId3"/>
          <a:srcRect/>
          <a:stretch>
            <a:fillRect/>
          </a:stretch>
        </p:blipFill>
        <p:spPr bwMode="auto">
          <a:xfrm>
            <a:off x="533400" y="4495800"/>
            <a:ext cx="2628900" cy="1943100"/>
          </a:xfrm>
          <a:prstGeom prst="rect">
            <a:avLst/>
          </a:prstGeom>
          <a:noFill/>
          <a:ln w="9525">
            <a:noFill/>
            <a:miter lim="800000"/>
            <a:headEnd/>
            <a:tailEnd/>
          </a:ln>
        </p:spPr>
      </p:pic>
      <p:pic>
        <p:nvPicPr>
          <p:cNvPr id="35842" name="Picture 2"/>
          <p:cNvPicPr>
            <a:picLocks noChangeAspect="1" noChangeArrowheads="1"/>
          </p:cNvPicPr>
          <p:nvPr/>
        </p:nvPicPr>
        <p:blipFill>
          <a:blip r:embed="rId4"/>
          <a:srcRect/>
          <a:stretch>
            <a:fillRect/>
          </a:stretch>
        </p:blipFill>
        <p:spPr bwMode="auto">
          <a:xfrm>
            <a:off x="3124200" y="4572000"/>
            <a:ext cx="2686050" cy="1876425"/>
          </a:xfrm>
          <a:prstGeom prst="rect">
            <a:avLst/>
          </a:prstGeom>
          <a:noFill/>
          <a:ln w="9525">
            <a:noFill/>
            <a:miter lim="800000"/>
            <a:headEnd/>
            <a:tailEnd/>
          </a:ln>
        </p:spPr>
      </p:pic>
      <p:pic>
        <p:nvPicPr>
          <p:cNvPr id="35843" name="Picture 3"/>
          <p:cNvPicPr>
            <a:picLocks noChangeAspect="1" noChangeArrowheads="1"/>
          </p:cNvPicPr>
          <p:nvPr/>
        </p:nvPicPr>
        <p:blipFill>
          <a:blip r:embed="rId5"/>
          <a:srcRect/>
          <a:stretch>
            <a:fillRect/>
          </a:stretch>
        </p:blipFill>
        <p:spPr bwMode="auto">
          <a:xfrm>
            <a:off x="5943600" y="4419600"/>
            <a:ext cx="2676525" cy="206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1995</TotalTime>
  <Words>1673</Words>
  <Application>Microsoft Office PowerPoint</Application>
  <PresentationFormat>On-screen Show (4:3)</PresentationFormat>
  <Paragraphs>241</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Kidney Donor </vt:lpstr>
      <vt:lpstr>  Please complete the “Participant Card”</vt:lpstr>
      <vt:lpstr>PowerPoint Presentation</vt:lpstr>
      <vt:lpstr>  Kidney Donor Student Handouts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Teacher  Information</vt:lpstr>
      <vt:lpstr>PowerPoint Presentation</vt:lpstr>
      <vt:lpstr>www.sciencetakeout.com       </vt:lpstr>
      <vt:lpstr>PowerPoint Presentation</vt:lpstr>
      <vt:lpstr>PowerPoint Presentation</vt:lpstr>
      <vt:lpstr>PowerPoint Presentation</vt:lpstr>
      <vt:lpstr>PowerPoint Presentation</vt:lpstr>
    </vt:vector>
  </TitlesOfParts>
  <Company>URMC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Take-Out</dc:title>
  <dc:creator>Susan Holt</dc:creator>
  <cp:lastModifiedBy>sholt</cp:lastModifiedBy>
  <cp:revision>290</cp:revision>
  <cp:lastPrinted>2012-10-04T13:18:03Z</cp:lastPrinted>
  <dcterms:created xsi:type="dcterms:W3CDTF">2010-09-16T14:24:37Z</dcterms:created>
  <dcterms:modified xsi:type="dcterms:W3CDTF">2014-04-13T12:54:51Z</dcterms:modified>
</cp:coreProperties>
</file>