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23" r:id="rId3"/>
    <p:sldId id="324" r:id="rId4"/>
    <p:sldId id="261" r:id="rId5"/>
    <p:sldId id="263" r:id="rId6"/>
    <p:sldId id="316" r:id="rId7"/>
    <p:sldId id="317" r:id="rId8"/>
    <p:sldId id="318" r:id="rId9"/>
    <p:sldId id="319" r:id="rId10"/>
    <p:sldId id="320" r:id="rId11"/>
    <p:sldId id="321" r:id="rId12"/>
    <p:sldId id="312" r:id="rId13"/>
    <p:sldId id="325" r:id="rId14"/>
    <p:sldId id="326" r:id="rId15"/>
    <p:sldId id="327" r:id="rId16"/>
    <p:sldId id="328" r:id="rId17"/>
    <p:sldId id="329"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46667" autoAdjust="0"/>
  </p:normalViewPr>
  <p:slideViewPr>
    <p:cSldViewPr>
      <p:cViewPr varScale="1">
        <p:scale>
          <a:sx n="26" d="100"/>
          <a:sy n="26" d="100"/>
        </p:scale>
        <p:origin x="-12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4/9/2014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r>
              <a:rPr lang="en-US" dirty="0" smtClean="0"/>
              <a:t>The activity that you will do today was developed by the Life Sciences Learning Center at the University of Rochester.  We found that teachers wanted access to the activities that we developed even after our grant support had ended. </a:t>
            </a:r>
          </a:p>
          <a:p>
            <a:pPr marL="171450" indent="-171450" eaLnBrk="1" hangingPunct="1">
              <a:spcBef>
                <a:spcPct val="0"/>
              </a:spcBef>
              <a:buFont typeface="Arial" pitchFamily="34" charset="0"/>
              <a:buChar char="•"/>
            </a:pPr>
            <a:r>
              <a:rPr lang="en-US" dirty="0" smtClean="0"/>
              <a:t>To provide for sustained dissemination, we formed a small spin-off company called Science Take-Out. Explain that Science Take-Out is a small company that manufactures and sells hands-on science kits for middle or high school biology students.</a:t>
            </a:r>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0" dirty="0" smtClean="0"/>
              <a:t>For Child 3 they will test and then graph the child’s antibody levels.</a:t>
            </a:r>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3:</a:t>
            </a:r>
            <a:r>
              <a:rPr lang="en-US" b="1" baseline="0" dirty="0" smtClean="0"/>
              <a:t>  A Case of Pertussis (whooping cough)</a:t>
            </a:r>
          </a:p>
          <a:p>
            <a:pPr marL="171450" indent="-171450" eaLnBrk="1" hangingPunct="1">
              <a:spcBef>
                <a:spcPct val="0"/>
              </a:spcBef>
              <a:buFont typeface="Arial" pitchFamily="34" charset="0"/>
              <a:buChar char="•"/>
            </a:pPr>
            <a:r>
              <a:rPr lang="en-US" b="0" baseline="0" dirty="0" smtClean="0"/>
              <a:t>Students are introduced to a mini-case involving a young child and community members who have pertussis.  They use the information in the Immunizations and the DTP Vaccine brochure to learn more about how pertussis, diphtheria and tetanus can be prevented.  This information emphasizes the importance of booster shots for teens and older people.</a:t>
            </a:r>
          </a:p>
          <a:p>
            <a:pPr marL="171450" indent="-171450" eaLnBrk="1" hangingPunct="1">
              <a:spcBef>
                <a:spcPct val="0"/>
              </a:spcBef>
              <a:buFont typeface="Arial" pitchFamily="34" charset="0"/>
              <a:buChar char="•"/>
            </a:pP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sheet with a colored quick guide and safety instructions.  Teachers should keep this colored sheet in the kit bag if they plan to refill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1:  Modeling Pathogens and Antibodies</a:t>
            </a:r>
          </a:p>
          <a:p>
            <a:pPr marL="171450" indent="-171450" eaLnBrk="1" hangingPunct="1">
              <a:spcBef>
                <a:spcPct val="0"/>
              </a:spcBef>
              <a:buFont typeface="Arial" pitchFamily="34" charset="0"/>
              <a:buChar char="•"/>
            </a:pPr>
            <a:r>
              <a:rPr lang="en-US" b="0" dirty="0" smtClean="0"/>
              <a:t>Explain that this activity fits well</a:t>
            </a:r>
            <a:r>
              <a:rPr lang="en-US" b="0" baseline="0" dirty="0" smtClean="0"/>
              <a:t> with a  unit on disease and the immune system.</a:t>
            </a:r>
          </a:p>
          <a:p>
            <a:pPr marL="171450" indent="-171450" eaLnBrk="1" hangingPunct="1">
              <a:spcBef>
                <a:spcPct val="0"/>
              </a:spcBef>
              <a:buFont typeface="Arial" pitchFamily="34" charset="0"/>
              <a:buChar char="•"/>
            </a:pPr>
            <a:r>
              <a:rPr lang="en-US" b="0" baseline="0" dirty="0" smtClean="0"/>
              <a:t>These pathogens were chosen because the may be prevented by the DPT vaccine that is given to babies AND should be given to teens to maintain their immunity.</a:t>
            </a:r>
          </a:p>
          <a:p>
            <a:pPr marL="171450" indent="-171450" eaLnBrk="1" hangingPunct="1">
              <a:spcBef>
                <a:spcPct val="0"/>
              </a:spcBef>
              <a:buFont typeface="Arial" pitchFamily="34" charset="0"/>
              <a:buChar char="•"/>
            </a:pP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Read instruction 1</a:t>
            </a:r>
          </a:p>
          <a:p>
            <a:pPr marL="171450" indent="-171450" eaLnBrk="1" hangingPunct="1">
              <a:spcBef>
                <a:spcPct val="0"/>
              </a:spcBef>
              <a:buFont typeface="Arial" pitchFamily="34" charset="0"/>
              <a:buChar char="•"/>
            </a:pPr>
            <a:r>
              <a:rPr lang="en-US" b="1" dirty="0" smtClean="0"/>
              <a:t>Ask teachers to use information in brochure to complete the chart</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0" dirty="0" smtClean="0"/>
              <a:t>Ask teachers to read the instructions and complete Part 1.</a:t>
            </a:r>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3:  Antibodies and Immunity</a:t>
            </a:r>
          </a:p>
          <a:p>
            <a:pPr marL="171450" indent="-171450" eaLnBrk="1" hangingPunct="1">
              <a:spcBef>
                <a:spcPct val="0"/>
              </a:spcBef>
              <a:buFont typeface="Arial" pitchFamily="34" charset="0"/>
              <a:buChar char="•"/>
            </a:pPr>
            <a:r>
              <a:rPr lang="en-US" b="0" dirty="0" smtClean="0"/>
              <a:t>Students will</a:t>
            </a:r>
            <a:r>
              <a:rPr lang="en-US" b="0" baseline="0" dirty="0" smtClean="0"/>
              <a:t> compare the antibody levels of three children who have been exposed to the bacteria that cause pertussis.</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0" dirty="0" smtClean="0"/>
              <a:t>For the Child</a:t>
            </a:r>
            <a:r>
              <a:rPr lang="en-US" b="0" baseline="0" dirty="0" smtClean="0"/>
              <a:t> 1 and Child 2</a:t>
            </a:r>
            <a:r>
              <a:rPr lang="en-US" b="0" dirty="0" smtClean="0"/>
              <a:t>, students</a:t>
            </a:r>
            <a:r>
              <a:rPr lang="en-US" b="0" baseline="0" dirty="0" smtClean="0"/>
              <a:t> will use the information in the student instructions to graph the data for child 1 and child 2.  Note that the graph is provided at the end of the lab so that students don’t need to keep flipping pages.</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4/9/2014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4/9/2014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4/9/2014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4/9/2014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4/9/2014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4/9/2014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4/9/2014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4/9/2014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4/9/2014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4/9/2014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4/9/2014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ctrTitle"/>
          </p:nvPr>
        </p:nvSpPr>
        <p:spPr>
          <a:xfrm>
            <a:off x="685800" y="623887"/>
            <a:ext cx="4343400" cy="2438400"/>
          </a:xfrm>
        </p:spPr>
        <p:txBody>
          <a:bodyPr/>
          <a:lstStyle/>
          <a:p>
            <a:pPr algn="l" eaLnBrk="1" hangingPunct="1"/>
            <a:r>
              <a:rPr lang="en-US" sz="5400" b="1" dirty="0" smtClean="0">
                <a:solidFill>
                  <a:srgbClr val="77933C"/>
                </a:solidFill>
              </a:rPr>
              <a:t>Pathogens, </a:t>
            </a:r>
            <a:br>
              <a:rPr lang="en-US" sz="5400" b="1" dirty="0" smtClean="0">
                <a:solidFill>
                  <a:srgbClr val="77933C"/>
                </a:solidFill>
              </a:rPr>
            </a:br>
            <a:r>
              <a:rPr lang="en-US" sz="5400" b="1" dirty="0" smtClean="0">
                <a:solidFill>
                  <a:srgbClr val="77933C"/>
                </a:solidFill>
              </a:rPr>
              <a:t>Antibodies </a:t>
            </a:r>
            <a:br>
              <a:rPr lang="en-US" sz="5400" b="1" dirty="0" smtClean="0">
                <a:solidFill>
                  <a:srgbClr val="77933C"/>
                </a:solidFill>
              </a:rPr>
            </a:br>
            <a:r>
              <a:rPr lang="en-US" sz="5400" b="1" dirty="0" smtClean="0">
                <a:solidFill>
                  <a:srgbClr val="77933C"/>
                </a:solidFill>
              </a:rPr>
              <a:t>and Vaccines</a:t>
            </a:r>
            <a:br>
              <a:rPr lang="en-US" sz="5400" b="1" dirty="0" smtClean="0">
                <a:solidFill>
                  <a:srgbClr val="77933C"/>
                </a:solidFill>
              </a:rPr>
            </a:br>
            <a:endParaRPr lang="en-US" sz="54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1"/>
            <a:ext cx="422351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logo_trademark_6in"/>
          <p:cNvPicPr>
            <a:picLocks noChangeAspect="1" noChangeArrowheads="1"/>
          </p:cNvPicPr>
          <p:nvPr/>
        </p:nvPicPr>
        <p:blipFill>
          <a:blip r:embed="rId4"/>
          <a:srcRect/>
          <a:stretch>
            <a:fillRect/>
          </a:stretch>
        </p:blipFill>
        <p:spPr bwMode="auto">
          <a:xfrm>
            <a:off x="762000" y="3048000"/>
            <a:ext cx="3657600"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6850848" cy="4638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10</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690" y="2438400"/>
            <a:ext cx="4152900" cy="413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0369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11</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61150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552825" cy="507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20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685800"/>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81700" y="20574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438900" y="3733800"/>
            <a:ext cx="1143000" cy="457200"/>
          </a:xfrm>
          <a:prstGeom prst="rect">
            <a:avLst/>
          </a:prstGeom>
          <a:noFill/>
          <a:ln>
            <a:noFill/>
          </a:ln>
        </p:spPr>
        <p:txBody>
          <a:bodyPr>
            <a:spAutoFit/>
          </a:bodyPr>
          <a:lstStyle/>
          <a:p>
            <a:pPr>
              <a:defRPr/>
            </a:pPr>
            <a:r>
              <a:rPr lang="en-US" sz="2400" b="1" dirty="0">
                <a:solidFill>
                  <a:schemeClr val="accent3">
                    <a:lumMod val="75000"/>
                  </a:schemeClr>
                </a:solidFill>
              </a:rPr>
              <a:t>Key</a:t>
            </a:r>
          </a:p>
        </p:txBody>
      </p:sp>
      <p:sp>
        <p:nvSpPr>
          <p:cNvPr id="21" name="TextBox 20"/>
          <p:cNvSpPr txBox="1"/>
          <p:nvPr/>
        </p:nvSpPr>
        <p:spPr>
          <a:xfrm>
            <a:off x="6438900" y="4648200"/>
            <a:ext cx="1143000" cy="457200"/>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7" name="TextBox 18"/>
          <p:cNvSpPr txBox="1"/>
          <p:nvPr/>
        </p:nvSpPr>
        <p:spPr>
          <a:xfrm>
            <a:off x="6438900" y="2952750"/>
            <a:ext cx="1143000" cy="457200"/>
          </a:xfrm>
          <a:prstGeom prst="rect">
            <a:avLst/>
          </a:prstGeom>
          <a:noFill/>
          <a:ln>
            <a:noFill/>
          </a:ln>
        </p:spPr>
        <p:txBody>
          <a:bodyPr>
            <a:spAutoFit/>
          </a:bodyPr>
          <a:lstStyle/>
          <a:p>
            <a:r>
              <a:rPr lang="en-US" sz="2400" b="1" dirty="0">
                <a:solidFill>
                  <a:srgbClr val="77933C"/>
                </a:solidFill>
              </a:rPr>
              <a:t>Safety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21" y="599715"/>
            <a:ext cx="4480975" cy="5658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073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13</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955070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245544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00523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453600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17</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2461782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527928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374667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76570"/>
            <a:ext cx="3638535" cy="454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467944"/>
            <a:ext cx="3495317" cy="45518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611187"/>
            <a:ext cx="1752600" cy="584775"/>
          </a:xfrm>
          <a:prstGeom prst="rect">
            <a:avLst/>
          </a:prstGeom>
          <a:noFill/>
          <a:ln w="9525">
            <a:noFill/>
            <a:miter lim="800000"/>
            <a:headEnd/>
            <a:tailEnd/>
          </a:ln>
        </p:spPr>
        <p:txBody>
          <a:bodyPr>
            <a:spAutoFit/>
          </a:bodyPr>
          <a:lstStyle/>
          <a:p>
            <a:pPr algn="ctr"/>
            <a:r>
              <a:rPr lang="en-US" sz="3200" b="1" dirty="0">
                <a:solidFill>
                  <a:schemeClr val="accent5">
                    <a:lumMod val="75000"/>
                  </a:schemeClr>
                </a:solidFill>
              </a:rPr>
              <a:t>Safety</a:t>
            </a:r>
          </a:p>
        </p:txBody>
      </p:sp>
      <p:sp>
        <p:nvSpPr>
          <p:cNvPr id="28679" name="TextBox 8"/>
          <p:cNvSpPr txBox="1">
            <a:spLocks noChangeArrowheads="1"/>
          </p:cNvSpPr>
          <p:nvPr/>
        </p:nvSpPr>
        <p:spPr bwMode="auto">
          <a:xfrm>
            <a:off x="1447800" y="364965"/>
            <a:ext cx="1981200" cy="1077218"/>
          </a:xfrm>
          <a:prstGeom prst="rect">
            <a:avLst/>
          </a:prstGeom>
          <a:noFill/>
          <a:ln w="9525">
            <a:noFill/>
            <a:miter lim="800000"/>
            <a:headEnd/>
            <a:tailEnd/>
          </a:ln>
        </p:spPr>
        <p:txBody>
          <a:bodyPr>
            <a:spAutoFit/>
          </a:bodyPr>
          <a:lstStyle/>
          <a:p>
            <a:r>
              <a:rPr lang="en-US" sz="3200" b="1" dirty="0">
                <a:solidFill>
                  <a:schemeClr val="accent5">
                    <a:lumMod val="75000"/>
                  </a:schemeClr>
                </a:solidFill>
              </a:rPr>
              <a:t>Quick Guide</a:t>
            </a:r>
          </a:p>
        </p:txBody>
      </p:sp>
      <p:sp>
        <p:nvSpPr>
          <p:cNvPr id="28680" name="TextBox 9"/>
          <p:cNvSpPr txBox="1">
            <a:spLocks noChangeArrowheads="1"/>
          </p:cNvSpPr>
          <p:nvPr/>
        </p:nvSpPr>
        <p:spPr bwMode="auto">
          <a:xfrm>
            <a:off x="5295900" y="299482"/>
            <a:ext cx="2590800" cy="1077218"/>
          </a:xfrm>
          <a:prstGeom prst="rect">
            <a:avLst/>
          </a:prstGeom>
          <a:noFill/>
          <a:ln w="9525">
            <a:noFill/>
            <a:miter lim="800000"/>
            <a:headEnd/>
            <a:tailEnd/>
          </a:ln>
        </p:spPr>
        <p:txBody>
          <a:bodyPr>
            <a:spAutoFit/>
          </a:bodyPr>
          <a:lstStyle/>
          <a:p>
            <a:pPr algn="ctr"/>
            <a:r>
              <a:rPr lang="en-US" sz="3200" b="1" dirty="0">
                <a:solidFill>
                  <a:schemeClr val="accent5">
                    <a:lumMod val="75000"/>
                  </a:schemeClr>
                </a:solidFill>
              </a:rPr>
              <a:t>Student Instructions </a:t>
            </a:r>
            <a:endParaRPr lang="en-US" sz="3200" dirty="0">
              <a:solidFill>
                <a:schemeClr val="accent5">
                  <a:lumMod val="75000"/>
                </a:schemeClr>
              </a:solidFill>
            </a:endParaRPr>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1195962"/>
            <a:ext cx="0" cy="1701225"/>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a:off x="2305529" y="1376702"/>
            <a:ext cx="1" cy="1366498"/>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 y="1805683"/>
            <a:ext cx="7767638" cy="289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9947"/>
            <a:ext cx="7334643"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552825" cy="507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30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7</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4567"/>
            <a:ext cx="4921436" cy="5708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29000"/>
            <a:ext cx="4213112" cy="3033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9969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8</a:t>
            </a:fld>
            <a:endParaRPr lang="en-US"/>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058420"/>
            <a:ext cx="7696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92045"/>
            <a:ext cx="19335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2514600"/>
            <a:ext cx="22764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563483"/>
            <a:ext cx="180687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223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9</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6850848" cy="4638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045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1208</Words>
  <Application>Microsoft Office PowerPoint</Application>
  <PresentationFormat>On-screen Show (4:3)</PresentationFormat>
  <Paragraphs>141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Pathogens,  Antibodies  and Vaccines </vt:lpstr>
      <vt:lpstr>  Please complete the “Participant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263</cp:revision>
  <dcterms:created xsi:type="dcterms:W3CDTF">2010-09-16T14:24:37Z</dcterms:created>
  <dcterms:modified xsi:type="dcterms:W3CDTF">2014-04-10T00:24:39Z</dcterms:modified>
</cp:coreProperties>
</file>