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370" r:id="rId3"/>
    <p:sldId id="377" r:id="rId4"/>
    <p:sldId id="378" r:id="rId5"/>
    <p:sldId id="309" r:id="rId6"/>
    <p:sldId id="311" r:id="rId7"/>
    <p:sldId id="371" r:id="rId8"/>
    <p:sldId id="372" r:id="rId9"/>
    <p:sldId id="340" r:id="rId10"/>
    <p:sldId id="341" r:id="rId11"/>
    <p:sldId id="374" r:id="rId12"/>
    <p:sldId id="375" r:id="rId13"/>
    <p:sldId id="324" r:id="rId14"/>
    <p:sldId id="379" r:id="rId15"/>
    <p:sldId id="380" r:id="rId16"/>
    <p:sldId id="381" r:id="rId17"/>
    <p:sldId id="382" r:id="rId18"/>
    <p:sldId id="383" r:id="rId1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olt"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00FF00"/>
    <a:srgbClr val="FFFFFF"/>
    <a:srgbClr val="66FF33"/>
    <a:srgbClr val="FFFF99"/>
    <a:srgbClr val="99CCFF"/>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26" autoAdjust="0"/>
  </p:normalViewPr>
  <p:slideViewPr>
    <p:cSldViewPr>
      <p:cViewPr varScale="1">
        <p:scale>
          <a:sx n="57" d="100"/>
          <a:sy n="57" d="100"/>
        </p:scale>
        <p:origin x="-171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12"/>
    </p:cViewPr>
  </p:sorterViewPr>
  <p:notesViewPr>
    <p:cSldViewPr>
      <p:cViewPr varScale="1">
        <p:scale>
          <a:sx n="53" d="100"/>
          <a:sy n="53" d="100"/>
        </p:scale>
        <p:origin x="-1224"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vl1pPr>
          </a:lstStyle>
          <a:p>
            <a:pPr>
              <a:defRPr/>
            </a:pPr>
            <a:fld id="{F871DAA3-F50B-4F11-A314-4CA3E2133D1D}" type="datetimeFigureOut">
              <a:rPr lang="en-US"/>
              <a:pPr>
                <a:defRPr/>
              </a:pPr>
              <a:t>4/13/2014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1F88B9E2-10F2-4FAE-B053-CA052D3C4F67}" type="slidenum">
              <a:rPr lang="en-US"/>
              <a:pPr>
                <a:defRPr/>
              </a:pPr>
              <a:t>‹#›</a:t>
            </a:fld>
            <a:endParaRPr lang="en-US"/>
          </a:p>
        </p:txBody>
      </p:sp>
    </p:spTree>
    <p:extLst>
      <p:ext uri="{BB962C8B-B14F-4D97-AF65-F5344CB8AC3E}">
        <p14:creationId xmlns:p14="http://schemas.microsoft.com/office/powerpoint/2010/main" val="25035272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a:noFill/>
          <a:ln/>
        </p:spPr>
        <p:txBody>
          <a:bodyPr/>
          <a:lstStyle/>
          <a:p>
            <a:pPr marL="0" indent="0">
              <a:buFont typeface="Arial" pitchFamily="34" charset="0"/>
              <a:buNone/>
            </a:pPr>
            <a:r>
              <a:rPr lang="en-US" dirty="0" smtClean="0"/>
              <a:t>See notes on slide.</a:t>
            </a:r>
          </a:p>
        </p:txBody>
      </p:sp>
      <p:sp>
        <p:nvSpPr>
          <p:cNvPr id="15363" name="Slide Number Placeholder 3"/>
          <p:cNvSpPr>
            <a:spLocks noGrp="1"/>
          </p:cNvSpPr>
          <p:nvPr>
            <p:ph type="sldNum" sz="quarter" idx="5"/>
          </p:nvPr>
        </p:nvSpPr>
        <p:spPr>
          <a:noFill/>
        </p:spPr>
        <p:txBody>
          <a:bodyPr/>
          <a:lstStyle/>
          <a:p>
            <a:fld id="{048CB2D4-6270-4CF3-974C-9DFE5E454319}"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r>
              <a:rPr lang="en-US" dirty="0" smtClean="0"/>
              <a:t>I</a:t>
            </a:r>
            <a:r>
              <a:rPr lang="en-US" baseline="0" dirty="0" smtClean="0"/>
              <a:t> have found that teachers work at very different paces.  You may wait until all teachers finish Part 1 OR when the first groups finish you may show this slide, read the introduction to Part 2, and encourage teachers to begin Part 2 when they have finished Part 1.</a:t>
            </a:r>
          </a:p>
          <a:p>
            <a:endParaRPr lang="en-US" baseline="0"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8CAE5A-FE17-4B61-AC8F-349F96C17118}"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r>
              <a:rPr lang="en-US" dirty="0" smtClean="0"/>
              <a:t>Part</a:t>
            </a:r>
            <a:r>
              <a:rPr lang="en-US" baseline="0" dirty="0" smtClean="0"/>
              <a:t> 3 can be done the next day because students can use the data from Parts 1 and 2.</a:t>
            </a:r>
          </a:p>
          <a:p>
            <a:endParaRPr lang="en-US" baseline="0" dirty="0" smtClean="0"/>
          </a:p>
          <a:p>
            <a:r>
              <a:rPr lang="en-US" baseline="0" dirty="0" smtClean="0"/>
              <a:t>I do not recommend that this be done as homework unless students are advanced students!  If done for homework, be sure to have students discuss their answers in the next class.  If done for homework, students will need to refer to the Peritoneal Dialysis handout in the kit.  You may make extra copies of this handout.</a:t>
            </a:r>
            <a:endParaRPr lang="en-US" dirty="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8CAE5A-FE17-4B61-AC8F-349F96C17118}"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r>
              <a:rPr lang="en-US" baseline="0" dirty="0" smtClean="0"/>
              <a:t>If done for homework, students will need to refer to the Peritoneal Dialysis handout in the kit.  You may make extra copies of this handout if needed.</a:t>
            </a:r>
          </a:p>
          <a:p>
            <a:endParaRPr lang="en-US" baseline="0"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8CAE5A-FE17-4B61-AC8F-349F96C17118}"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One copy of the Teacher Information is provided when you purchase kits.  You can also download the teacher information (without answers) from the website.</a:t>
            </a:r>
          </a:p>
          <a:p>
            <a:endParaRPr lang="en-US" dirty="0" smtClean="0"/>
          </a:p>
          <a:p>
            <a:r>
              <a:rPr lang="en-US" dirty="0" smtClean="0"/>
              <a:t>The teacher information includes:  Summary, Core Concepts, Kit Contains, Teacher Provides, Time Required, Hints for Reusing, and information of refill kit contents.</a:t>
            </a:r>
          </a:p>
          <a:p>
            <a:endParaRPr lang="en-US" dirty="0" smtClean="0"/>
          </a:p>
          <a:p>
            <a:r>
              <a:rPr lang="en-US" dirty="0" smtClean="0"/>
              <a:t>We also sell refill</a:t>
            </a:r>
            <a:r>
              <a:rPr lang="en-US" baseline="0" dirty="0" smtClean="0"/>
              <a:t> kits</a:t>
            </a:r>
            <a:r>
              <a:rPr lang="en-US" dirty="0" smtClean="0"/>
              <a:t> so that basic kit contents can be reused. </a:t>
            </a:r>
          </a:p>
          <a:p>
            <a:pPr eaLnBrk="1" hangingPunct="1">
              <a:spcBef>
                <a:spcPct val="0"/>
              </a:spcBef>
            </a:pPr>
            <a:endParaRPr lang="en-US" dirty="0"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7DC2E9-48F2-4AB0-A74C-5579C20FADD8}"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a:noFill/>
          <a:ln/>
        </p:spPr>
        <p:txBody>
          <a:bodyPr/>
          <a:lstStyle/>
          <a:p>
            <a:pPr marL="181240" indent="-181240" eaLnBrk="1" hangingPunct="1">
              <a:buFont typeface="Arial" panose="020B0604020202020204" pitchFamily="34" charset="0"/>
              <a:buChar char="•"/>
            </a:pPr>
            <a:r>
              <a:rPr lang="en-US" dirty="0" smtClean="0"/>
              <a:t>The kit you used today is available from Science Take-Out as a completely assembled student kit. </a:t>
            </a:r>
          </a:p>
          <a:p>
            <a:pPr marL="181240" indent="-181240" eaLnBrk="1" hangingPunct="1">
              <a:buFont typeface="Arial" panose="020B0604020202020204" pitchFamily="34" charset="0"/>
              <a:buChar char="•"/>
            </a:pPr>
            <a:r>
              <a:rPr lang="en-US" dirty="0" smtClean="0"/>
              <a:t>Please explore the website to learn about other STO kits.  </a:t>
            </a:r>
          </a:p>
          <a:p>
            <a:pPr marL="181240" indent="-181240" eaLnBrk="1" hangingPunct="1">
              <a:buFont typeface="Arial" panose="020B0604020202020204" pitchFamily="34" charset="0"/>
              <a:buChar char="•"/>
            </a:pPr>
            <a:r>
              <a:rPr lang="en-US" dirty="0" smtClean="0"/>
              <a:t>You can download the complete teacher instructions so that you can see what you are buying.</a:t>
            </a:r>
          </a:p>
        </p:txBody>
      </p:sp>
      <p:sp>
        <p:nvSpPr>
          <p:cNvPr id="41987" name="Slide Number Placeholder 3"/>
          <p:cNvSpPr>
            <a:spLocks noGrp="1"/>
          </p:cNvSpPr>
          <p:nvPr>
            <p:ph type="sldNum" sz="quarter" idx="5"/>
          </p:nvPr>
        </p:nvSpPr>
        <p:spPr>
          <a:noFill/>
        </p:spPr>
        <p:txBody>
          <a:bodyPr/>
          <a:lstStyle/>
          <a:p>
            <a:fld id="{9214A6EE-5789-4140-8EAF-1395C870FF8C}"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You have a brochure that includes information on other Science Take-Out kits and a price list.</a:t>
            </a:r>
            <a:r>
              <a:rPr lang="en-US" baseline="0" dirty="0" smtClean="0"/>
              <a:t>  </a:t>
            </a:r>
            <a:r>
              <a:rPr lang="en-US" dirty="0" smtClean="0"/>
              <a:t>Visit the Science Take-Out website to get further information for each kit. </a:t>
            </a:r>
          </a:p>
          <a:p>
            <a:pPr>
              <a:spcBef>
                <a:spcPct val="0"/>
              </a:spcBef>
            </a:pPr>
            <a:r>
              <a:rPr lang="en-US" dirty="0" smtClean="0"/>
              <a:t>At the website, you can download the teacher information for each kit to help you decide which kits you would like to purchase.</a:t>
            </a:r>
          </a:p>
          <a:p>
            <a:pPr>
              <a:spcBef>
                <a:spcPct val="0"/>
              </a:spcBef>
            </a:pPr>
            <a:endParaRPr lang="en-US" dirty="0" smtClean="0"/>
          </a:p>
          <a:p>
            <a:pPr>
              <a:spcBef>
                <a:spcPct val="0"/>
              </a:spcBef>
            </a:pPr>
            <a:r>
              <a:rPr lang="en-US" dirty="0" smtClean="0"/>
              <a:t>Science Take-Out kits are available as:</a:t>
            </a:r>
          </a:p>
          <a:p>
            <a:pPr>
              <a:spcBef>
                <a:spcPct val="0"/>
              </a:spcBef>
            </a:pPr>
            <a:r>
              <a:rPr lang="en-US" b="1" dirty="0" smtClean="0"/>
              <a:t>Individual Assembled Kits </a:t>
            </a:r>
            <a:r>
              <a:rPr lang="en-US" dirty="0" smtClean="0"/>
              <a:t>like the kits you used in this workshop</a:t>
            </a:r>
          </a:p>
          <a:p>
            <a:pPr>
              <a:spcBef>
                <a:spcPct val="0"/>
              </a:spcBef>
            </a:pPr>
            <a:r>
              <a:rPr lang="en-US" b="1" dirty="0" smtClean="0"/>
              <a:t>Unassembled Packs </a:t>
            </a:r>
            <a:r>
              <a:rPr lang="en-US" dirty="0" smtClean="0"/>
              <a:t>that contain all</a:t>
            </a:r>
            <a:r>
              <a:rPr lang="en-US" baseline="0" dirty="0" smtClean="0"/>
              <a:t> supplies needed to make 10 kits</a:t>
            </a:r>
          </a:p>
          <a:p>
            <a:pPr>
              <a:spcBef>
                <a:spcPct val="0"/>
              </a:spcBef>
            </a:pPr>
            <a:r>
              <a:rPr lang="en-US" b="1" baseline="0" dirty="0" smtClean="0"/>
              <a:t>Refill Packs </a:t>
            </a:r>
            <a:r>
              <a:rPr lang="en-US" baseline="0" dirty="0" smtClean="0"/>
              <a:t>that contain supplies needed to refill the consumables for 10 kits</a:t>
            </a:r>
            <a:endParaRPr lang="en-US" dirty="0" smtClean="0"/>
          </a:p>
          <a:p>
            <a:pPr>
              <a:spcBef>
                <a:spcPct val="0"/>
              </a:spcBef>
            </a:pPr>
            <a:r>
              <a:rPr lang="en-US" dirty="0" smtClean="0"/>
              <a:t>  </a:t>
            </a:r>
          </a:p>
          <a:p>
            <a:pPr>
              <a:spcBef>
                <a:spcPct val="0"/>
              </a:spcBef>
            </a:pPr>
            <a:endParaRPr lang="en-US" dirty="0"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44FA5A-CC7E-4FF8-9D0B-33A597721FC3}"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258888" y="720725"/>
            <a:ext cx="4800600" cy="360045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lIns="96653" tIns="48326" rIns="96653" bIns="48326" numCol="1" anchor="t" anchorCtr="0" compatLnSpc="1">
            <a:prstTxWarp prst="textNoShape">
              <a:avLst/>
            </a:prstTxWarp>
          </a:bodyPr>
          <a:lstStyle/>
          <a:p>
            <a:pPr marL="181240" indent="-181240" eaLnBrk="1" hangingPunct="1">
              <a:spcBef>
                <a:spcPct val="0"/>
              </a:spcBef>
              <a:buFontTx/>
              <a:buChar char="•"/>
            </a:pPr>
            <a:r>
              <a:rPr lang="en-US" dirty="0" smtClean="0"/>
              <a:t>Science Take-Out has received an NIH Small Business grant.  Support from this grant will allow us to field test Science</a:t>
            </a:r>
            <a:r>
              <a:rPr lang="en-US" baseline="0" dirty="0" smtClean="0"/>
              <a:t> Take-Out kits</a:t>
            </a:r>
            <a:endParaRPr lang="en-US" dirty="0" smtClean="0"/>
          </a:p>
          <a:p>
            <a:pPr marL="181240" indent="-181240" eaLnBrk="1" hangingPunct="1">
              <a:spcBef>
                <a:spcPct val="0"/>
              </a:spcBef>
              <a:buFontTx/>
              <a:buChar char="•"/>
            </a:pPr>
            <a:r>
              <a:rPr lang="en-US" dirty="0" smtClean="0"/>
              <a:t>If you would like to be a field test teacher, indicate this by circling yes on your participant card.  We</a:t>
            </a:r>
            <a:r>
              <a:rPr lang="en-US" baseline="0" dirty="0" smtClean="0"/>
              <a:t> will add you to our email list for field test teacher recruitment.</a:t>
            </a:r>
            <a:endParaRPr lang="en-US" dirty="0" smtClean="0"/>
          </a:p>
          <a:p>
            <a:pPr marL="181240" indent="-181240" eaLnBrk="1" hangingPunct="1">
              <a:spcBef>
                <a:spcPct val="0"/>
              </a:spcBef>
              <a:buFontTx/>
              <a:buChar char="•"/>
            </a:pPr>
            <a:endParaRPr lang="en-US" dirty="0" smtClean="0"/>
          </a:p>
        </p:txBody>
      </p:sp>
      <p:sp>
        <p:nvSpPr>
          <p:cNvPr id="41987"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53" tIns="48326" rIns="96653" bIns="48326" anchor="b"/>
          <a:lstStyle/>
          <a:p>
            <a:pPr algn="r"/>
            <a:fld id="{B48FA4E7-794A-42C8-AF68-1916602C4222}" type="slidenum">
              <a:rPr lang="en-US" sz="1300"/>
              <a:pPr algn="r"/>
              <a:t>16</a:t>
            </a:fld>
            <a:endParaRPr lang="en-US"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258888" y="720725"/>
            <a:ext cx="4800600" cy="360045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lIns="96653" tIns="48326" rIns="96653" bIns="48326" numCol="1" anchor="t" anchorCtr="0" compatLnSpc="1">
            <a:prstTxWarp prst="textNoShape">
              <a:avLst/>
            </a:prstTxWarp>
          </a:bodyPr>
          <a:lstStyle/>
          <a:p>
            <a:pPr marL="181240" indent="-181240" eaLnBrk="1" hangingPunct="1">
              <a:spcBef>
                <a:spcPct val="0"/>
              </a:spcBef>
              <a:buFontTx/>
              <a:buChar char="•"/>
            </a:pPr>
            <a:r>
              <a:rPr lang="en-US" dirty="0" smtClean="0"/>
              <a:t>Science Take-Out has received an NIH Small Business grant.  Support from this grant will allow us to field test Science</a:t>
            </a:r>
            <a:r>
              <a:rPr lang="en-US" baseline="0" dirty="0" smtClean="0"/>
              <a:t> Take-Out kits</a:t>
            </a:r>
            <a:endParaRPr lang="en-US" dirty="0" smtClean="0"/>
          </a:p>
          <a:p>
            <a:pPr marL="181240" indent="-181240" eaLnBrk="1" hangingPunct="1">
              <a:spcBef>
                <a:spcPct val="0"/>
              </a:spcBef>
              <a:buFontTx/>
              <a:buChar char="•"/>
            </a:pPr>
            <a:r>
              <a:rPr lang="en-US" dirty="0" smtClean="0"/>
              <a:t>If you would like to be a field test teacher, indicate this by circling yes on your participant card.  We</a:t>
            </a:r>
            <a:r>
              <a:rPr lang="en-US" baseline="0" dirty="0" smtClean="0"/>
              <a:t> will add you to our email list for field test teacher recruitment.</a:t>
            </a:r>
            <a:endParaRPr lang="en-US" dirty="0" smtClean="0"/>
          </a:p>
          <a:p>
            <a:pPr marL="181240" indent="-181240" eaLnBrk="1" hangingPunct="1">
              <a:spcBef>
                <a:spcPct val="0"/>
              </a:spcBef>
              <a:buFontTx/>
              <a:buChar char="•"/>
            </a:pPr>
            <a:endParaRPr lang="en-US" dirty="0" smtClean="0"/>
          </a:p>
        </p:txBody>
      </p:sp>
      <p:sp>
        <p:nvSpPr>
          <p:cNvPr id="41987"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53" tIns="48326" rIns="96653" bIns="48326" anchor="b"/>
          <a:lstStyle/>
          <a:p>
            <a:pPr algn="r"/>
            <a:fld id="{B48FA4E7-794A-42C8-AF68-1916602C4222}" type="slidenum">
              <a:rPr lang="en-US" sz="1300"/>
              <a:pPr algn="r"/>
              <a:t>17</a:t>
            </a:fld>
            <a:endParaRPr lang="en-US"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marL="181240" indent="-181240">
              <a:buFontTx/>
              <a:buChar char="•"/>
            </a:pPr>
            <a:r>
              <a:rPr lang="en-US" smtClean="0"/>
              <a:t>Encourage teachers to write comments on the back of the participant survey card.</a:t>
            </a:r>
          </a:p>
          <a:p>
            <a:pPr marL="181240" indent="-181240">
              <a:buFontTx/>
              <a:buChar char="•"/>
            </a:pPr>
            <a:r>
              <a:rPr lang="en-US" smtClean="0"/>
              <a:t>Please remember to collect participant feedback cards!!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FA1639-2E15-4CD2-9D2B-B68E343D710E}" type="slidenum">
              <a:rPr lang="en-US" smtClean="0"/>
              <a:pPr/>
              <a:t>18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a:noFill/>
          <a:ln/>
        </p:spPr>
        <p:txBody>
          <a:bodyPr/>
          <a:lstStyle/>
          <a:p>
            <a:pPr marL="174708" indent="-174708">
              <a:buFont typeface="Arial" pitchFamily="34" charset="0"/>
              <a:buChar char="•"/>
            </a:pPr>
            <a:r>
              <a:rPr lang="en-US" dirty="0" smtClean="0"/>
              <a:t>Should be on screen as participants enter the room.</a:t>
            </a:r>
          </a:p>
          <a:p>
            <a:pPr marL="174708" indent="-174708">
              <a:buFont typeface="Arial" pitchFamily="34" charset="0"/>
              <a:buChar char="•"/>
            </a:pPr>
            <a:r>
              <a:rPr lang="en-US" dirty="0" smtClean="0"/>
              <a:t>Start workshop on time—do not wait for “stragglers”  </a:t>
            </a:r>
          </a:p>
          <a:p>
            <a:pPr marL="174708" indent="-174708">
              <a:buFont typeface="Arial" pitchFamily="34" charset="0"/>
              <a:buChar char="•"/>
            </a:pPr>
            <a:r>
              <a:rPr lang="en-US" dirty="0" smtClean="0"/>
              <a:t>Welcome participants as they enter the room</a:t>
            </a:r>
          </a:p>
          <a:p>
            <a:pPr marL="174708" indent="-174708">
              <a:buFont typeface="Arial" pitchFamily="34" charset="0"/>
              <a:buChar char="•"/>
            </a:pPr>
            <a:r>
              <a:rPr lang="en-US" dirty="0" smtClean="0"/>
              <a:t>Do NOT take time for participant introductions unless the workshop group is a very small one (less than 10 people)</a:t>
            </a:r>
          </a:p>
          <a:p>
            <a:pPr marL="174708" indent="-174708">
              <a:buFont typeface="Arial" pitchFamily="34" charset="0"/>
              <a:buChar char="•"/>
            </a:pPr>
            <a:r>
              <a:rPr lang="en-US" dirty="0" smtClean="0"/>
              <a:t>Introduce yourself and briefly</a:t>
            </a:r>
            <a:r>
              <a:rPr lang="en-US" baseline="0" dirty="0" smtClean="0"/>
              <a:t> </a:t>
            </a:r>
            <a:r>
              <a:rPr lang="en-US" dirty="0" smtClean="0"/>
              <a:t>explain your teaching experience and current position</a:t>
            </a:r>
          </a:p>
          <a:p>
            <a:pPr marL="174708" indent="-174708">
              <a:buFont typeface="Arial" pitchFamily="34" charset="0"/>
              <a:buChar char="•"/>
            </a:pPr>
            <a:r>
              <a:rPr lang="en-US" dirty="0" smtClean="0"/>
              <a:t>Explain that this workshop is sponsored by Science Take-Out, a small company that manufactures and sells hands-on science kits for middle or high school biology students</a:t>
            </a:r>
          </a:p>
          <a:p>
            <a:pPr marL="174708" indent="-174708">
              <a:buFont typeface="Arial" pitchFamily="34" charset="0"/>
              <a:buChar char="•"/>
            </a:pPr>
            <a:r>
              <a:rPr lang="en-US" dirty="0" smtClean="0"/>
              <a:t>The company began as a “spin-off” initially formed to disseminate hands-on laboratory activities developed by the Life Sciences Learning Center, an outreach center at the University of Rochester.</a:t>
            </a:r>
          </a:p>
        </p:txBody>
      </p:sp>
      <p:sp>
        <p:nvSpPr>
          <p:cNvPr id="15363" name="Slide Number Placeholder 3"/>
          <p:cNvSpPr>
            <a:spLocks noGrp="1"/>
          </p:cNvSpPr>
          <p:nvPr>
            <p:ph type="sldNum" sz="quarter" idx="5"/>
          </p:nvPr>
        </p:nvSpPr>
        <p:spPr>
          <a:noFill/>
        </p:spPr>
        <p:txBody>
          <a:bodyPr/>
          <a:lstStyle/>
          <a:p>
            <a:fld id="{048CB2D4-6270-4CF3-974C-9DFE5E454319}"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p:txBody>
          <a:bodyPr wrap="square" numCol="1" anchor="t" anchorCtr="0" compatLnSpc="1">
            <a:prstTxWarp prst="textNoShape">
              <a:avLst/>
            </a:prstTxWarp>
          </a:bodyPr>
          <a:lstStyle/>
          <a:p>
            <a:pPr marL="181240" indent="-181240">
              <a:buFont typeface="Arial" pitchFamily="34" charset="0"/>
              <a:buChar char="•"/>
              <a:defRPr/>
            </a:pPr>
            <a:r>
              <a:rPr lang="en-US" dirty="0" smtClean="0"/>
              <a:t>Because this workshop is supported through a grant from the National Institutes of Health, it is important that we collect data from workshop participants.</a:t>
            </a:r>
          </a:p>
          <a:p>
            <a:pPr marL="181240" indent="-181240">
              <a:buFont typeface="Arial" pitchFamily="34" charset="0"/>
              <a:buChar char="•"/>
              <a:defRPr/>
            </a:pPr>
            <a:r>
              <a:rPr lang="en-US" dirty="0" smtClean="0"/>
              <a:t>Please fill in the participant</a:t>
            </a:r>
            <a:r>
              <a:rPr lang="en-US" baseline="0" dirty="0" smtClean="0"/>
              <a:t> </a:t>
            </a:r>
            <a:r>
              <a:rPr lang="en-US" dirty="0" smtClean="0"/>
              <a:t>card during the workshop.</a:t>
            </a:r>
          </a:p>
          <a:p>
            <a:pPr marL="181240" indent="-181240">
              <a:buFont typeface="Arial" pitchFamily="34" charset="0"/>
              <a:buChar char="•"/>
              <a:defRPr/>
            </a:pPr>
            <a:r>
              <a:rPr lang="en-US" dirty="0" smtClean="0"/>
              <a:t>Use the space at the bottom and the back of the card to provide comments on the workshop or the kits used during the workshop.</a:t>
            </a:r>
          </a:p>
          <a:p>
            <a:pPr eaLnBrk="1" hangingPunct="1">
              <a:spcBef>
                <a:spcPct val="0"/>
              </a:spcBef>
              <a:defRPr/>
            </a:pPr>
            <a:endParaRPr lang="en-US" dirty="0" smtClean="0"/>
          </a:p>
        </p:txBody>
      </p:sp>
      <p:sp>
        <p:nvSpPr>
          <p:cNvPr id="17411"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4949866E-AC20-4A41-AC7F-044A97754521}" type="slidenum">
              <a:rPr lang="en-US" sz="1300"/>
              <a:pPr algn="r"/>
              <a:t>3</a:t>
            </a:fld>
            <a:endParaRPr lang="en-US"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marL="181240" indent="-181240" eaLnBrk="1" hangingPunct="1">
              <a:spcBef>
                <a:spcPct val="0"/>
              </a:spcBef>
              <a:buFont typeface="Arial" pitchFamily="34" charset="0"/>
              <a:buChar char="•"/>
            </a:pPr>
            <a:r>
              <a:rPr lang="en-US" dirty="0" smtClean="0"/>
              <a:t>When we do hands-on workshops we ask you to switch between two hats as you work—your student hat and teacher hat.</a:t>
            </a:r>
          </a:p>
          <a:p>
            <a:pPr marL="181240" indent="-181240" eaLnBrk="1" hangingPunct="1">
              <a:spcBef>
                <a:spcPct val="0"/>
              </a:spcBef>
              <a:buFont typeface="Arial" pitchFamily="34" charset="0"/>
              <a:buChar char="•"/>
            </a:pPr>
            <a:r>
              <a:rPr lang="en-US" dirty="0" smtClean="0"/>
              <a:t>We want to you work with partners to experience the kit by completing the activity</a:t>
            </a:r>
          </a:p>
          <a:p>
            <a:pPr marL="181240" indent="-181240" eaLnBrk="1" hangingPunct="1">
              <a:spcBef>
                <a:spcPct val="0"/>
              </a:spcBef>
              <a:buFont typeface="Arial" pitchFamily="34" charset="0"/>
              <a:buChar char="•"/>
            </a:pPr>
            <a:r>
              <a:rPr lang="en-US" dirty="0" smtClean="0"/>
              <a:t>We encourage you also have conversations about how you might integrate this into your curriculum and/or support your students.   </a:t>
            </a:r>
          </a:p>
          <a:p>
            <a:pPr marL="181240" indent="-181240">
              <a:buFont typeface="Arial" pitchFamily="34" charset="0"/>
              <a:buChar char="•"/>
            </a:pPr>
            <a:r>
              <a:rPr lang="en-US" dirty="0" smtClean="0"/>
              <a:t>If you have questions, please call me over while you are working on the activity.</a:t>
            </a:r>
          </a:p>
          <a:p>
            <a:pPr marL="181240" indent="-181240">
              <a:buFont typeface="Arial" pitchFamily="34" charset="0"/>
              <a:buChar char="•"/>
            </a:pPr>
            <a:r>
              <a:rPr lang="en-US" dirty="0" smtClean="0"/>
              <a:t>Also, you may find me interrupting to provide further explanation as you work.</a:t>
            </a:r>
          </a:p>
          <a:p>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4C3F3D-4EAC-4ADB-A8CD-324DCDFF9089}"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DISTRIBUTE Kidney Dialysis KITS—ONE kit</a:t>
            </a:r>
            <a:r>
              <a:rPr lang="en-US" baseline="0" dirty="0" smtClean="0"/>
              <a:t> plus </a:t>
            </a:r>
            <a:r>
              <a:rPr lang="en-US" dirty="0" smtClean="0"/>
              <a:t>one student handout</a:t>
            </a:r>
            <a:r>
              <a:rPr lang="en-US" baseline="0" dirty="0" smtClean="0"/>
              <a:t> </a:t>
            </a:r>
            <a:r>
              <a:rPr lang="en-US" dirty="0" smtClean="0"/>
              <a:t>PER </a:t>
            </a:r>
            <a:r>
              <a:rPr lang="en-US" b="1" u="sng" dirty="0" smtClean="0"/>
              <a:t>PAIR</a:t>
            </a:r>
            <a:r>
              <a:rPr lang="en-US" dirty="0" smtClean="0"/>
              <a:t> OF TEACHERS</a:t>
            </a:r>
          </a:p>
          <a:p>
            <a:endParaRPr lang="en-US" dirty="0" smtClean="0"/>
          </a:p>
          <a:p>
            <a:r>
              <a:rPr lang="en-US" dirty="0" smtClean="0"/>
              <a:t>For today, you will be working in teams of 2.  Kits typically come with ONE student handout in the bag. One teacher should use the student handout that comes in the kit.  The other teacher should use the extra copy provided. </a:t>
            </a:r>
          </a:p>
          <a:p>
            <a:r>
              <a:rPr lang="en-US" dirty="0" smtClean="0"/>
              <a:t>Teachers may make additional copies if their students are working in teams.  </a:t>
            </a:r>
          </a:p>
          <a:p>
            <a:endParaRPr lang="en-US" dirty="0" smtClean="0"/>
          </a:p>
          <a:p>
            <a:r>
              <a:rPr lang="en-US" dirty="0" smtClean="0"/>
              <a:t>Notice that each kit contains safety instructions and also a graphic quick guide. Students can refer to the quick guide to identify the materials they will need.  We do not make a materials list.  Instead, students are encouraged to get what they need from</a:t>
            </a:r>
            <a:r>
              <a:rPr lang="en-US" baseline="0" dirty="0" smtClean="0"/>
              <a:t> the bag</a:t>
            </a:r>
            <a:r>
              <a:rPr lang="en-US" dirty="0" smtClean="0"/>
              <a:t> as they work.</a:t>
            </a:r>
          </a:p>
          <a:p>
            <a:endParaRPr lang="en-US" dirty="0" smtClean="0"/>
          </a:p>
          <a:p>
            <a:r>
              <a:rPr lang="en-US" dirty="0" smtClean="0"/>
              <a:t>Some teachers have enlarged and laminated the quick guides to make “placemats” to help students organize kit materials.  </a:t>
            </a:r>
          </a:p>
          <a:p>
            <a:endParaRPr lang="en-US" dirty="0" smtClean="0"/>
          </a:p>
          <a:p>
            <a:r>
              <a:rPr lang="en-US" dirty="0" smtClean="0"/>
              <a:t>Let me explain when</a:t>
            </a:r>
            <a:r>
              <a:rPr lang="en-US" baseline="0" dirty="0" smtClean="0"/>
              <a:t> I use this kit.  I use it BEFORE talking about how the process of kidney dialysis.  For many of my labs, I took a “do it first” then “talk about it” approach.  Yes, students will have questions as they work, but they will care about the answers to the questions.</a:t>
            </a:r>
            <a:endParaRPr lang="en-US" dirty="0" smtClean="0"/>
          </a:p>
          <a:p>
            <a:pPr eaLnBrk="1" hangingPunct="1">
              <a:spcBef>
                <a:spcPct val="0"/>
              </a:spcBef>
            </a:pPr>
            <a:r>
              <a:rPr lang="en-US" dirty="0" smtClean="0"/>
              <a:t> </a:t>
            </a:r>
          </a:p>
          <a:p>
            <a:pPr eaLnBrk="1" hangingPunct="1">
              <a:spcBef>
                <a:spcPct val="0"/>
              </a:spcBef>
            </a:pPr>
            <a:endParaRPr lang="en-US" dirty="0"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64FF75-A590-47DD-BF16-394C1E02F1FA}"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r>
              <a:rPr lang="en-US" dirty="0" smtClean="0"/>
              <a:t>Ask someone to read the introduction aloud.</a:t>
            </a:r>
          </a:p>
          <a:p>
            <a:endParaRPr lang="en-US" dirty="0" smtClean="0"/>
          </a:p>
          <a:p>
            <a:r>
              <a:rPr lang="en-US" dirty="0" smtClean="0"/>
              <a:t>What is the patient’s problem?</a:t>
            </a:r>
          </a:p>
          <a:p>
            <a:endParaRPr lang="en-US" dirty="0" smtClean="0"/>
          </a:p>
          <a:p>
            <a:r>
              <a:rPr lang="en-US" dirty="0" smtClean="0"/>
              <a:t>What are dialysis treatments?</a:t>
            </a:r>
          </a:p>
          <a:p>
            <a:endParaRPr lang="en-US" dirty="0" smtClean="0"/>
          </a:p>
          <a:p>
            <a:endParaRPr lang="en-US"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8CAE5A-FE17-4B61-AC8F-349F96C17118}"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r>
              <a:rPr lang="en-US" dirty="0" smtClean="0"/>
              <a:t>Ask participants to read the colored</a:t>
            </a:r>
            <a:r>
              <a:rPr lang="en-US" baseline="0" dirty="0" smtClean="0"/>
              <a:t> handout </a:t>
            </a:r>
            <a:r>
              <a:rPr lang="en-US" dirty="0" smtClean="0"/>
              <a:t>HEMODIALYSIS that</a:t>
            </a:r>
            <a:r>
              <a:rPr lang="en-US" baseline="0" dirty="0" smtClean="0"/>
              <a:t> is in their kit.</a:t>
            </a:r>
          </a:p>
          <a:p>
            <a:endParaRPr lang="en-US" baseline="0" dirty="0" smtClean="0"/>
          </a:p>
          <a:p>
            <a:r>
              <a:rPr lang="en-US" dirty="0" smtClean="0"/>
              <a:t>Point</a:t>
            </a:r>
            <a:r>
              <a:rPr lang="en-US" baseline="0" dirty="0" smtClean="0"/>
              <a:t> out that students may read this information but not really understand it. </a:t>
            </a:r>
          </a:p>
          <a:p>
            <a:endParaRPr lang="en-US" baseline="0" dirty="0" smtClean="0"/>
          </a:p>
          <a:p>
            <a:endParaRPr lang="en-US" dirty="0" smtClean="0"/>
          </a:p>
          <a:p>
            <a:endParaRPr lang="en-US" dirty="0" smtClean="0"/>
          </a:p>
          <a:p>
            <a:pPr eaLnBrk="1" hangingPunct="1">
              <a:spcBef>
                <a:spcPct val="0"/>
              </a:spcBef>
            </a:pPr>
            <a:endParaRPr lang="en-US"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8CAE5A-FE17-4B61-AC8F-349F96C17118}"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students will do three things to help them</a:t>
            </a:r>
            <a:r>
              <a:rPr lang="en-US" baseline="0" dirty="0" smtClean="0"/>
              <a:t> understand how kidney dialysis works.</a:t>
            </a:r>
            <a:endParaRPr lang="en-US" dirty="0"/>
          </a:p>
        </p:txBody>
      </p:sp>
      <p:sp>
        <p:nvSpPr>
          <p:cNvPr id="4" name="Slide Number Placeholder 3"/>
          <p:cNvSpPr>
            <a:spLocks noGrp="1"/>
          </p:cNvSpPr>
          <p:nvPr>
            <p:ph type="sldNum" sz="quarter" idx="10"/>
          </p:nvPr>
        </p:nvSpPr>
        <p:spPr/>
        <p:txBody>
          <a:bodyPr/>
          <a:lstStyle/>
          <a:p>
            <a:pPr>
              <a:defRPr/>
            </a:pPr>
            <a:fld id="{1F88B9E2-10F2-4FAE-B053-CA052D3C4F67}" type="slidenum">
              <a:rPr lang="en-US" smtClean="0"/>
              <a:pPr>
                <a:defRPr/>
              </a:pPr>
              <a:t>8</a:t>
            </a:fld>
            <a:endParaRPr lang="en-US"/>
          </a:p>
        </p:txBody>
      </p:sp>
    </p:spTree>
    <p:extLst>
      <p:ext uri="{BB962C8B-B14F-4D97-AF65-F5344CB8AC3E}">
        <p14:creationId xmlns:p14="http://schemas.microsoft.com/office/powerpoint/2010/main" val="975020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r>
              <a:rPr lang="en-US" dirty="0" smtClean="0"/>
              <a:t>In Part 1, students create a model dialysis machine.</a:t>
            </a:r>
          </a:p>
          <a:p>
            <a:endParaRPr lang="en-US" dirty="0" smtClean="0"/>
          </a:p>
          <a:p>
            <a:r>
              <a:rPr lang="en-US" dirty="0" smtClean="0"/>
              <a:t>Ask participants to read and follow the instructions for Part 1 </a:t>
            </a:r>
          </a:p>
          <a:p>
            <a:endParaRPr lang="en-US" dirty="0" smtClean="0"/>
          </a:p>
          <a:p>
            <a:endParaRPr lang="en-US" dirty="0" smtClean="0"/>
          </a:p>
          <a:p>
            <a:pPr eaLnBrk="1" hangingPunct="1">
              <a:spcBef>
                <a:spcPct val="0"/>
              </a:spcBef>
            </a:pPr>
            <a:endParaRPr lang="en-US"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8CAE5A-FE17-4B61-AC8F-349F96C17118}"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1366889-142E-4502-9186-202546BDA0A9}" type="datetime1">
              <a:rPr lang="en-US"/>
              <a:pPr>
                <a:defRPr/>
              </a:pPr>
              <a:t>4/13/2014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88368C-43FB-4531-9080-9FF96AABFD3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5441B6-EEE9-443A-B4A6-9389FF6EC85A}" type="datetime1">
              <a:rPr lang="en-US"/>
              <a:pPr>
                <a:defRPr/>
              </a:pPr>
              <a:t>4/13/2014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514CBB-8C0E-479E-8DD7-7AF80DB45B4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558EA9-19E5-4E24-987C-F8A5171117D0}" type="datetime1">
              <a:rPr lang="en-US"/>
              <a:pPr>
                <a:defRPr/>
              </a:pPr>
              <a:t>4/13/2014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D7A661-4FDA-4252-96F4-7AB6DB7ADC4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26C326-1F25-420F-9981-6BE47719AC32}" type="datetime1">
              <a:rPr lang="en-US"/>
              <a:pPr>
                <a:defRPr/>
              </a:pPr>
              <a:t>4/13/2014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22CCB6-64E6-46D5-B618-68F3EAAE897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462C63-E41A-414E-BCE2-CA4CAF761780}" type="datetime1">
              <a:rPr lang="en-US"/>
              <a:pPr>
                <a:defRPr/>
              </a:pPr>
              <a:t>4/13/2014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ED2CF5-99E8-4388-B851-D4E9C772290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7926F88-D0FB-4474-B1B0-EADCFFE4B2D6}" type="datetime1">
              <a:rPr lang="en-US"/>
              <a:pPr>
                <a:defRPr/>
              </a:pPr>
              <a:t>4/13/2014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DFB6D1-00E4-4FAC-826F-DA9145600FE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8C86D83-65BA-4179-9476-F63EBB1FF826}" type="datetime1">
              <a:rPr lang="en-US"/>
              <a:pPr>
                <a:defRPr/>
              </a:pPr>
              <a:t>4/13/2014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0D6A25-61BA-4343-A8A7-8EF757B2CD9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5F24139-DB1D-433B-B322-0FD60E454036}" type="datetime1">
              <a:rPr lang="en-US"/>
              <a:pPr>
                <a:defRPr/>
              </a:pPr>
              <a:t>4/13/2014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40EC435-0337-4EFD-ADE3-AB39B99132A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6E9EB51-6C67-467F-8119-AD492E780C61}" type="datetime1">
              <a:rPr lang="en-US"/>
              <a:pPr>
                <a:defRPr/>
              </a:pPr>
              <a:t>4/13/2014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22B632E-41FC-42E1-8EC7-6CAE176D1DD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0497B2-EED0-4BAA-B0F7-0D1A4CDC71E1}" type="datetime1">
              <a:rPr lang="en-US"/>
              <a:pPr>
                <a:defRPr/>
              </a:pPr>
              <a:t>4/13/2014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45B9D2-24C0-43B2-B82B-396E6D352FB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753E4B-7C3C-48B3-A33E-90B0330DE89A}" type="datetime1">
              <a:rPr lang="en-US"/>
              <a:pPr>
                <a:defRPr/>
              </a:pPr>
              <a:t>4/13/2014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26A32D-43F6-4AC6-B389-F363B65A939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B1399B3-897A-4705-810F-7D3BF7D29FF7}" type="datetime1">
              <a:rPr lang="en-US"/>
              <a:pPr>
                <a:defRPr/>
              </a:pPr>
              <a:t>4/13/2014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EAC820A-73B7-4339-951A-1EA816277A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pPr>
              <a:defRPr/>
            </a:pPr>
            <a:fld id="{B07DD467-711C-46C9-84B7-6A6D243C2226}" type="slidenum">
              <a:rPr lang="en-US" smtClean="0"/>
              <a:pPr>
                <a:defRPr/>
              </a:pPr>
              <a:t>1</a:t>
            </a:fld>
            <a:endParaRPr lang="en-US"/>
          </a:p>
        </p:txBody>
      </p:sp>
      <p:sp>
        <p:nvSpPr>
          <p:cNvPr id="3" name="TextBox 2"/>
          <p:cNvSpPr txBox="1"/>
          <p:nvPr/>
        </p:nvSpPr>
        <p:spPr>
          <a:xfrm>
            <a:off x="1066800" y="609600"/>
            <a:ext cx="7010400" cy="4832092"/>
          </a:xfrm>
          <a:prstGeom prst="rect">
            <a:avLst/>
          </a:prstGeom>
          <a:noFill/>
        </p:spPr>
        <p:txBody>
          <a:bodyPr wrap="square" rtlCol="0">
            <a:spAutoFit/>
          </a:bodyPr>
          <a:lstStyle/>
          <a:p>
            <a:pPr marL="0" indent="0">
              <a:buFont typeface="Arial" pitchFamily="34" charset="0"/>
              <a:buNone/>
            </a:pPr>
            <a:r>
              <a:rPr lang="en-US" sz="2800" b="1" dirty="0">
                <a:solidFill>
                  <a:srgbClr val="FF0000"/>
                </a:solidFill>
              </a:rPr>
              <a:t>WARNING TO PRESENTER!</a:t>
            </a:r>
          </a:p>
          <a:p>
            <a:pPr marL="0" indent="0">
              <a:buFont typeface="Arial" pitchFamily="34" charset="0"/>
              <a:buNone/>
            </a:pPr>
            <a:endParaRPr lang="en-US" sz="2800" dirty="0"/>
          </a:p>
          <a:p>
            <a:pPr marL="0" indent="0">
              <a:buFont typeface="Arial" pitchFamily="34" charset="0"/>
              <a:buNone/>
            </a:pPr>
            <a:r>
              <a:rPr lang="en-US" sz="2800" dirty="0"/>
              <a:t>Participants will need access to </a:t>
            </a:r>
            <a:r>
              <a:rPr lang="en-US" sz="2800" dirty="0" smtClean="0"/>
              <a:t>hot tap water and paper towel for this activity.</a:t>
            </a:r>
            <a:endParaRPr lang="en-US" sz="2800" dirty="0"/>
          </a:p>
          <a:p>
            <a:pPr marL="0" indent="0">
              <a:buFont typeface="Arial" pitchFamily="34" charset="0"/>
              <a:buNone/>
            </a:pPr>
            <a:endParaRPr lang="en-US" sz="2800" dirty="0"/>
          </a:p>
          <a:p>
            <a:pPr marL="0" indent="0">
              <a:buFont typeface="Arial" pitchFamily="34" charset="0"/>
              <a:buNone/>
            </a:pPr>
            <a:r>
              <a:rPr lang="en-US" sz="2800" dirty="0" smtClean="0"/>
              <a:t>If there is not hot water faucet in the room, you will need to provide cups of hot water for each team.</a:t>
            </a:r>
          </a:p>
          <a:p>
            <a:pPr marL="0" indent="0">
              <a:buFont typeface="Arial" pitchFamily="34" charset="0"/>
              <a:buNone/>
            </a:pPr>
            <a:endParaRPr lang="en-US" sz="2800" dirty="0"/>
          </a:p>
          <a:p>
            <a:pPr marL="0" indent="0">
              <a:buFont typeface="Arial" pitchFamily="34" charset="0"/>
              <a:buNone/>
            </a:pPr>
            <a:r>
              <a:rPr lang="en-US" sz="2800" dirty="0" smtClean="0"/>
              <a:t>Cold water may be used but the diffusion process will take longer. .</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81000"/>
            <a:ext cx="5397133" cy="5943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0934" y="381000"/>
            <a:ext cx="4848260" cy="628650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60439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1000"/>
            <a:ext cx="7586663" cy="3542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666750"/>
            <a:ext cx="4643707" cy="552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0310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3076" y="328496"/>
            <a:ext cx="3229924" cy="1143000"/>
          </a:xfrm>
          <a:noFill/>
          <a:ln>
            <a:noFill/>
          </a:ln>
        </p:spPr>
        <p:style>
          <a:lnRef idx="2">
            <a:schemeClr val="accent6"/>
          </a:lnRef>
          <a:fillRef idx="1">
            <a:schemeClr val="lt1"/>
          </a:fillRef>
          <a:effectRef idx="0">
            <a:schemeClr val="accent6"/>
          </a:effectRef>
          <a:fontRef idx="minor">
            <a:schemeClr val="dk1"/>
          </a:fontRef>
        </p:style>
        <p:txBody>
          <a:bodyPr rtlCol="0">
            <a:normAutofit fontScale="90000"/>
          </a:bodyPr>
          <a:lstStyle/>
          <a:p>
            <a:pPr eaLnBrk="1" fontAlgn="auto" hangingPunct="1">
              <a:spcAft>
                <a:spcPts val="0"/>
              </a:spcAft>
              <a:defRPr/>
            </a:pPr>
            <a:r>
              <a:rPr lang="en-US" b="1" dirty="0" smtClean="0">
                <a:solidFill>
                  <a:schemeClr val="accent3">
                    <a:lumMod val="75000"/>
                  </a:schemeClr>
                </a:solidFill>
              </a:rPr>
              <a:t>Teacher Information</a:t>
            </a:r>
            <a:endParaRPr lang="en-US" b="1" dirty="0">
              <a:solidFill>
                <a:schemeClr val="accent3">
                  <a:lumMod val="75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pPr>
              <a:defRPr/>
            </a:pPr>
            <a:fld id="{FABB6F79-FF78-410D-A481-CF6EE11FF028}" type="slidenum">
              <a:rPr lang="en-US" smtClean="0"/>
              <a:pPr>
                <a:defRPr/>
              </a:pPr>
              <a:t>13</a:t>
            </a:fld>
            <a:endParaRPr lang="en-US"/>
          </a:p>
        </p:txBody>
      </p:sp>
      <p:sp>
        <p:nvSpPr>
          <p:cNvPr id="15" name="TextBox 14"/>
          <p:cNvSpPr txBox="1"/>
          <p:nvPr/>
        </p:nvSpPr>
        <p:spPr>
          <a:xfrm>
            <a:off x="609600" y="6172200"/>
            <a:ext cx="2438400" cy="461963"/>
          </a:xfrm>
          <a:prstGeom prst="rect">
            <a:avLst/>
          </a:prstGeom>
          <a:noFill/>
          <a:ln>
            <a:noFill/>
          </a:ln>
        </p:spPr>
        <p:txBody>
          <a:bodyPr>
            <a:spAutoFit/>
          </a:bodyPr>
          <a:lstStyle/>
          <a:p>
            <a:pPr>
              <a:defRPr/>
            </a:pPr>
            <a:r>
              <a:rPr lang="en-US" sz="2400" b="1" dirty="0">
                <a:solidFill>
                  <a:schemeClr val="accent3">
                    <a:lumMod val="75000"/>
                  </a:schemeClr>
                </a:solidFill>
              </a:rPr>
              <a:t>Quick Guide</a:t>
            </a:r>
          </a:p>
        </p:txBody>
      </p:sp>
      <p:sp>
        <p:nvSpPr>
          <p:cNvPr id="17" name="TextBox 16"/>
          <p:cNvSpPr txBox="1"/>
          <p:nvPr/>
        </p:nvSpPr>
        <p:spPr>
          <a:xfrm>
            <a:off x="6720468" y="5223299"/>
            <a:ext cx="1143000" cy="461963"/>
          </a:xfrm>
          <a:prstGeom prst="rect">
            <a:avLst/>
          </a:prstGeom>
          <a:noFill/>
          <a:ln>
            <a:noFill/>
          </a:ln>
        </p:spPr>
        <p:txBody>
          <a:bodyPr>
            <a:spAutoFit/>
          </a:bodyPr>
          <a:lstStyle/>
          <a:p>
            <a:pPr>
              <a:defRPr/>
            </a:pPr>
            <a:r>
              <a:rPr lang="en-US" sz="2400" b="1" dirty="0">
                <a:solidFill>
                  <a:schemeClr val="accent3">
                    <a:lumMod val="75000"/>
                  </a:schemeClr>
                </a:solidFill>
              </a:rPr>
              <a:t>MSDS</a:t>
            </a:r>
          </a:p>
        </p:txBody>
      </p:sp>
      <p:sp>
        <p:nvSpPr>
          <p:cNvPr id="27" name="TextBox 26"/>
          <p:cNvSpPr txBox="1"/>
          <p:nvPr/>
        </p:nvSpPr>
        <p:spPr>
          <a:xfrm>
            <a:off x="2971800" y="6019800"/>
            <a:ext cx="2438400" cy="461963"/>
          </a:xfrm>
          <a:prstGeom prst="rect">
            <a:avLst/>
          </a:prstGeom>
          <a:noFill/>
          <a:ln>
            <a:noFill/>
          </a:ln>
        </p:spPr>
        <p:txBody>
          <a:bodyPr>
            <a:spAutoFit/>
          </a:bodyPr>
          <a:lstStyle/>
          <a:p>
            <a:pPr>
              <a:defRPr/>
            </a:pPr>
            <a:r>
              <a:rPr lang="en-US" sz="2400" b="1" dirty="0">
                <a:solidFill>
                  <a:schemeClr val="accent3">
                    <a:lumMod val="75000"/>
                  </a:schemeClr>
                </a:solidFill>
              </a:rPr>
              <a:t>Safety</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941" y="328496"/>
            <a:ext cx="4532259" cy="5511547"/>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18" name="TextBox 17"/>
          <p:cNvSpPr txBox="1"/>
          <p:nvPr/>
        </p:nvSpPr>
        <p:spPr>
          <a:xfrm>
            <a:off x="4961576" y="5860485"/>
            <a:ext cx="1143000" cy="461963"/>
          </a:xfrm>
          <a:prstGeom prst="rect">
            <a:avLst/>
          </a:prstGeom>
          <a:solidFill>
            <a:schemeClr val="bg1"/>
          </a:solidFill>
          <a:ln>
            <a:noFill/>
          </a:ln>
        </p:spPr>
        <p:txBody>
          <a:bodyPr>
            <a:spAutoFit/>
          </a:bodyPr>
          <a:lstStyle/>
          <a:p>
            <a:pPr>
              <a:defRPr/>
            </a:pPr>
            <a:r>
              <a:rPr lang="en-US" sz="2400" b="1" dirty="0">
                <a:solidFill>
                  <a:schemeClr val="accent3">
                    <a:lumMod val="75000"/>
                  </a:schemeClr>
                </a:solidFill>
              </a:rPr>
              <a:t>Key</a:t>
            </a:r>
          </a:p>
        </p:txBody>
      </p:sp>
      <p:pic>
        <p:nvPicPr>
          <p:cNvPr id="922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542" y="3534614"/>
            <a:ext cx="2166938" cy="2637586"/>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922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2571" y="3135495"/>
            <a:ext cx="2326601" cy="293553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9223"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12230" y="2819399"/>
            <a:ext cx="2408238" cy="3020643"/>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922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727" y="2347912"/>
            <a:ext cx="1942678" cy="2757488"/>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17724"/>
            <a:ext cx="6912172" cy="3886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bwMode="auto">
          <a:xfrm>
            <a:off x="561975" y="152400"/>
            <a:ext cx="8001000" cy="914400"/>
          </a:xfrm>
          <a:prstGeom prst="rect">
            <a:avLst/>
          </a:prstGeom>
          <a:solidFill>
            <a:schemeClr val="bg1"/>
          </a:solidFill>
          <a:ln w="25400" cap="flat" cmpd="sng" algn="ctr">
            <a:noFill/>
            <a:prstDash val="solid"/>
            <a:miter lim="800000"/>
            <a:headEnd/>
            <a:tailEnd/>
          </a:ln>
        </p:spPr>
        <p:style>
          <a:lnRef idx="2">
            <a:schemeClr val="accent6"/>
          </a:lnRef>
          <a:fillRef idx="1">
            <a:schemeClr val="lt1"/>
          </a:fillRef>
          <a:effectRef idx="0">
            <a:schemeClr val="accent6"/>
          </a:effectRef>
          <a:fontRef idx="minor">
            <a:schemeClr val="dk1"/>
          </a:fontRef>
        </p:style>
        <p:txBody>
          <a:bodyPr anchor="ctr">
            <a:normAutofit/>
          </a:bodyPr>
          <a:lstStyle/>
          <a:p>
            <a:pPr algn="ctr">
              <a:defRPr/>
            </a:pPr>
            <a:r>
              <a:rPr lang="en-US" sz="4400" b="1" dirty="0">
                <a:solidFill>
                  <a:schemeClr val="accent3">
                    <a:lumMod val="75000"/>
                  </a:schemeClr>
                </a:solidFill>
              </a:rPr>
              <a:t>Purchase kits from</a:t>
            </a:r>
          </a:p>
        </p:txBody>
      </p:sp>
      <p:sp>
        <p:nvSpPr>
          <p:cNvPr id="9" name="Slide Number Placeholder 8"/>
          <p:cNvSpPr>
            <a:spLocks noGrp="1"/>
          </p:cNvSpPr>
          <p:nvPr>
            <p:ph type="sldNum" sz="quarter" idx="12"/>
          </p:nvPr>
        </p:nvSpPr>
        <p:spPr>
          <a:xfrm>
            <a:off x="1066800" y="5775324"/>
            <a:ext cx="7467600" cy="930276"/>
          </a:xfrm>
          <a:solidFill>
            <a:schemeClr val="bg1"/>
          </a:solidFill>
        </p:spPr>
        <p:txBody>
          <a:bodyPr/>
          <a:lstStyle/>
          <a:p>
            <a:pPr>
              <a:defRPr/>
            </a:pPr>
            <a:fld id="{5BAA6A56-22D9-4698-B337-B1CD68D6F68F}" type="slidenum">
              <a:rPr lang="en-US" smtClean="0"/>
              <a:pPr>
                <a:defRPr/>
              </a:pPr>
              <a:t>14</a:t>
            </a:fld>
            <a:endParaRPr lang="en-US"/>
          </a:p>
        </p:txBody>
      </p:sp>
      <p:sp>
        <p:nvSpPr>
          <p:cNvPr id="2" name="Title 1"/>
          <p:cNvSpPr>
            <a:spLocks noGrp="1"/>
          </p:cNvSpPr>
          <p:nvPr>
            <p:ph type="title"/>
          </p:nvPr>
        </p:nvSpPr>
        <p:spPr>
          <a:xfrm>
            <a:off x="647700" y="1342837"/>
            <a:ext cx="7924800" cy="1173163"/>
          </a:xfr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t">
            <a:normAutofit fontScale="90000"/>
          </a:bodyPr>
          <a:lstStyle/>
          <a:p>
            <a:pPr eaLnBrk="1" fontAlgn="auto" hangingPunct="1">
              <a:spcAft>
                <a:spcPts val="0"/>
              </a:spcAft>
              <a:defRPr/>
            </a:pPr>
            <a:r>
              <a:rPr lang="en-US" sz="6000" b="1" dirty="0" smtClean="0">
                <a:solidFill>
                  <a:schemeClr val="accent5">
                    <a:lumMod val="75000"/>
                  </a:schemeClr>
                </a:solidFill>
              </a:rPr>
              <a:t>www.sciencetakeout.com</a:t>
            </a:r>
            <a:r>
              <a:rPr lang="en-US" sz="6000" b="1" dirty="0" smtClean="0">
                <a:solidFill>
                  <a:schemeClr val="tx1"/>
                </a:solidFill>
              </a:rPr>
              <a:t> </a:t>
            </a:r>
            <a:r>
              <a:rPr lang="en-US" sz="4000" b="1" dirty="0" smtClean="0">
                <a:solidFill>
                  <a:schemeClr val="tx1"/>
                </a:solidFill>
              </a:rPr>
              <a:t/>
            </a:r>
            <a:br>
              <a:rPr lang="en-US" sz="4000" b="1" dirty="0" smtClean="0">
                <a:solidFill>
                  <a:schemeClr val="tx1"/>
                </a:solidFill>
              </a:rPr>
            </a:br>
            <a:r>
              <a:rPr lang="en-US" sz="4000" b="1" dirty="0" smtClean="0">
                <a:solidFill>
                  <a:schemeClr val="tx1"/>
                </a:solidFill>
              </a:rPr>
              <a:t/>
            </a:r>
            <a:br>
              <a:rPr lang="en-US" sz="4000" b="1" dirty="0" smtClean="0">
                <a:solidFill>
                  <a:schemeClr val="tx1"/>
                </a:solidFill>
              </a:rPr>
            </a:br>
            <a:r>
              <a:rPr lang="en-US" sz="4000" b="1" dirty="0" smtClean="0">
                <a:solidFill>
                  <a:schemeClr val="tx1"/>
                </a:solidFill>
              </a:rPr>
              <a:t/>
            </a:r>
            <a:br>
              <a:rPr lang="en-US" sz="4000" b="1" dirty="0" smtClean="0">
                <a:solidFill>
                  <a:schemeClr val="tx1"/>
                </a:solidFill>
              </a:rPr>
            </a:br>
            <a:r>
              <a:rPr lang="en-US" sz="3200" dirty="0"/>
              <a:t/>
            </a:r>
            <a:br>
              <a:rPr lang="en-US" sz="3200" dirty="0"/>
            </a:br>
            <a:r>
              <a:rPr lang="en-US" sz="3600" dirty="0"/>
              <a:t/>
            </a:r>
            <a:br>
              <a:rPr lang="en-US" sz="3600" dirty="0"/>
            </a:br>
            <a:r>
              <a:rPr lang="en-US" sz="4000" b="1" dirty="0" smtClean="0">
                <a:solidFill>
                  <a:schemeClr val="tx1"/>
                </a:solidFill>
              </a:rPr>
              <a:t/>
            </a:r>
            <a:br>
              <a:rPr lang="en-US" sz="4000" b="1" dirty="0" smtClean="0">
                <a:solidFill>
                  <a:schemeClr val="tx1"/>
                </a:solidFill>
              </a:rPr>
            </a:br>
            <a:endParaRPr lang="en-US" sz="4000" b="1" dirty="0">
              <a:solidFill>
                <a:schemeClr val="tx1"/>
              </a:solidFill>
            </a:endParaRPr>
          </a:p>
        </p:txBody>
      </p:sp>
    </p:spTree>
    <p:extLst>
      <p:ext uri="{BB962C8B-B14F-4D97-AF65-F5344CB8AC3E}">
        <p14:creationId xmlns:p14="http://schemas.microsoft.com/office/powerpoint/2010/main" val="371593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54" y="228601"/>
            <a:ext cx="3812561" cy="4953000"/>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8600"/>
            <a:ext cx="3768952" cy="4933139"/>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783778" y="5390382"/>
            <a:ext cx="7848600" cy="1261884"/>
          </a:xfrm>
          <a:prstGeom prst="rect">
            <a:avLst/>
          </a:prstGeom>
          <a:noFill/>
        </p:spPr>
        <p:txBody>
          <a:bodyPr wrap="square" rtlCol="0">
            <a:spAutoFit/>
          </a:bodyPr>
          <a:lstStyle/>
          <a:p>
            <a:pPr>
              <a:spcBef>
                <a:spcPts val="600"/>
              </a:spcBef>
            </a:pPr>
            <a:r>
              <a:rPr lang="en-US" sz="2200" b="1" dirty="0" smtClean="0">
                <a:solidFill>
                  <a:schemeClr val="accent5">
                    <a:lumMod val="75000"/>
                  </a:schemeClr>
                </a:solidFill>
              </a:rPr>
              <a:t>Individual Assembled Kits   </a:t>
            </a:r>
            <a:r>
              <a:rPr lang="en-US" sz="2200" dirty="0" smtClean="0"/>
              <a:t>Fully assembled individual kits</a:t>
            </a:r>
          </a:p>
          <a:p>
            <a:pPr>
              <a:spcBef>
                <a:spcPts val="600"/>
              </a:spcBef>
            </a:pPr>
            <a:r>
              <a:rPr lang="en-US" sz="2200" b="1" dirty="0" smtClean="0">
                <a:solidFill>
                  <a:schemeClr val="accent5">
                    <a:lumMod val="75000"/>
                  </a:schemeClr>
                </a:solidFill>
              </a:rPr>
              <a:t>Unassembled Packs   </a:t>
            </a:r>
            <a:r>
              <a:rPr lang="en-US" sz="2200" dirty="0" smtClean="0"/>
              <a:t>All supplies needed to make 10 kits</a:t>
            </a:r>
          </a:p>
          <a:p>
            <a:pPr>
              <a:spcBef>
                <a:spcPts val="600"/>
              </a:spcBef>
            </a:pPr>
            <a:r>
              <a:rPr lang="en-US" sz="2200" b="1" dirty="0" smtClean="0">
                <a:solidFill>
                  <a:schemeClr val="accent5">
                    <a:lumMod val="75000"/>
                  </a:schemeClr>
                </a:solidFill>
              </a:rPr>
              <a:t>Refill Packs</a:t>
            </a:r>
            <a:r>
              <a:rPr lang="en-US" sz="2200" dirty="0" smtClean="0"/>
              <a:t>   All supplies needed to refill 10 kits</a:t>
            </a:r>
            <a:endParaRPr lang="en-US" sz="2200" dirty="0"/>
          </a:p>
        </p:txBody>
      </p:sp>
    </p:spTree>
    <p:extLst>
      <p:ext uri="{BB962C8B-B14F-4D97-AF65-F5344CB8AC3E}">
        <p14:creationId xmlns:p14="http://schemas.microsoft.com/office/powerpoint/2010/main" val="4062513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966" name="TextBox 7"/>
          <p:cNvSpPr txBox="1">
            <a:spLocks noChangeArrowheads="1"/>
          </p:cNvSpPr>
          <p:nvPr/>
        </p:nvSpPr>
        <p:spPr bwMode="auto">
          <a:xfrm>
            <a:off x="630936" y="457200"/>
            <a:ext cx="7772400" cy="6481774"/>
          </a:xfrm>
          <a:prstGeom prst="rect">
            <a:avLst/>
          </a:prstGeom>
          <a:noFill/>
          <a:ln w="9525">
            <a:noFill/>
            <a:miter lim="800000"/>
            <a:headEnd/>
            <a:tailEnd/>
          </a:ln>
        </p:spPr>
        <p:txBody>
          <a:bodyPr>
            <a:spAutoFit/>
          </a:bodyPr>
          <a:lstStyle/>
          <a:p>
            <a:pPr algn="ctr"/>
            <a:r>
              <a:rPr lang="en-US" sz="6000" b="1" dirty="0" smtClean="0">
                <a:solidFill>
                  <a:srgbClr val="77933C"/>
                </a:solidFill>
                <a:latin typeface="Calibri" pitchFamily="34" charset="0"/>
              </a:rPr>
              <a:t>Become Involved</a:t>
            </a:r>
          </a:p>
          <a:p>
            <a:pPr algn="ctr"/>
            <a:r>
              <a:rPr lang="en-US" sz="5400" b="1" dirty="0">
                <a:solidFill>
                  <a:srgbClr val="77933C"/>
                </a:solidFill>
                <a:latin typeface="Calibri" pitchFamily="34" charset="0"/>
              </a:rPr>
              <a:t>a</a:t>
            </a:r>
            <a:r>
              <a:rPr lang="en-US" sz="5400" b="1" dirty="0" smtClean="0">
                <a:solidFill>
                  <a:srgbClr val="77933C"/>
                </a:solidFill>
                <a:latin typeface="Calibri" pitchFamily="34" charset="0"/>
              </a:rPr>
              <a:t>s </a:t>
            </a:r>
            <a:r>
              <a:rPr lang="en-US" sz="5400" b="1" dirty="0">
                <a:solidFill>
                  <a:srgbClr val="77933C"/>
                </a:solidFill>
                <a:latin typeface="Calibri" pitchFamily="34" charset="0"/>
              </a:rPr>
              <a:t>a </a:t>
            </a:r>
            <a:r>
              <a:rPr lang="en-US" sz="5400" b="1" dirty="0" smtClean="0">
                <a:solidFill>
                  <a:srgbClr val="77933C"/>
                </a:solidFill>
                <a:latin typeface="Calibri" pitchFamily="34" charset="0"/>
              </a:rPr>
              <a:t>Field Test </a:t>
            </a:r>
            <a:r>
              <a:rPr lang="en-US" sz="5400" b="1" dirty="0">
                <a:solidFill>
                  <a:srgbClr val="77933C"/>
                </a:solidFill>
                <a:latin typeface="Calibri" pitchFamily="34" charset="0"/>
              </a:rPr>
              <a:t>Teacher</a:t>
            </a:r>
            <a:r>
              <a:rPr lang="en-US" sz="6000" b="1" dirty="0">
                <a:solidFill>
                  <a:srgbClr val="77933C"/>
                </a:solidFill>
                <a:latin typeface="Calibri" pitchFamily="34" charset="0"/>
              </a:rPr>
              <a:t> </a:t>
            </a:r>
            <a:endParaRPr lang="en-US" sz="6000" b="1" dirty="0" smtClean="0">
              <a:solidFill>
                <a:srgbClr val="77933C"/>
              </a:solidFill>
              <a:latin typeface="Calibri" pitchFamily="34" charset="0"/>
            </a:endParaRPr>
          </a:p>
          <a:p>
            <a:endParaRPr lang="en-US" sz="4400" b="1" dirty="0">
              <a:solidFill>
                <a:srgbClr val="77933C"/>
              </a:solidFill>
              <a:latin typeface="Calibri" pitchFamily="34" charset="0"/>
            </a:endParaRPr>
          </a:p>
          <a:p>
            <a:endParaRPr lang="en-US" sz="3200" b="1" dirty="0">
              <a:solidFill>
                <a:srgbClr val="77933C"/>
              </a:solidFill>
              <a:latin typeface="Calibri" pitchFamily="34" charset="0"/>
            </a:endParaRPr>
          </a:p>
          <a:p>
            <a:pPr>
              <a:spcBef>
                <a:spcPct val="20000"/>
              </a:spcBef>
            </a:pPr>
            <a:endParaRPr lang="en-US" sz="3600" b="1" dirty="0">
              <a:solidFill>
                <a:srgbClr val="77933C"/>
              </a:solidFill>
              <a:latin typeface="Calibri" pitchFamily="34" charset="0"/>
            </a:endParaRPr>
          </a:p>
          <a:p>
            <a:pPr>
              <a:lnSpc>
                <a:spcPct val="150000"/>
              </a:lnSpc>
            </a:pPr>
            <a:endParaRPr lang="en-US" sz="3200" dirty="0">
              <a:solidFill>
                <a:srgbClr val="403152"/>
              </a:solidFill>
              <a:latin typeface="Calibri" pitchFamily="34" charset="0"/>
            </a:endParaRPr>
          </a:p>
          <a:p>
            <a:pPr>
              <a:buFont typeface="Arial" charset="0"/>
              <a:buChar char="•"/>
            </a:pPr>
            <a:endParaRPr lang="en-US" sz="3200" dirty="0">
              <a:solidFill>
                <a:srgbClr val="403152"/>
              </a:solidFill>
              <a:latin typeface="Calibri" pitchFamily="34" charset="0"/>
            </a:endParaRPr>
          </a:p>
          <a:p>
            <a:endParaRPr lang="en-US" sz="3200" dirty="0">
              <a:solidFill>
                <a:srgbClr val="77933C"/>
              </a:solidFill>
              <a:latin typeface="Calibri" pitchFamily="34" charset="0"/>
            </a:endParaRPr>
          </a:p>
          <a:p>
            <a:pPr>
              <a:buFont typeface="Arial" charset="0"/>
              <a:buChar char="•"/>
            </a:pPr>
            <a:endParaRPr lang="en-US" sz="3200" dirty="0">
              <a:solidFill>
                <a:srgbClr val="77933C"/>
              </a:solidFill>
              <a:latin typeface="Calibri" pitchFamily="34" charset="0"/>
            </a:endParaRPr>
          </a:p>
          <a:p>
            <a:r>
              <a:rPr lang="en-US" sz="3200" dirty="0">
                <a:latin typeface="Calibri" pitchFamily="34" charset="0"/>
              </a:rPr>
              <a:t> </a:t>
            </a:r>
          </a:p>
        </p:txBody>
      </p:sp>
      <p:sp>
        <p:nvSpPr>
          <p:cNvPr id="40967" name="TextBox 8"/>
          <p:cNvSpPr txBox="1">
            <a:spLocks noChangeArrowheads="1"/>
          </p:cNvSpPr>
          <p:nvPr/>
        </p:nvSpPr>
        <p:spPr bwMode="auto">
          <a:xfrm>
            <a:off x="630936" y="2743200"/>
            <a:ext cx="7751064" cy="3724096"/>
          </a:xfrm>
          <a:prstGeom prst="rect">
            <a:avLst/>
          </a:prstGeom>
          <a:noFill/>
          <a:ln w="19050">
            <a:solidFill>
              <a:srgbClr val="006699"/>
            </a:solidFill>
            <a:miter lim="800000"/>
            <a:headEnd/>
            <a:tailEnd/>
          </a:ln>
        </p:spPr>
        <p:txBody>
          <a:bodyPr wrap="square">
            <a:spAutoFit/>
          </a:bodyPr>
          <a:lstStyle/>
          <a:p>
            <a:pPr algn="ctr"/>
            <a:endParaRPr lang="en-US" sz="3600" b="1" dirty="0" smtClean="0">
              <a:solidFill>
                <a:schemeClr val="accent5">
                  <a:lumMod val="75000"/>
                </a:schemeClr>
              </a:solidFill>
              <a:latin typeface="Calibri" pitchFamily="34" charset="0"/>
            </a:endParaRPr>
          </a:p>
          <a:p>
            <a:pPr algn="ctr"/>
            <a:r>
              <a:rPr lang="en-US" sz="3600" b="1" dirty="0" smtClean="0">
                <a:solidFill>
                  <a:schemeClr val="accent5">
                    <a:lumMod val="75000"/>
                  </a:schemeClr>
                </a:solidFill>
                <a:latin typeface="Calibri" pitchFamily="34" charset="0"/>
              </a:rPr>
              <a:t>Help </a:t>
            </a:r>
            <a:r>
              <a:rPr lang="en-US" sz="3600" b="1" dirty="0">
                <a:solidFill>
                  <a:schemeClr val="accent5">
                    <a:lumMod val="75000"/>
                  </a:schemeClr>
                </a:solidFill>
                <a:latin typeface="Calibri" pitchFamily="34" charset="0"/>
              </a:rPr>
              <a:t>us make new Science Take-Out kits teacher and student friendly</a:t>
            </a:r>
            <a:r>
              <a:rPr lang="en-US" sz="3600" b="1" dirty="0" smtClean="0">
                <a:solidFill>
                  <a:schemeClr val="accent5">
                    <a:lumMod val="75000"/>
                  </a:schemeClr>
                </a:solidFill>
                <a:latin typeface="Calibri" pitchFamily="34" charset="0"/>
              </a:rPr>
              <a:t>.</a:t>
            </a:r>
          </a:p>
          <a:p>
            <a:pPr algn="ctr"/>
            <a:endParaRPr lang="en-US" sz="3200" b="1" dirty="0" smtClean="0">
              <a:solidFill>
                <a:srgbClr val="77933C"/>
              </a:solidFill>
              <a:latin typeface="Calibri" pitchFamily="34" charset="0"/>
            </a:endParaRPr>
          </a:p>
          <a:p>
            <a:pPr algn="ctr"/>
            <a:r>
              <a:rPr lang="en-US" sz="3200" b="1" dirty="0" smtClean="0">
                <a:solidFill>
                  <a:schemeClr val="accent3">
                    <a:lumMod val="75000"/>
                  </a:schemeClr>
                </a:solidFill>
                <a:latin typeface="Calibri" pitchFamily="34" charset="0"/>
              </a:rPr>
              <a:t>Indicate </a:t>
            </a:r>
            <a:r>
              <a:rPr lang="en-US" sz="3200" b="1" dirty="0">
                <a:solidFill>
                  <a:schemeClr val="accent3">
                    <a:lumMod val="75000"/>
                  </a:schemeClr>
                </a:solidFill>
                <a:latin typeface="Calibri" pitchFamily="34" charset="0"/>
              </a:rPr>
              <a:t>this on your card</a:t>
            </a:r>
            <a:r>
              <a:rPr lang="en-US" sz="3200" b="1" dirty="0" smtClean="0">
                <a:solidFill>
                  <a:schemeClr val="accent3">
                    <a:lumMod val="75000"/>
                  </a:schemeClr>
                </a:solidFill>
                <a:latin typeface="Calibri" pitchFamily="34" charset="0"/>
              </a:rPr>
              <a:t>.  Science </a:t>
            </a:r>
            <a:r>
              <a:rPr lang="en-US" sz="3200" b="1" dirty="0">
                <a:solidFill>
                  <a:schemeClr val="accent3">
                    <a:lumMod val="75000"/>
                  </a:schemeClr>
                </a:solidFill>
                <a:latin typeface="Calibri" pitchFamily="34" charset="0"/>
              </a:rPr>
              <a:t>Take-Out will contact you with further </a:t>
            </a:r>
            <a:r>
              <a:rPr lang="en-US" sz="3200" b="1" dirty="0" smtClean="0">
                <a:solidFill>
                  <a:schemeClr val="accent3">
                    <a:lumMod val="75000"/>
                  </a:schemeClr>
                </a:solidFill>
                <a:latin typeface="Calibri" pitchFamily="34" charset="0"/>
              </a:rPr>
              <a:t>information</a:t>
            </a:r>
          </a:p>
          <a:p>
            <a:pPr algn="ctr"/>
            <a:endParaRPr lang="en-US" sz="3200" dirty="0">
              <a:solidFill>
                <a:schemeClr val="accent3">
                  <a:lumMod val="75000"/>
                </a:schemeClr>
              </a:solidFill>
              <a:latin typeface="Calibri" pitchFamily="34" charset="0"/>
            </a:endParaRPr>
          </a:p>
        </p:txBody>
      </p: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4F3FC1B-F3D6-4E10-9032-403BA053B2BF}" type="slidenum">
              <a:rPr lang="en-US" sz="1200">
                <a:solidFill>
                  <a:schemeClr val="tx1">
                    <a:tint val="75000"/>
                  </a:schemeClr>
                </a:solidFill>
                <a:latin typeface="+mn-lt"/>
              </a:rPr>
              <a:pPr algn="r" fontAlgn="auto">
                <a:spcBef>
                  <a:spcPts val="0"/>
                </a:spcBef>
                <a:spcAft>
                  <a:spcPts val="0"/>
                </a:spcAft>
                <a:defRPr/>
              </a:pPr>
              <a:t>16</a:t>
            </a:fld>
            <a:endParaRPr lang="en-US" sz="1200">
              <a:solidFill>
                <a:schemeClr val="tx1">
                  <a:tint val="75000"/>
                </a:schemeClr>
              </a:solidFill>
              <a:latin typeface="+mn-lt"/>
            </a:endParaRPr>
          </a:p>
        </p:txBody>
      </p:sp>
    </p:spTree>
    <p:extLst>
      <p:ext uri="{BB962C8B-B14F-4D97-AF65-F5344CB8AC3E}">
        <p14:creationId xmlns:p14="http://schemas.microsoft.com/office/powerpoint/2010/main" val="3069345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966" name="TextBox 7"/>
          <p:cNvSpPr txBox="1">
            <a:spLocks noChangeArrowheads="1"/>
          </p:cNvSpPr>
          <p:nvPr/>
        </p:nvSpPr>
        <p:spPr bwMode="auto">
          <a:xfrm>
            <a:off x="381001" y="457200"/>
            <a:ext cx="8534399" cy="6481774"/>
          </a:xfrm>
          <a:prstGeom prst="rect">
            <a:avLst/>
          </a:prstGeom>
          <a:noFill/>
          <a:ln w="9525">
            <a:noFill/>
            <a:miter lim="800000"/>
            <a:headEnd/>
            <a:tailEnd/>
          </a:ln>
        </p:spPr>
        <p:txBody>
          <a:bodyPr wrap="square">
            <a:spAutoFit/>
          </a:bodyPr>
          <a:lstStyle/>
          <a:p>
            <a:pPr algn="ctr"/>
            <a:r>
              <a:rPr lang="en-US" sz="6000" b="1" dirty="0" smtClean="0">
                <a:solidFill>
                  <a:srgbClr val="77933C"/>
                </a:solidFill>
                <a:latin typeface="Calibri" pitchFamily="34" charset="0"/>
              </a:rPr>
              <a:t>Become Involved</a:t>
            </a:r>
          </a:p>
          <a:p>
            <a:pPr algn="ctr"/>
            <a:r>
              <a:rPr lang="en-US" sz="5400" b="1" dirty="0">
                <a:solidFill>
                  <a:srgbClr val="77933C"/>
                </a:solidFill>
                <a:latin typeface="Calibri" pitchFamily="34" charset="0"/>
              </a:rPr>
              <a:t>a</a:t>
            </a:r>
            <a:r>
              <a:rPr lang="en-US" sz="5400" b="1" dirty="0" smtClean="0">
                <a:solidFill>
                  <a:srgbClr val="77933C"/>
                </a:solidFill>
                <a:latin typeface="Calibri" pitchFamily="34" charset="0"/>
              </a:rPr>
              <a:t>s </a:t>
            </a:r>
            <a:r>
              <a:rPr lang="en-US" sz="5400" b="1" dirty="0">
                <a:solidFill>
                  <a:srgbClr val="77933C"/>
                </a:solidFill>
                <a:latin typeface="Calibri" pitchFamily="34" charset="0"/>
              </a:rPr>
              <a:t>a </a:t>
            </a:r>
            <a:r>
              <a:rPr lang="en-US" sz="5400" b="1" dirty="0" smtClean="0">
                <a:solidFill>
                  <a:srgbClr val="77933C"/>
                </a:solidFill>
                <a:latin typeface="Calibri" pitchFamily="34" charset="0"/>
              </a:rPr>
              <a:t>Workshop Presenter </a:t>
            </a:r>
          </a:p>
          <a:p>
            <a:endParaRPr lang="en-US" sz="4400" b="1" dirty="0">
              <a:solidFill>
                <a:srgbClr val="77933C"/>
              </a:solidFill>
              <a:latin typeface="Calibri" pitchFamily="34" charset="0"/>
            </a:endParaRPr>
          </a:p>
          <a:p>
            <a:endParaRPr lang="en-US" sz="3200" b="1" dirty="0">
              <a:solidFill>
                <a:srgbClr val="77933C"/>
              </a:solidFill>
              <a:latin typeface="Calibri" pitchFamily="34" charset="0"/>
            </a:endParaRPr>
          </a:p>
          <a:p>
            <a:pPr>
              <a:spcBef>
                <a:spcPct val="20000"/>
              </a:spcBef>
            </a:pPr>
            <a:endParaRPr lang="en-US" sz="3600" b="1" dirty="0">
              <a:solidFill>
                <a:srgbClr val="77933C"/>
              </a:solidFill>
              <a:latin typeface="Calibri" pitchFamily="34" charset="0"/>
            </a:endParaRPr>
          </a:p>
          <a:p>
            <a:pPr>
              <a:lnSpc>
                <a:spcPct val="150000"/>
              </a:lnSpc>
            </a:pPr>
            <a:endParaRPr lang="en-US" sz="3200" dirty="0">
              <a:solidFill>
                <a:srgbClr val="403152"/>
              </a:solidFill>
              <a:latin typeface="Calibri" pitchFamily="34" charset="0"/>
            </a:endParaRPr>
          </a:p>
          <a:p>
            <a:pPr>
              <a:buFont typeface="Arial" charset="0"/>
              <a:buChar char="•"/>
            </a:pPr>
            <a:endParaRPr lang="en-US" sz="3200" dirty="0">
              <a:solidFill>
                <a:srgbClr val="403152"/>
              </a:solidFill>
              <a:latin typeface="Calibri" pitchFamily="34" charset="0"/>
            </a:endParaRPr>
          </a:p>
          <a:p>
            <a:endParaRPr lang="en-US" sz="3200" dirty="0">
              <a:solidFill>
                <a:srgbClr val="77933C"/>
              </a:solidFill>
              <a:latin typeface="Calibri" pitchFamily="34" charset="0"/>
            </a:endParaRPr>
          </a:p>
          <a:p>
            <a:pPr>
              <a:buFont typeface="Arial" charset="0"/>
              <a:buChar char="•"/>
            </a:pPr>
            <a:endParaRPr lang="en-US" sz="3200" dirty="0">
              <a:solidFill>
                <a:srgbClr val="77933C"/>
              </a:solidFill>
              <a:latin typeface="Calibri" pitchFamily="34" charset="0"/>
            </a:endParaRPr>
          </a:p>
          <a:p>
            <a:r>
              <a:rPr lang="en-US" sz="3200" dirty="0">
                <a:latin typeface="Calibri" pitchFamily="34" charset="0"/>
              </a:rPr>
              <a:t> </a:t>
            </a:r>
          </a:p>
        </p:txBody>
      </p:sp>
      <p:sp>
        <p:nvSpPr>
          <p:cNvPr id="40967" name="TextBox 8"/>
          <p:cNvSpPr txBox="1">
            <a:spLocks noChangeArrowheads="1"/>
          </p:cNvSpPr>
          <p:nvPr/>
        </p:nvSpPr>
        <p:spPr bwMode="auto">
          <a:xfrm>
            <a:off x="707136" y="2819400"/>
            <a:ext cx="7751064" cy="3724096"/>
          </a:xfrm>
          <a:prstGeom prst="rect">
            <a:avLst/>
          </a:prstGeom>
          <a:noFill/>
          <a:ln w="19050">
            <a:solidFill>
              <a:srgbClr val="006699"/>
            </a:solidFill>
            <a:miter lim="800000"/>
            <a:headEnd/>
            <a:tailEnd/>
          </a:ln>
        </p:spPr>
        <p:txBody>
          <a:bodyPr wrap="square">
            <a:spAutoFit/>
          </a:bodyPr>
          <a:lstStyle/>
          <a:p>
            <a:pPr algn="ctr"/>
            <a:endParaRPr lang="en-US" sz="3600" b="1" dirty="0" smtClean="0">
              <a:solidFill>
                <a:schemeClr val="accent5">
                  <a:lumMod val="75000"/>
                </a:schemeClr>
              </a:solidFill>
              <a:latin typeface="Calibri" pitchFamily="34" charset="0"/>
            </a:endParaRPr>
          </a:p>
          <a:p>
            <a:pPr algn="ctr"/>
            <a:r>
              <a:rPr lang="en-US" sz="3600" b="1" dirty="0" smtClean="0">
                <a:solidFill>
                  <a:schemeClr val="accent5">
                    <a:lumMod val="75000"/>
                  </a:schemeClr>
                </a:solidFill>
                <a:latin typeface="Calibri" pitchFamily="34" charset="0"/>
              </a:rPr>
              <a:t>Present a workshop to  introduce colleagues to Science Take-Out kits   </a:t>
            </a:r>
          </a:p>
          <a:p>
            <a:pPr algn="ctr"/>
            <a:endParaRPr lang="en-US" sz="3200" b="1" dirty="0" smtClean="0">
              <a:solidFill>
                <a:srgbClr val="77933C"/>
              </a:solidFill>
              <a:latin typeface="Calibri" pitchFamily="34" charset="0"/>
            </a:endParaRPr>
          </a:p>
          <a:p>
            <a:pPr algn="ctr"/>
            <a:r>
              <a:rPr lang="en-US" sz="3200" b="1" dirty="0" smtClean="0">
                <a:solidFill>
                  <a:schemeClr val="accent3">
                    <a:lumMod val="75000"/>
                  </a:schemeClr>
                </a:solidFill>
                <a:latin typeface="Calibri" pitchFamily="34" charset="0"/>
              </a:rPr>
              <a:t>Visit the Science Take-Out website for further information</a:t>
            </a:r>
          </a:p>
          <a:p>
            <a:pPr algn="ctr"/>
            <a:endParaRPr lang="en-US" sz="3200" dirty="0">
              <a:solidFill>
                <a:schemeClr val="accent3">
                  <a:lumMod val="75000"/>
                </a:schemeClr>
              </a:solidFill>
              <a:latin typeface="Calibri" pitchFamily="34" charset="0"/>
            </a:endParaRPr>
          </a:p>
        </p:txBody>
      </p: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4F3FC1B-F3D6-4E10-9032-403BA053B2BF}" type="slidenum">
              <a:rPr lang="en-US" sz="1200">
                <a:solidFill>
                  <a:schemeClr val="tx1">
                    <a:tint val="75000"/>
                  </a:schemeClr>
                </a:solidFill>
                <a:latin typeface="+mn-lt"/>
              </a:rPr>
              <a:pPr algn="r" fontAlgn="auto">
                <a:spcBef>
                  <a:spcPts val="0"/>
                </a:spcBef>
                <a:spcAft>
                  <a:spcPts val="0"/>
                </a:spcAft>
                <a:defRPr/>
              </a:pPr>
              <a:t>17</a:t>
            </a:fld>
            <a:endParaRPr lang="en-US" sz="1200">
              <a:solidFill>
                <a:schemeClr val="tx1">
                  <a:tint val="75000"/>
                </a:schemeClr>
              </a:solidFill>
              <a:latin typeface="+mn-lt"/>
            </a:endParaRPr>
          </a:p>
        </p:txBody>
      </p:sp>
    </p:spTree>
    <p:extLst>
      <p:ext uri="{BB962C8B-B14F-4D97-AF65-F5344CB8AC3E}">
        <p14:creationId xmlns:p14="http://schemas.microsoft.com/office/powerpoint/2010/main" val="2736788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013" name="TextBox 10"/>
          <p:cNvSpPr txBox="1">
            <a:spLocks noChangeArrowheads="1"/>
          </p:cNvSpPr>
          <p:nvPr/>
        </p:nvSpPr>
        <p:spPr bwMode="auto">
          <a:xfrm rot="-1012788">
            <a:off x="1620838" y="2111375"/>
            <a:ext cx="5943600" cy="1555750"/>
          </a:xfrm>
          <a:prstGeom prst="rect">
            <a:avLst/>
          </a:prstGeom>
          <a:noFill/>
          <a:ln w="9525">
            <a:noFill/>
            <a:miter lim="800000"/>
            <a:headEnd/>
            <a:tailEnd/>
          </a:ln>
        </p:spPr>
        <p:txBody>
          <a:bodyPr>
            <a:spAutoFit/>
          </a:bodyPr>
          <a:lstStyle/>
          <a:p>
            <a:pPr algn="ctr"/>
            <a:r>
              <a:rPr lang="en-US" sz="4800" b="1">
                <a:solidFill>
                  <a:srgbClr val="006699"/>
                </a:solidFill>
                <a:latin typeface="Calibri" pitchFamily="34" charset="0"/>
              </a:rPr>
              <a:t>Thanks for being a GREAT group!!!</a:t>
            </a:r>
          </a:p>
        </p:txBody>
      </p:sp>
      <p:sp>
        <p:nvSpPr>
          <p:cNvPr id="10" name="Slide Number Placeholder 9"/>
          <p:cNvSpPr>
            <a:spLocks noGrp="1"/>
          </p:cNvSpPr>
          <p:nvPr>
            <p:ph type="sldNum" sz="quarter" idx="12"/>
          </p:nvPr>
        </p:nvSpPr>
        <p:spPr/>
        <p:txBody>
          <a:bodyPr/>
          <a:lstStyle/>
          <a:p>
            <a:pPr>
              <a:defRPr/>
            </a:pPr>
            <a:fld id="{C23C1359-8510-453B-829D-9BF521A38518}" type="slidenum">
              <a:rPr lang="en-US" smtClean="0"/>
              <a:pPr>
                <a:defRPr/>
              </a:pPr>
              <a:t>18</a:t>
            </a:fld>
            <a:endParaRPr lang="en-US"/>
          </a:p>
        </p:txBody>
      </p:sp>
      <p:pic>
        <p:nvPicPr>
          <p:cNvPr id="43015" name="Picture 8" descr="RACCEMS Diagnosing Diabetes 4-11.JPG"/>
          <p:cNvPicPr>
            <a:picLocks noChangeAspect="1"/>
          </p:cNvPicPr>
          <p:nvPr/>
        </p:nvPicPr>
        <p:blipFill>
          <a:blip r:embed="rId3"/>
          <a:srcRect/>
          <a:stretch>
            <a:fillRect/>
          </a:stretch>
        </p:blipFill>
        <p:spPr bwMode="auto">
          <a:xfrm>
            <a:off x="698500" y="419100"/>
            <a:ext cx="2501900" cy="2127250"/>
          </a:xfrm>
          <a:prstGeom prst="rect">
            <a:avLst/>
          </a:prstGeom>
          <a:noFill/>
          <a:ln w="9525">
            <a:noFill/>
            <a:miter lim="800000"/>
            <a:headEnd/>
            <a:tailEnd/>
          </a:ln>
        </p:spPr>
      </p:pic>
      <p:pic>
        <p:nvPicPr>
          <p:cNvPr id="43016" name="Picture 10" descr="STO workshop kidney problem.bmp"/>
          <p:cNvPicPr>
            <a:picLocks noChangeAspect="1"/>
          </p:cNvPicPr>
          <p:nvPr/>
        </p:nvPicPr>
        <p:blipFill>
          <a:blip r:embed="rId4"/>
          <a:srcRect/>
          <a:stretch>
            <a:fillRect/>
          </a:stretch>
        </p:blipFill>
        <p:spPr bwMode="auto">
          <a:xfrm>
            <a:off x="6032500" y="3390900"/>
            <a:ext cx="2413000" cy="3048000"/>
          </a:xfrm>
          <a:prstGeom prst="rect">
            <a:avLst/>
          </a:prstGeom>
          <a:noFill/>
          <a:ln w="9525">
            <a:noFill/>
            <a:miter lim="800000"/>
            <a:headEnd/>
            <a:tailEnd/>
          </a:ln>
        </p:spPr>
      </p:pic>
      <p:sp>
        <p:nvSpPr>
          <p:cNvPr id="65545" name="TextBox 10"/>
          <p:cNvSpPr txBox="1">
            <a:spLocks noChangeArrowheads="1"/>
          </p:cNvSpPr>
          <p:nvPr/>
        </p:nvSpPr>
        <p:spPr bwMode="auto">
          <a:xfrm>
            <a:off x="762000" y="4419600"/>
            <a:ext cx="5638800" cy="1754188"/>
          </a:xfrm>
          <a:prstGeom prst="rect">
            <a:avLst/>
          </a:prstGeom>
          <a:noFill/>
          <a:ln w="9525">
            <a:noFill/>
            <a:miter lim="800000"/>
            <a:headEnd/>
            <a:tailEnd/>
          </a:ln>
        </p:spPr>
        <p:txBody>
          <a:bodyPr>
            <a:spAutoFit/>
          </a:bodyPr>
          <a:lstStyle/>
          <a:p>
            <a:pPr>
              <a:defRPr/>
            </a:pPr>
            <a:r>
              <a:rPr lang="en-US" sz="3600" b="1" dirty="0">
                <a:solidFill>
                  <a:schemeClr val="accent3">
                    <a:lumMod val="75000"/>
                  </a:schemeClr>
                </a:solidFill>
                <a:latin typeface="Calibri" pitchFamily="34" charset="0"/>
              </a:rPr>
              <a:t>Please turn in your participant card </a:t>
            </a:r>
          </a:p>
          <a:p>
            <a:pPr>
              <a:defRPr/>
            </a:pPr>
            <a:r>
              <a:rPr lang="en-US" sz="3600" b="1" dirty="0">
                <a:solidFill>
                  <a:schemeClr val="accent3">
                    <a:lumMod val="75000"/>
                  </a:schemeClr>
                </a:solidFill>
                <a:latin typeface="Calibri" pitchFamily="34" charset="0"/>
              </a:rPr>
              <a:t>before you leave. </a:t>
            </a:r>
          </a:p>
        </p:txBody>
      </p:sp>
    </p:spTree>
    <p:extLst>
      <p:ext uri="{BB962C8B-B14F-4D97-AF65-F5344CB8AC3E}">
        <p14:creationId xmlns:p14="http://schemas.microsoft.com/office/powerpoint/2010/main" val="2559094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4343" name="Picture 8" descr="logo_trademark_6in"/>
          <p:cNvPicPr>
            <a:picLocks noChangeAspect="1" noChangeArrowheads="1"/>
          </p:cNvPicPr>
          <p:nvPr/>
        </p:nvPicPr>
        <p:blipFill>
          <a:blip r:embed="rId3"/>
          <a:srcRect/>
          <a:stretch>
            <a:fillRect/>
          </a:stretch>
        </p:blipFill>
        <p:spPr bwMode="auto">
          <a:xfrm>
            <a:off x="2667000" y="2892557"/>
            <a:ext cx="4114800" cy="2896791"/>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pPr>
              <a:defRPr/>
            </a:pPr>
            <a:fld id="{B07DD467-711C-46C9-84B7-6A6D243C2226}" type="slidenum">
              <a:rPr lang="en-US" smtClean="0"/>
              <a:pPr>
                <a:defRPr/>
              </a:pPr>
              <a:t>2</a:t>
            </a:fld>
            <a:endParaRPr lang="en-US"/>
          </a:p>
        </p:txBody>
      </p:sp>
      <p:sp>
        <p:nvSpPr>
          <p:cNvPr id="14338" name="Title 11"/>
          <p:cNvSpPr>
            <a:spLocks noGrp="1"/>
          </p:cNvSpPr>
          <p:nvPr>
            <p:ph type="ctrTitle"/>
          </p:nvPr>
        </p:nvSpPr>
        <p:spPr>
          <a:xfrm>
            <a:off x="228600" y="215590"/>
            <a:ext cx="8839200" cy="3684471"/>
          </a:xfrm>
        </p:spPr>
        <p:txBody>
          <a:bodyPr/>
          <a:lstStyle/>
          <a:p>
            <a:pPr eaLnBrk="1" hangingPunct="1"/>
            <a:r>
              <a:rPr lang="en-US" sz="8000" b="1" dirty="0" smtClean="0">
                <a:solidFill>
                  <a:srgbClr val="77933C"/>
                </a:solidFill>
              </a:rPr>
              <a:t>Kidney Dialysis </a:t>
            </a:r>
          </a:p>
        </p:txBody>
      </p:sp>
    </p:spTree>
    <p:extLst>
      <p:ext uri="{BB962C8B-B14F-4D97-AF65-F5344CB8AC3E}">
        <p14:creationId xmlns:p14="http://schemas.microsoft.com/office/powerpoint/2010/main" val="3165782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300" y="274638"/>
            <a:ext cx="8153400" cy="1143000"/>
          </a:xfrm>
          <a:noFill/>
          <a:ln>
            <a:noFill/>
          </a:ln>
        </p:spPr>
        <p:style>
          <a:lnRef idx="2">
            <a:schemeClr val="accent6"/>
          </a:lnRef>
          <a:fillRef idx="1">
            <a:schemeClr val="lt1"/>
          </a:fillRef>
          <a:effectRef idx="0">
            <a:schemeClr val="accent6"/>
          </a:effectRef>
          <a:fontRef idx="minor">
            <a:schemeClr val="dk1"/>
          </a:fontRef>
        </p:style>
        <p:txBody>
          <a:bodyPr rtlCol="0">
            <a:normAutofit fontScale="90000"/>
          </a:bodyPr>
          <a:lstStyle/>
          <a:p>
            <a:pPr algn="l" eaLnBrk="1" fontAlgn="auto" hangingPunct="1">
              <a:spcAft>
                <a:spcPts val="0"/>
              </a:spcAft>
              <a:defRPr/>
            </a:pPr>
            <a:r>
              <a:rPr lang="en-US" b="1" dirty="0" smtClean="0">
                <a:solidFill>
                  <a:schemeClr val="accent5">
                    <a:lumMod val="50000"/>
                  </a:schemeClr>
                </a:solidFill>
              </a:rPr>
              <a:t>  </a:t>
            </a:r>
            <a:r>
              <a:rPr lang="en-US" sz="4000" b="1" dirty="0" smtClean="0">
                <a:solidFill>
                  <a:schemeClr val="accent5">
                    <a:lumMod val="50000"/>
                  </a:schemeClr>
                </a:solidFill>
              </a:rPr>
              <a:t>Please complete the “Participant Card”</a:t>
            </a:r>
            <a:endParaRPr lang="en-US" sz="4000" b="1" dirty="0">
              <a:solidFill>
                <a:schemeClr val="accent5">
                  <a:lumMod val="50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B22F5B1-2A54-4119-84E7-34FA56424E03}" type="slidenum">
              <a:rPr lang="en-US" sz="1200">
                <a:solidFill>
                  <a:schemeClr val="tx1">
                    <a:tint val="75000"/>
                  </a:schemeClr>
                </a:solidFill>
                <a:latin typeface="+mn-lt"/>
              </a:rPr>
              <a:pPr algn="r" fontAlgn="auto">
                <a:spcBef>
                  <a:spcPts val="0"/>
                </a:spcBef>
                <a:spcAft>
                  <a:spcPts val="0"/>
                </a:spcAft>
                <a:defRPr/>
              </a:pPr>
              <a:t>3</a:t>
            </a:fld>
            <a:endParaRPr lang="en-US" sz="1200">
              <a:solidFill>
                <a:schemeClr val="tx1">
                  <a:tint val="75000"/>
                </a:schemeClr>
              </a:solidFill>
              <a:latin typeface="+mn-lt"/>
            </a:endParaRPr>
          </a:p>
        </p:txBody>
      </p:sp>
      <p:pic>
        <p:nvPicPr>
          <p:cNvPr id="16391" name="Picture 2"/>
          <p:cNvPicPr>
            <a:picLocks noChangeAspect="1" noChangeArrowheads="1"/>
          </p:cNvPicPr>
          <p:nvPr/>
        </p:nvPicPr>
        <p:blipFill>
          <a:blip r:embed="rId3"/>
          <a:srcRect/>
          <a:stretch>
            <a:fillRect/>
          </a:stretch>
        </p:blipFill>
        <p:spPr bwMode="auto">
          <a:xfrm>
            <a:off x="1905000" y="2133600"/>
            <a:ext cx="5400675" cy="3362325"/>
          </a:xfrm>
          <a:prstGeom prst="rect">
            <a:avLst/>
          </a:prstGeom>
          <a:noFill/>
          <a:ln w="76200">
            <a:solidFill>
              <a:srgbClr val="92D050"/>
            </a:solidFill>
            <a:miter lim="800000"/>
            <a:headEnd/>
            <a:tailEnd/>
          </a:ln>
        </p:spPr>
      </p:pic>
    </p:spTree>
    <p:extLst>
      <p:ext uri="{BB962C8B-B14F-4D97-AF65-F5344CB8AC3E}">
        <p14:creationId xmlns:p14="http://schemas.microsoft.com/office/powerpoint/2010/main" val="763710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762000"/>
            <a:ext cx="7772400" cy="3170238"/>
          </a:xfrm>
          <a:prstGeom prst="rect">
            <a:avLst/>
          </a:prstGeom>
          <a:noFill/>
          <a:ln>
            <a:noFill/>
          </a:ln>
        </p:spPr>
        <p:txBody>
          <a:bodyPr>
            <a:spAutoFit/>
          </a:bodyPr>
          <a:lstStyle/>
          <a:p>
            <a:pPr fontAlgn="auto">
              <a:spcBef>
                <a:spcPts val="0"/>
              </a:spcBef>
              <a:spcAft>
                <a:spcPts val="0"/>
              </a:spcAft>
              <a:defRPr/>
            </a:pPr>
            <a:r>
              <a:rPr lang="en-US" sz="4000" dirty="0">
                <a:latin typeface="+mn-lt"/>
              </a:rPr>
              <a:t>Put your student hat on</a:t>
            </a:r>
          </a:p>
          <a:p>
            <a:pPr fontAlgn="auto">
              <a:spcBef>
                <a:spcPts val="0"/>
              </a:spcBef>
              <a:spcAft>
                <a:spcPts val="0"/>
              </a:spcAft>
              <a:defRPr/>
            </a:pPr>
            <a:r>
              <a:rPr lang="en-US" sz="4000" b="1" dirty="0">
                <a:solidFill>
                  <a:schemeClr val="accent1">
                    <a:lumMod val="75000"/>
                  </a:schemeClr>
                </a:solidFill>
                <a:latin typeface="+mn-lt"/>
              </a:rPr>
              <a:t>Experience the kit</a:t>
            </a:r>
          </a:p>
          <a:p>
            <a:pPr fontAlgn="auto">
              <a:spcBef>
                <a:spcPts val="0"/>
              </a:spcBef>
              <a:spcAft>
                <a:spcPts val="0"/>
              </a:spcAft>
              <a:defRPr/>
            </a:pPr>
            <a:endParaRPr lang="en-US" sz="4000" dirty="0">
              <a:latin typeface="+mn-lt"/>
            </a:endParaRPr>
          </a:p>
          <a:p>
            <a:pPr fontAlgn="auto">
              <a:spcBef>
                <a:spcPts val="0"/>
              </a:spcBef>
              <a:spcAft>
                <a:spcPts val="0"/>
              </a:spcAft>
              <a:defRPr/>
            </a:pPr>
            <a:endParaRPr lang="en-US" sz="4000" dirty="0">
              <a:latin typeface="+mn-lt"/>
            </a:endParaRPr>
          </a:p>
          <a:p>
            <a:pPr fontAlgn="auto">
              <a:spcBef>
                <a:spcPts val="0"/>
              </a:spcBef>
              <a:spcAft>
                <a:spcPts val="0"/>
              </a:spcAft>
              <a:defRPr/>
            </a:pPr>
            <a:endParaRPr lang="en-US" sz="4000" dirty="0">
              <a:latin typeface="+mn-lt"/>
            </a:endParaRPr>
          </a:p>
        </p:txBody>
      </p:sp>
      <p:sp>
        <p:nvSpPr>
          <p:cNvPr id="20486" name="TextBox 8"/>
          <p:cNvSpPr txBox="1">
            <a:spLocks noChangeArrowheads="1"/>
          </p:cNvSpPr>
          <p:nvPr/>
        </p:nvSpPr>
        <p:spPr bwMode="auto">
          <a:xfrm>
            <a:off x="609600" y="3200400"/>
            <a:ext cx="7620000" cy="3994150"/>
          </a:xfrm>
          <a:prstGeom prst="rect">
            <a:avLst/>
          </a:prstGeom>
          <a:noFill/>
          <a:ln w="9525">
            <a:noFill/>
            <a:miter lim="800000"/>
            <a:headEnd/>
            <a:tailEnd/>
          </a:ln>
        </p:spPr>
        <p:txBody>
          <a:bodyPr>
            <a:spAutoFit/>
          </a:bodyPr>
          <a:lstStyle/>
          <a:p>
            <a:r>
              <a:rPr lang="en-US" sz="4000" dirty="0">
                <a:latin typeface="Calibri" pitchFamily="34" charset="0"/>
              </a:rPr>
              <a:t>Put your teacher hat on</a:t>
            </a:r>
          </a:p>
          <a:p>
            <a:r>
              <a:rPr lang="en-US" sz="4000" b="1" dirty="0">
                <a:solidFill>
                  <a:schemeClr val="accent1">
                    <a:lumMod val="75000"/>
                  </a:schemeClr>
                </a:solidFill>
                <a:latin typeface="Calibri" pitchFamily="34" charset="0"/>
              </a:rPr>
              <a:t>Envision classroom use</a:t>
            </a:r>
          </a:p>
          <a:p>
            <a:pPr lvl="1">
              <a:buFont typeface="Arial" charset="0"/>
              <a:buChar char="•"/>
            </a:pPr>
            <a:r>
              <a:rPr lang="en-US" sz="2800" dirty="0">
                <a:solidFill>
                  <a:srgbClr val="4F6228"/>
                </a:solidFill>
                <a:latin typeface="Calibri" pitchFamily="34" charset="0"/>
              </a:rPr>
              <a:t> Curriculum integration</a:t>
            </a:r>
          </a:p>
          <a:p>
            <a:pPr lvl="1">
              <a:buFont typeface="Arial" charset="0"/>
              <a:buChar char="•"/>
            </a:pPr>
            <a:r>
              <a:rPr lang="en-US" sz="2800" dirty="0">
                <a:solidFill>
                  <a:srgbClr val="4F6228"/>
                </a:solidFill>
                <a:latin typeface="Calibri" pitchFamily="34" charset="0"/>
              </a:rPr>
              <a:t> Support for students</a:t>
            </a:r>
          </a:p>
          <a:p>
            <a:endParaRPr lang="en-US" sz="4000" dirty="0">
              <a:latin typeface="Calibri" pitchFamily="34" charset="0"/>
            </a:endParaRPr>
          </a:p>
          <a:p>
            <a:endParaRPr lang="en-US" sz="4000" dirty="0">
              <a:latin typeface="Calibri" pitchFamily="34" charset="0"/>
            </a:endParaRPr>
          </a:p>
          <a:p>
            <a:endParaRPr lang="en-US" sz="4000" dirty="0">
              <a:latin typeface="Calibri" pitchFamily="34" charset="0"/>
            </a:endParaRPr>
          </a:p>
        </p:txBody>
      </p:sp>
      <p:pic>
        <p:nvPicPr>
          <p:cNvPr id="20487" name="Picture 8" descr="the_worlds_greatest_science_teacher_hat-p148603111192258884qz14_400"/>
          <p:cNvPicPr>
            <a:picLocks noChangeAspect="1" noChangeArrowheads="1"/>
          </p:cNvPicPr>
          <p:nvPr/>
        </p:nvPicPr>
        <p:blipFill>
          <a:blip r:embed="rId3"/>
          <a:srcRect/>
          <a:stretch>
            <a:fillRect/>
          </a:stretch>
        </p:blipFill>
        <p:spPr bwMode="auto">
          <a:xfrm>
            <a:off x="5791200" y="3124200"/>
            <a:ext cx="2133600" cy="2133600"/>
          </a:xfrm>
          <a:prstGeom prst="rect">
            <a:avLst/>
          </a:prstGeom>
          <a:noFill/>
          <a:ln w="9525">
            <a:noFill/>
            <a:miter lim="800000"/>
            <a:headEnd/>
            <a:tailEnd/>
          </a:ln>
        </p:spPr>
      </p:pic>
      <p:pic>
        <p:nvPicPr>
          <p:cNvPr id="20488" name="Picture 9" descr="life_s_student_hat-p148565943631867980tdto_210"/>
          <p:cNvPicPr>
            <a:picLocks noChangeAspect="1" noChangeArrowheads="1"/>
          </p:cNvPicPr>
          <p:nvPr/>
        </p:nvPicPr>
        <p:blipFill>
          <a:blip r:embed="rId4"/>
          <a:srcRect/>
          <a:stretch>
            <a:fillRect/>
          </a:stretch>
        </p:blipFill>
        <p:spPr bwMode="auto">
          <a:xfrm>
            <a:off x="5791200" y="914400"/>
            <a:ext cx="2000250" cy="200025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C1C8FFEF-7FA5-4CDC-B88C-20AD04EEAB80}" type="slidenum">
              <a:rPr lang="en-US" smtClean="0"/>
              <a:pPr>
                <a:defRPr/>
              </a:pPr>
              <a:t>4</a:t>
            </a:fld>
            <a:endParaRPr lang="en-US"/>
          </a:p>
        </p:txBody>
      </p:sp>
    </p:spTree>
    <p:extLst>
      <p:ext uri="{BB962C8B-B14F-4D97-AF65-F5344CB8AC3E}">
        <p14:creationId xmlns:p14="http://schemas.microsoft.com/office/powerpoint/2010/main" val="1219623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572" y="2201430"/>
            <a:ext cx="3062490" cy="3961689"/>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2201430"/>
            <a:ext cx="3200400" cy="3985057"/>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noFill/>
          <a:ln>
            <a:noFill/>
          </a:ln>
        </p:spPr>
        <p:style>
          <a:lnRef idx="2">
            <a:schemeClr val="accent6"/>
          </a:lnRef>
          <a:fillRef idx="1">
            <a:schemeClr val="lt1"/>
          </a:fillRef>
          <a:effectRef idx="0">
            <a:schemeClr val="accent6"/>
          </a:effectRef>
          <a:fontRef idx="minor">
            <a:schemeClr val="dk1"/>
          </a:fontRef>
        </p:style>
        <p:txBody>
          <a:bodyPr rtlCol="0">
            <a:normAutofit fontScale="90000"/>
          </a:bodyPr>
          <a:lstStyle/>
          <a:p>
            <a:pPr eaLnBrk="1" fontAlgn="auto" hangingPunct="1">
              <a:spcAft>
                <a:spcPts val="0"/>
              </a:spcAft>
              <a:defRPr/>
            </a:pPr>
            <a:r>
              <a:rPr lang="en-US" b="1" dirty="0" smtClean="0">
                <a:solidFill>
                  <a:schemeClr val="accent3">
                    <a:lumMod val="75000"/>
                  </a:schemeClr>
                </a:solidFill>
              </a:rPr>
              <a:t> Kidney Dialysis</a:t>
            </a:r>
            <a:br>
              <a:rPr lang="en-US" b="1" dirty="0" smtClean="0">
                <a:solidFill>
                  <a:schemeClr val="accent3">
                    <a:lumMod val="75000"/>
                  </a:schemeClr>
                </a:solidFill>
              </a:rPr>
            </a:br>
            <a:r>
              <a:rPr lang="en-US" b="1" dirty="0" smtClean="0">
                <a:solidFill>
                  <a:schemeClr val="accent3">
                    <a:lumMod val="75000"/>
                  </a:schemeClr>
                </a:solidFill>
              </a:rPr>
              <a:t>Student Handouts</a:t>
            </a:r>
            <a:endParaRPr lang="en-US" b="1" dirty="0">
              <a:solidFill>
                <a:schemeClr val="accent3">
                  <a:lumMod val="75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583" name="TextBox 7"/>
          <p:cNvSpPr txBox="1">
            <a:spLocks noChangeArrowheads="1"/>
          </p:cNvSpPr>
          <p:nvPr/>
        </p:nvSpPr>
        <p:spPr bwMode="auto">
          <a:xfrm>
            <a:off x="2667000" y="1600200"/>
            <a:ext cx="1752600" cy="457200"/>
          </a:xfrm>
          <a:prstGeom prst="rect">
            <a:avLst/>
          </a:prstGeom>
          <a:noFill/>
          <a:ln w="9525">
            <a:noFill/>
            <a:miter lim="800000"/>
            <a:headEnd/>
            <a:tailEnd/>
          </a:ln>
        </p:spPr>
        <p:txBody>
          <a:bodyPr>
            <a:spAutoFit/>
          </a:bodyPr>
          <a:lstStyle/>
          <a:p>
            <a:pPr algn="ctr"/>
            <a:r>
              <a:rPr lang="en-US" sz="2400" b="1"/>
              <a:t>Safety</a:t>
            </a:r>
          </a:p>
        </p:txBody>
      </p:sp>
      <p:sp>
        <p:nvSpPr>
          <p:cNvPr id="24584" name="TextBox 8"/>
          <p:cNvSpPr txBox="1">
            <a:spLocks noChangeArrowheads="1"/>
          </p:cNvSpPr>
          <p:nvPr/>
        </p:nvSpPr>
        <p:spPr bwMode="auto">
          <a:xfrm>
            <a:off x="838200" y="1600200"/>
            <a:ext cx="1981200" cy="457200"/>
          </a:xfrm>
          <a:prstGeom prst="rect">
            <a:avLst/>
          </a:prstGeom>
          <a:noFill/>
          <a:ln w="9525">
            <a:noFill/>
            <a:miter lim="800000"/>
            <a:headEnd/>
            <a:tailEnd/>
          </a:ln>
        </p:spPr>
        <p:txBody>
          <a:bodyPr>
            <a:spAutoFit/>
          </a:bodyPr>
          <a:lstStyle/>
          <a:p>
            <a:r>
              <a:rPr lang="en-US" sz="2400" b="1"/>
              <a:t>Quick Guide</a:t>
            </a:r>
          </a:p>
        </p:txBody>
      </p:sp>
      <p:sp>
        <p:nvSpPr>
          <p:cNvPr id="24585" name="TextBox 9"/>
          <p:cNvSpPr txBox="1">
            <a:spLocks noChangeArrowheads="1"/>
          </p:cNvSpPr>
          <p:nvPr/>
        </p:nvSpPr>
        <p:spPr bwMode="auto">
          <a:xfrm>
            <a:off x="4953000" y="1595438"/>
            <a:ext cx="3505200" cy="461962"/>
          </a:xfrm>
          <a:prstGeom prst="rect">
            <a:avLst/>
          </a:prstGeom>
          <a:noFill/>
          <a:ln w="9525">
            <a:noFill/>
            <a:miter lim="800000"/>
            <a:headEnd/>
            <a:tailEnd/>
          </a:ln>
        </p:spPr>
        <p:txBody>
          <a:bodyPr>
            <a:spAutoFit/>
          </a:bodyPr>
          <a:lstStyle/>
          <a:p>
            <a:pPr algn="ctr"/>
            <a:r>
              <a:rPr lang="en-US" sz="2400" b="1"/>
              <a:t>Student Instructions </a:t>
            </a:r>
            <a:endParaRPr lang="en-US"/>
          </a:p>
        </p:txBody>
      </p:sp>
      <p:sp>
        <p:nvSpPr>
          <p:cNvPr id="24586" name="TextBox 12"/>
          <p:cNvSpPr txBox="1">
            <a:spLocks noChangeArrowheads="1"/>
          </p:cNvSpPr>
          <p:nvPr/>
        </p:nvSpPr>
        <p:spPr bwMode="auto">
          <a:xfrm>
            <a:off x="3886200" y="6338887"/>
            <a:ext cx="2362200" cy="366713"/>
          </a:xfrm>
          <a:prstGeom prst="rect">
            <a:avLst/>
          </a:prstGeom>
          <a:noFill/>
          <a:ln w="9525">
            <a:noFill/>
            <a:miter lim="800000"/>
            <a:headEnd/>
            <a:tailEnd/>
          </a:ln>
        </p:spPr>
        <p:txBody>
          <a:bodyPr>
            <a:spAutoFit/>
          </a:bodyPr>
          <a:lstStyle/>
          <a:p>
            <a:r>
              <a:rPr lang="en-US" b="1" dirty="0">
                <a:solidFill>
                  <a:srgbClr val="4F6228"/>
                </a:solidFill>
              </a:rPr>
              <a:t>Turn to this page</a:t>
            </a:r>
          </a:p>
        </p:txBody>
      </p:sp>
      <p:sp>
        <p:nvSpPr>
          <p:cNvPr id="19" name="Slide Number Placeholder 18"/>
          <p:cNvSpPr>
            <a:spLocks noGrp="1"/>
          </p:cNvSpPr>
          <p:nvPr>
            <p:ph type="sldNum" sz="quarter" idx="12"/>
          </p:nvPr>
        </p:nvSpPr>
        <p:spPr>
          <a:xfrm>
            <a:off x="7620000" y="6324600"/>
            <a:ext cx="990600" cy="365125"/>
          </a:xfrm>
        </p:spPr>
        <p:txBody>
          <a:bodyPr/>
          <a:lstStyle/>
          <a:p>
            <a:pPr>
              <a:defRPr/>
            </a:pPr>
            <a:fld id="{86001906-F620-4B70-A773-3FC35285D75D}" type="slidenum">
              <a:rPr lang="en-US" smtClean="0"/>
              <a:pPr>
                <a:defRPr/>
              </a:pPr>
              <a:t>5</a:t>
            </a:fld>
            <a:endParaRPr lang="en-US"/>
          </a:p>
        </p:txBody>
      </p:sp>
      <p:cxnSp>
        <p:nvCxnSpPr>
          <p:cNvPr id="24590" name="Straight Arrow Connector 11"/>
          <p:cNvCxnSpPr>
            <a:cxnSpLocks noChangeShapeType="1"/>
          </p:cNvCxnSpPr>
          <p:nvPr/>
        </p:nvCxnSpPr>
        <p:spPr bwMode="auto">
          <a:xfrm flipV="1">
            <a:off x="5029200" y="5957887"/>
            <a:ext cx="533400" cy="457200"/>
          </a:xfrm>
          <a:prstGeom prst="straightConnector1">
            <a:avLst/>
          </a:prstGeom>
          <a:noFill/>
          <a:ln w="76200" algn="ctr">
            <a:solidFill>
              <a:srgbClr val="C00000"/>
            </a:solidFill>
            <a:round/>
            <a:headEnd/>
            <a:tailEnd type="arrow" w="med" len="med"/>
          </a:ln>
        </p:spPr>
      </p:cxnSp>
      <p:cxnSp>
        <p:nvCxnSpPr>
          <p:cNvPr id="24592" name="Straight Arrow Connector 21"/>
          <p:cNvCxnSpPr>
            <a:cxnSpLocks noChangeShapeType="1"/>
          </p:cNvCxnSpPr>
          <p:nvPr/>
        </p:nvCxnSpPr>
        <p:spPr bwMode="auto">
          <a:xfrm>
            <a:off x="3430590" y="2057401"/>
            <a:ext cx="0" cy="3428999"/>
          </a:xfrm>
          <a:prstGeom prst="straightConnector1">
            <a:avLst/>
          </a:prstGeom>
          <a:noFill/>
          <a:ln w="57150" algn="ctr">
            <a:solidFill>
              <a:srgbClr val="C00000"/>
            </a:solidFill>
            <a:round/>
            <a:headEnd/>
            <a:tailEnd type="arrow" w="med" len="med"/>
          </a:ln>
        </p:spPr>
      </p:cxnSp>
      <p:cxnSp>
        <p:nvCxnSpPr>
          <p:cNvPr id="24593" name="Straight Arrow Connector 24"/>
          <p:cNvCxnSpPr>
            <a:cxnSpLocks noChangeShapeType="1"/>
            <a:stCxn id="24584" idx="2"/>
          </p:cNvCxnSpPr>
          <p:nvPr/>
        </p:nvCxnSpPr>
        <p:spPr bwMode="auto">
          <a:xfrm rot="5400000">
            <a:off x="1371600" y="2514600"/>
            <a:ext cx="914400" cy="1588"/>
          </a:xfrm>
          <a:prstGeom prst="straightConnector1">
            <a:avLst/>
          </a:prstGeom>
          <a:noFill/>
          <a:ln w="57150" algn="ctr">
            <a:solidFill>
              <a:srgbClr val="C00000"/>
            </a:solidFill>
            <a:round/>
            <a:headEnd/>
            <a:tailEnd type="arrow" w="med" len="med"/>
          </a:ln>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3663" y="228600"/>
            <a:ext cx="8001000" cy="6124754"/>
          </a:xfrm>
          <a:prstGeom prst="rect">
            <a:avLst/>
          </a:prstGeom>
          <a:noFill/>
        </p:spPr>
        <p:txBody>
          <a:bodyPr wrap="square" rtlCol="0">
            <a:spAutoFit/>
          </a:bodyPr>
          <a:lstStyle/>
          <a:p>
            <a:r>
              <a:rPr lang="en-US" sz="2800" b="1" dirty="0"/>
              <a:t>Introduction</a:t>
            </a:r>
            <a:r>
              <a:rPr lang="en-US" sz="2800" b="1" dirty="0" smtClean="0"/>
              <a:t>:</a:t>
            </a:r>
            <a:endParaRPr lang="en-US" sz="2800" dirty="0"/>
          </a:p>
          <a:p>
            <a:r>
              <a:rPr lang="en-US" sz="2800" dirty="0"/>
              <a:t> </a:t>
            </a:r>
          </a:p>
          <a:p>
            <a:r>
              <a:rPr lang="en-US" sz="2800" dirty="0"/>
              <a:t>Your patient is experiencing kidney failure.  Her kidneys are not removing wastes and other undesirable substances from her body.  She will need dialysis treatments. </a:t>
            </a:r>
          </a:p>
          <a:p>
            <a:r>
              <a:rPr lang="en-US" sz="2800" dirty="0"/>
              <a:t> </a:t>
            </a:r>
          </a:p>
          <a:p>
            <a:r>
              <a:rPr lang="en-US" sz="2800" dirty="0"/>
              <a:t>Dialysis treatments use selective (semipermeable) membranes that allow small molecules, like urea, to diffuse out of the blood.  The membranes block the diffusion of larger molecules and blood cells so that these will remain in the blood.  </a:t>
            </a:r>
          </a:p>
          <a:p>
            <a:r>
              <a:rPr lang="en-US" sz="2800" dirty="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3663" y="228600"/>
            <a:ext cx="4068337" cy="6124754"/>
          </a:xfrm>
          <a:prstGeom prst="rect">
            <a:avLst/>
          </a:prstGeom>
          <a:noFill/>
        </p:spPr>
        <p:txBody>
          <a:bodyPr wrap="square" rtlCol="0">
            <a:spAutoFit/>
          </a:bodyPr>
          <a:lstStyle/>
          <a:p>
            <a:r>
              <a:rPr lang="en-US" sz="2800" dirty="0"/>
              <a:t> </a:t>
            </a:r>
          </a:p>
          <a:p>
            <a:r>
              <a:rPr lang="en-US" sz="2800" dirty="0"/>
              <a:t>One type of dialysis, called hemodialysis, uses a dialysis machine to clean the blood of patients who have problems with their kidneys.  </a:t>
            </a:r>
            <a:r>
              <a:rPr lang="en-US" sz="2800" b="1" dirty="0"/>
              <a:t>Read the colored sheet titled “Hemodialysis.”</a:t>
            </a:r>
            <a:endParaRPr lang="en-US" sz="2800" dirty="0"/>
          </a:p>
          <a:p>
            <a:endParaRPr lang="en-US" sz="2800" dirty="0"/>
          </a:p>
          <a:p>
            <a:r>
              <a:rPr lang="en-US" sz="2800" dirty="0"/>
              <a:t> </a:t>
            </a:r>
          </a:p>
          <a:p>
            <a:endParaRPr lang="en-US" sz="2800" dirty="0"/>
          </a:p>
          <a:p>
            <a:r>
              <a:rPr lang="en-US" sz="2800" dirty="0"/>
              <a: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609600"/>
            <a:ext cx="4191000" cy="46498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54263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22B632E-41FC-42E1-8EC7-6CAE176D1DD6}" type="slidenum">
              <a:rPr lang="en-US" smtClean="0"/>
              <a:pPr>
                <a:defRPr/>
              </a:pPr>
              <a:t>8</a:t>
            </a:fld>
            <a:endParaRPr lang="en-US"/>
          </a:p>
        </p:txBody>
      </p:sp>
      <p:sp>
        <p:nvSpPr>
          <p:cNvPr id="3" name="Rectangle 2"/>
          <p:cNvSpPr/>
          <p:nvPr/>
        </p:nvSpPr>
        <p:spPr>
          <a:xfrm>
            <a:off x="304800" y="609600"/>
            <a:ext cx="8458200" cy="5632311"/>
          </a:xfrm>
          <a:prstGeom prst="rect">
            <a:avLst/>
          </a:prstGeom>
        </p:spPr>
        <p:txBody>
          <a:bodyPr wrap="square">
            <a:spAutoFit/>
          </a:bodyPr>
          <a:lstStyle/>
          <a:p>
            <a:r>
              <a:rPr lang="en-US" sz="3600" b="1" dirty="0"/>
              <a:t>Your Tasks: </a:t>
            </a:r>
            <a:endParaRPr lang="en-US" sz="3600" dirty="0"/>
          </a:p>
          <a:p>
            <a:pPr marL="571500" lvl="0" indent="-571500">
              <a:buFont typeface="Arial" pitchFamily="34" charset="0"/>
              <a:buChar char="•"/>
            </a:pPr>
            <a:r>
              <a:rPr lang="en-US" sz="3600" dirty="0"/>
              <a:t>Create a simple miniature model of a kidney dialysis machine.  </a:t>
            </a:r>
          </a:p>
          <a:p>
            <a:pPr marL="571500" lvl="0" indent="-571500">
              <a:buFont typeface="Arial" pitchFamily="34" charset="0"/>
              <a:buChar char="•"/>
            </a:pPr>
            <a:r>
              <a:rPr lang="en-US" sz="3600" dirty="0"/>
              <a:t>Determine which molecules can diffuse through the dialysis membrane.  </a:t>
            </a:r>
          </a:p>
          <a:p>
            <a:pPr marL="571500" lvl="0" indent="-571500">
              <a:buFont typeface="Arial" pitchFamily="34" charset="0"/>
              <a:buChar char="•"/>
            </a:pPr>
            <a:r>
              <a:rPr lang="en-US" sz="3600" dirty="0"/>
              <a:t>Explain what substances should be included in the dialysate to ensure that essential and beneficial small molecules are not lost from the blood.</a:t>
            </a:r>
          </a:p>
        </p:txBody>
      </p:sp>
    </p:spTree>
    <p:extLst>
      <p:ext uri="{BB962C8B-B14F-4D97-AF65-F5344CB8AC3E}">
        <p14:creationId xmlns:p14="http://schemas.microsoft.com/office/powerpoint/2010/main" val="2701703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2998"/>
            <a:ext cx="5257800" cy="6524667"/>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2222</TotalTime>
  <Words>1384</Words>
  <Application>Microsoft Office PowerPoint</Application>
  <PresentationFormat>On-screen Show (4:3)</PresentationFormat>
  <Paragraphs>184</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Kidney Dialysis </vt:lpstr>
      <vt:lpstr>  Please complete the “Participant Card”</vt:lpstr>
      <vt:lpstr>PowerPoint Presentation</vt:lpstr>
      <vt:lpstr> Kidney Dialysis Student Handouts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Teacher Information</vt:lpstr>
      <vt:lpstr>www.sciencetakeout.com       </vt:lpstr>
      <vt:lpstr>PowerPoint Presentation</vt:lpstr>
      <vt:lpstr>PowerPoint Presentation</vt:lpstr>
      <vt:lpstr>PowerPoint Presentation</vt:lpstr>
      <vt:lpstr>PowerPoint Presentation</vt:lpstr>
    </vt:vector>
  </TitlesOfParts>
  <Company>URMC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Take-Out</dc:title>
  <dc:creator>Susan Holt</dc:creator>
  <cp:lastModifiedBy>sholt</cp:lastModifiedBy>
  <cp:revision>317</cp:revision>
  <dcterms:created xsi:type="dcterms:W3CDTF">2010-09-16T14:24:37Z</dcterms:created>
  <dcterms:modified xsi:type="dcterms:W3CDTF">2014-04-13T12:34:40Z</dcterms:modified>
</cp:coreProperties>
</file>