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313" r:id="rId3"/>
    <p:sldId id="314" r:id="rId4"/>
    <p:sldId id="261" r:id="rId5"/>
    <p:sldId id="263" r:id="rId6"/>
    <p:sldId id="264" r:id="rId7"/>
    <p:sldId id="272" r:id="rId8"/>
    <p:sldId id="270" r:id="rId9"/>
    <p:sldId id="257" r:id="rId10"/>
    <p:sldId id="308" r:id="rId11"/>
    <p:sldId id="309" r:id="rId12"/>
    <p:sldId id="310" r:id="rId13"/>
    <p:sldId id="311" r:id="rId14"/>
    <p:sldId id="312" r:id="rId15"/>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olt"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FFFF99"/>
    <a:srgbClr val="99CCFF"/>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69929" autoAdjust="0"/>
  </p:normalViewPr>
  <p:slideViewPr>
    <p:cSldViewPr>
      <p:cViewPr varScale="1">
        <p:scale>
          <a:sx n="50" d="100"/>
          <a:sy n="50" d="100"/>
        </p:scale>
        <p:origin x="-194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18"/>
    </p:cViewPr>
  </p:sorterViewPr>
  <p:notesViewPr>
    <p:cSldViewPr>
      <p:cViewPr varScale="1">
        <p:scale>
          <a:sx n="53" d="100"/>
          <a:sy n="53" d="100"/>
        </p:scale>
        <p:origin x="-2814"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a:defRPr sz="1300"/>
            </a:lvl1pPr>
          </a:lstStyle>
          <a:p>
            <a:pPr>
              <a:defRPr/>
            </a:pPr>
            <a:fld id="{8A0E7998-AE11-4A11-8B30-D05C9FDD249C}" type="datetimeFigureOut">
              <a:rPr lang="en-US"/>
              <a:pPr>
                <a:defRPr/>
              </a:pPr>
              <a:t>7/12/2014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81224E4C-DD00-46AE-A461-87BA937E8641}" type="slidenum">
              <a:rPr lang="en-US"/>
              <a:pPr>
                <a:defRPr/>
              </a:pPr>
              <a:t>‹#›</a:t>
            </a:fld>
            <a:endParaRPr lang="en-US"/>
          </a:p>
        </p:txBody>
      </p:sp>
    </p:spTree>
    <p:extLst>
      <p:ext uri="{BB962C8B-B14F-4D97-AF65-F5344CB8AC3E}">
        <p14:creationId xmlns:p14="http://schemas.microsoft.com/office/powerpoint/2010/main" val="36384477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a:noFill/>
          <a:ln/>
        </p:spPr>
        <p:txBody>
          <a:bodyPr/>
          <a:lstStyle/>
          <a:p>
            <a:pPr marL="171450" indent="-171450" eaLnBrk="1" hangingPunct="1">
              <a:buFont typeface="Arial" pitchFamily="34" charset="0"/>
              <a:buChar char="•"/>
            </a:pPr>
            <a:r>
              <a:rPr lang="en-US" dirty="0" smtClean="0"/>
              <a:t>This slide should be on screen as participants enter the room.</a:t>
            </a:r>
          </a:p>
          <a:p>
            <a:pPr marL="171450" indent="-171450" eaLnBrk="1" hangingPunct="1">
              <a:buFont typeface="Arial" pitchFamily="34" charset="0"/>
              <a:buChar char="•"/>
            </a:pPr>
            <a:r>
              <a:rPr lang="en-US" dirty="0" smtClean="0"/>
              <a:t>Start workshop on time—do not wait for “stragglers”</a:t>
            </a:r>
          </a:p>
          <a:p>
            <a:pPr marL="171450" indent="-171450" eaLnBrk="1" hangingPunct="1">
              <a:buFont typeface="Arial" pitchFamily="34" charset="0"/>
              <a:buChar char="•"/>
            </a:pPr>
            <a:r>
              <a:rPr lang="en-US" dirty="0" smtClean="0"/>
              <a:t>Welcome participants as they enter room</a:t>
            </a:r>
          </a:p>
          <a:p>
            <a:pPr marL="171450" indent="-171450" eaLnBrk="1" hangingPunct="1">
              <a:buFont typeface="Arial" pitchFamily="34" charset="0"/>
              <a:buChar char="•"/>
            </a:pPr>
            <a:r>
              <a:rPr lang="en-US" dirty="0" smtClean="0"/>
              <a:t>Do NOT do participant introductions unless the workshop group is a very small one (less than 10 people).  Introduce self and briefly explain teaching experience and current position.</a:t>
            </a:r>
          </a:p>
          <a:p>
            <a:pPr marL="171450" indent="-171450" eaLnBrk="1" hangingPunct="1">
              <a:spcBef>
                <a:spcPct val="0"/>
              </a:spcBef>
              <a:buFont typeface="Arial" pitchFamily="34" charset="0"/>
              <a:buChar char="•"/>
            </a:pPr>
            <a:r>
              <a:rPr lang="en-US" dirty="0" smtClean="0"/>
              <a:t>The activity that you will do today was developed by the Life Sciences Learning Center at the University of Rochester.  We found that teachers wanted access to the activities that we developed even after our grant support had ended. </a:t>
            </a:r>
          </a:p>
          <a:p>
            <a:pPr marL="171450" indent="-171450" eaLnBrk="1" hangingPunct="1">
              <a:spcBef>
                <a:spcPct val="0"/>
              </a:spcBef>
              <a:buFont typeface="Arial" pitchFamily="34" charset="0"/>
              <a:buChar char="•"/>
            </a:pPr>
            <a:r>
              <a:rPr lang="en-US" dirty="0" smtClean="0"/>
              <a:t>To provide for sustained dissemination, we formed a small spin-off company called Science Take-Out. Explain that Science Take-Out is a small company that manufactures and sells hands-on science kits for middle or high school biology students.</a:t>
            </a:r>
          </a:p>
          <a:p>
            <a:pPr marL="171450" indent="-171450" eaLnBrk="1" hangingPunct="1">
              <a:spcBef>
                <a:spcPct val="0"/>
              </a:spcBef>
              <a:buFont typeface="Arial" pitchFamily="34" charset="0"/>
              <a:buChar char="•"/>
            </a:pPr>
            <a:endParaRPr lang="en-US" dirty="0" smtClean="0"/>
          </a:p>
        </p:txBody>
      </p:sp>
      <p:sp>
        <p:nvSpPr>
          <p:cNvPr id="19459" name="Slide Number Placeholder 3"/>
          <p:cNvSpPr>
            <a:spLocks noGrp="1"/>
          </p:cNvSpPr>
          <p:nvPr>
            <p:ph type="sldNum" sz="quarter" idx="5"/>
          </p:nvPr>
        </p:nvSpPr>
        <p:spPr>
          <a:noFill/>
        </p:spPr>
        <p:txBody>
          <a:bodyPr/>
          <a:lstStyle/>
          <a:p>
            <a:fld id="{771744C6-3948-48A1-854F-06D03A67A33E}"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a:noFill/>
          <a:ln/>
        </p:spPr>
        <p:txBody>
          <a:bodyPr/>
          <a:lstStyle/>
          <a:p>
            <a:pPr marL="181240" indent="-181240" eaLnBrk="1" hangingPunct="1">
              <a:buFont typeface="Arial" panose="020B0604020202020204" pitchFamily="34" charset="0"/>
              <a:buChar char="•"/>
            </a:pPr>
            <a:r>
              <a:rPr lang="en-US" dirty="0" smtClean="0"/>
              <a:t>The kit you used today is available from Science Take-Out as a completely assembled student kit. </a:t>
            </a:r>
          </a:p>
          <a:p>
            <a:pPr marL="181240" indent="-181240" eaLnBrk="1" hangingPunct="1">
              <a:buFont typeface="Arial" panose="020B0604020202020204" pitchFamily="34" charset="0"/>
              <a:buChar char="•"/>
            </a:pPr>
            <a:r>
              <a:rPr lang="en-US" dirty="0" smtClean="0"/>
              <a:t>Please explore the website to learn about other STO kits.  </a:t>
            </a:r>
          </a:p>
          <a:p>
            <a:pPr marL="181240" indent="-181240" eaLnBrk="1" hangingPunct="1">
              <a:buFont typeface="Arial" panose="020B0604020202020204" pitchFamily="34" charset="0"/>
              <a:buChar char="•"/>
            </a:pPr>
            <a:r>
              <a:rPr lang="en-US" dirty="0" smtClean="0"/>
              <a:t>You can download the complete teacher instructions so that you can see what you are buying.</a:t>
            </a:r>
          </a:p>
        </p:txBody>
      </p:sp>
      <p:sp>
        <p:nvSpPr>
          <p:cNvPr id="41987" name="Slide Number Placeholder 3"/>
          <p:cNvSpPr>
            <a:spLocks noGrp="1"/>
          </p:cNvSpPr>
          <p:nvPr>
            <p:ph type="sldNum" sz="quarter" idx="5"/>
          </p:nvPr>
        </p:nvSpPr>
        <p:spPr>
          <a:noFill/>
        </p:spPr>
        <p:txBody>
          <a:bodyPr/>
          <a:lstStyle/>
          <a:p>
            <a:fld id="{9214A6EE-5789-4140-8EAF-1395C870FF8C}"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You have a brochure that includes information on other Science Take-Out kits and a price list.</a:t>
            </a:r>
            <a:r>
              <a:rPr lang="en-US" baseline="0" dirty="0" smtClean="0"/>
              <a:t>  </a:t>
            </a:r>
            <a:r>
              <a:rPr lang="en-US" dirty="0" smtClean="0"/>
              <a:t>Visit the Science Take-Out website to get further information for each kit. </a:t>
            </a:r>
          </a:p>
          <a:p>
            <a:pPr>
              <a:spcBef>
                <a:spcPct val="0"/>
              </a:spcBef>
            </a:pPr>
            <a:r>
              <a:rPr lang="en-US" dirty="0" smtClean="0"/>
              <a:t>At the website, you can download the teacher information for each kit to help you decide which kits you would like to purchase.</a:t>
            </a:r>
          </a:p>
          <a:p>
            <a:pPr>
              <a:spcBef>
                <a:spcPct val="0"/>
              </a:spcBef>
            </a:pPr>
            <a:endParaRPr lang="en-US" dirty="0" smtClean="0"/>
          </a:p>
          <a:p>
            <a:pPr>
              <a:spcBef>
                <a:spcPct val="0"/>
              </a:spcBef>
            </a:pPr>
            <a:r>
              <a:rPr lang="en-US" dirty="0" smtClean="0"/>
              <a:t>Science Take-Out kits are available as:</a:t>
            </a:r>
          </a:p>
          <a:p>
            <a:pPr>
              <a:spcBef>
                <a:spcPct val="0"/>
              </a:spcBef>
            </a:pPr>
            <a:r>
              <a:rPr lang="en-US" b="1" dirty="0" smtClean="0"/>
              <a:t>Individual Assembled Kits </a:t>
            </a:r>
            <a:r>
              <a:rPr lang="en-US" dirty="0" smtClean="0"/>
              <a:t>like the kits you used in this workshop</a:t>
            </a:r>
          </a:p>
          <a:p>
            <a:pPr>
              <a:spcBef>
                <a:spcPct val="0"/>
              </a:spcBef>
            </a:pPr>
            <a:r>
              <a:rPr lang="en-US" b="1" dirty="0" smtClean="0"/>
              <a:t>Unassembled Packs </a:t>
            </a:r>
            <a:r>
              <a:rPr lang="en-US" dirty="0" smtClean="0"/>
              <a:t>that contain all</a:t>
            </a:r>
            <a:r>
              <a:rPr lang="en-US" baseline="0" dirty="0" smtClean="0"/>
              <a:t> supplies needed to make 10 kits</a:t>
            </a:r>
          </a:p>
          <a:p>
            <a:pPr>
              <a:spcBef>
                <a:spcPct val="0"/>
              </a:spcBef>
            </a:pPr>
            <a:r>
              <a:rPr lang="en-US" b="1" baseline="0" dirty="0" smtClean="0"/>
              <a:t>Refill Packs </a:t>
            </a:r>
            <a:r>
              <a:rPr lang="en-US" baseline="0" dirty="0" smtClean="0"/>
              <a:t>that contain supplies needed to refill the consumables for 10 kits</a:t>
            </a:r>
            <a:endParaRPr lang="en-US" dirty="0" smtClean="0"/>
          </a:p>
          <a:p>
            <a:pPr>
              <a:spcBef>
                <a:spcPct val="0"/>
              </a:spcBef>
            </a:pPr>
            <a:r>
              <a:rPr lang="en-US" dirty="0" smtClean="0"/>
              <a:t>  </a:t>
            </a:r>
          </a:p>
          <a:p>
            <a:pPr>
              <a:spcBef>
                <a:spcPct val="0"/>
              </a:spcBef>
            </a:pPr>
            <a:endParaRPr lang="en-US" dirty="0"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44FA5A-CC7E-4FF8-9D0B-33A597721FC3}"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xfrm>
            <a:off x="1258888" y="720725"/>
            <a:ext cx="4800600" cy="3600450"/>
          </a:xfrm>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lIns="96653" tIns="48326" rIns="96653" bIns="48326" numCol="1" anchor="t" anchorCtr="0" compatLnSpc="1">
            <a:prstTxWarp prst="textNoShape">
              <a:avLst/>
            </a:prstTxWarp>
          </a:bodyPr>
          <a:lstStyle/>
          <a:p>
            <a:pPr marL="181240" indent="-181240" eaLnBrk="1" hangingPunct="1">
              <a:spcBef>
                <a:spcPct val="0"/>
              </a:spcBef>
              <a:buFontTx/>
              <a:buChar char="•"/>
            </a:pPr>
            <a:r>
              <a:rPr lang="en-US" dirty="0" smtClean="0"/>
              <a:t>Science Take-Out has received an NIH Small Business grant.  Support from this grant will allow us to field test Science</a:t>
            </a:r>
            <a:r>
              <a:rPr lang="en-US" baseline="0" dirty="0" smtClean="0"/>
              <a:t> Take-Out kits</a:t>
            </a:r>
            <a:endParaRPr lang="en-US" dirty="0" smtClean="0"/>
          </a:p>
          <a:p>
            <a:pPr marL="181240" indent="-181240" eaLnBrk="1" hangingPunct="1">
              <a:spcBef>
                <a:spcPct val="0"/>
              </a:spcBef>
              <a:buFontTx/>
              <a:buChar char="•"/>
            </a:pPr>
            <a:r>
              <a:rPr lang="en-US" dirty="0" smtClean="0"/>
              <a:t>If you would like to be a field test teacher, indicate this by circling yes on your participant card.  We</a:t>
            </a:r>
            <a:r>
              <a:rPr lang="en-US" baseline="0" dirty="0" smtClean="0"/>
              <a:t> will add you to our email list for field test teacher recruitment.</a:t>
            </a:r>
            <a:endParaRPr lang="en-US" dirty="0" smtClean="0"/>
          </a:p>
          <a:p>
            <a:pPr marL="181240" indent="-181240" eaLnBrk="1" hangingPunct="1">
              <a:spcBef>
                <a:spcPct val="0"/>
              </a:spcBef>
              <a:buFontTx/>
              <a:buChar char="•"/>
            </a:pPr>
            <a:endParaRPr lang="en-US" dirty="0" smtClean="0"/>
          </a:p>
        </p:txBody>
      </p:sp>
      <p:sp>
        <p:nvSpPr>
          <p:cNvPr id="41987"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53" tIns="48326" rIns="96653" bIns="48326" anchor="b"/>
          <a:lstStyle/>
          <a:p>
            <a:pPr algn="r"/>
            <a:fld id="{B48FA4E7-794A-42C8-AF68-1916602C4222}" type="slidenum">
              <a:rPr lang="en-US" sz="1300"/>
              <a:pPr algn="r"/>
              <a:t>12</a:t>
            </a:fld>
            <a:endParaRPr lang="en-US" sz="13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xfrm>
            <a:off x="1258888" y="720725"/>
            <a:ext cx="4800600" cy="3600450"/>
          </a:xfrm>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lIns="96653" tIns="48326" rIns="96653" bIns="48326" numCol="1" anchor="t" anchorCtr="0" compatLnSpc="1">
            <a:prstTxWarp prst="textNoShape">
              <a:avLst/>
            </a:prstTxWarp>
          </a:bodyPr>
          <a:lstStyle/>
          <a:p>
            <a:pPr marL="181240" indent="-181240" eaLnBrk="1" hangingPunct="1">
              <a:spcBef>
                <a:spcPct val="0"/>
              </a:spcBef>
              <a:buFontTx/>
              <a:buChar char="•"/>
            </a:pPr>
            <a:r>
              <a:rPr lang="en-US" dirty="0" smtClean="0"/>
              <a:t>Science Take-Out has received an NIH Small Business grant.  Support from this grant will allow us to field test Science</a:t>
            </a:r>
            <a:r>
              <a:rPr lang="en-US" baseline="0" dirty="0" smtClean="0"/>
              <a:t> Take-Out kits</a:t>
            </a:r>
            <a:endParaRPr lang="en-US" dirty="0" smtClean="0"/>
          </a:p>
          <a:p>
            <a:pPr marL="181240" indent="-181240" eaLnBrk="1" hangingPunct="1">
              <a:spcBef>
                <a:spcPct val="0"/>
              </a:spcBef>
              <a:buFontTx/>
              <a:buChar char="•"/>
            </a:pPr>
            <a:r>
              <a:rPr lang="en-US" dirty="0" smtClean="0"/>
              <a:t>If you would like to be a field test teacher, indicate this by circling yes on your participant card.  We</a:t>
            </a:r>
            <a:r>
              <a:rPr lang="en-US" baseline="0" dirty="0" smtClean="0"/>
              <a:t> will add you to our email list for field test teacher recruitment.</a:t>
            </a:r>
            <a:endParaRPr lang="en-US" dirty="0" smtClean="0"/>
          </a:p>
          <a:p>
            <a:pPr marL="181240" indent="-181240" eaLnBrk="1" hangingPunct="1">
              <a:spcBef>
                <a:spcPct val="0"/>
              </a:spcBef>
              <a:buFontTx/>
              <a:buChar char="•"/>
            </a:pPr>
            <a:endParaRPr lang="en-US" dirty="0" smtClean="0"/>
          </a:p>
        </p:txBody>
      </p:sp>
      <p:sp>
        <p:nvSpPr>
          <p:cNvPr id="41987"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53" tIns="48326" rIns="96653" bIns="48326" anchor="b"/>
          <a:lstStyle/>
          <a:p>
            <a:pPr algn="r"/>
            <a:fld id="{B48FA4E7-794A-42C8-AF68-1916602C4222}" type="slidenum">
              <a:rPr lang="en-US" sz="1300"/>
              <a:pPr algn="r"/>
              <a:t>13</a:t>
            </a:fld>
            <a:endParaRPr lang="en-US" sz="13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marL="181240" indent="-181240">
              <a:buFontTx/>
              <a:buChar char="•"/>
            </a:pPr>
            <a:r>
              <a:rPr lang="en-US" smtClean="0"/>
              <a:t>Encourage teachers to write comments on the back of the participant survey card.</a:t>
            </a:r>
          </a:p>
          <a:p>
            <a:pPr marL="181240" indent="-181240">
              <a:buFontTx/>
              <a:buChar char="•"/>
            </a:pPr>
            <a:r>
              <a:rPr lang="en-US" smtClean="0"/>
              <a:t>Please remember to collect participant feedback cards!!</a:t>
            </a:r>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FA1639-2E15-4CD2-9D2B-B68E343D710E}" type="slidenum">
              <a:rPr lang="en-US" smtClean="0"/>
              <a:pPr/>
              <a:t>14</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p:txBody>
          <a:bodyPr wrap="square" numCol="1" anchor="t" anchorCtr="0" compatLnSpc="1">
            <a:prstTxWarp prst="textNoShape">
              <a:avLst/>
            </a:prstTxWarp>
          </a:bodyPr>
          <a:lstStyle/>
          <a:p>
            <a:pPr marL="181240" indent="-181240">
              <a:buFont typeface="Arial" pitchFamily="34" charset="0"/>
              <a:buChar char="•"/>
              <a:defRPr/>
            </a:pPr>
            <a:r>
              <a:rPr lang="en-US" dirty="0" smtClean="0"/>
              <a:t>Because this workshop is supported through a grant from the National Institutes of Health, it is important that we collect data from workshop participants.</a:t>
            </a:r>
          </a:p>
          <a:p>
            <a:pPr marL="181240" indent="-181240">
              <a:buFont typeface="Arial" pitchFamily="34" charset="0"/>
              <a:buChar char="•"/>
              <a:defRPr/>
            </a:pPr>
            <a:r>
              <a:rPr lang="en-US" dirty="0" smtClean="0"/>
              <a:t>Please fill in the participant</a:t>
            </a:r>
            <a:r>
              <a:rPr lang="en-US" baseline="0" dirty="0" smtClean="0"/>
              <a:t> </a:t>
            </a:r>
            <a:r>
              <a:rPr lang="en-US" dirty="0" smtClean="0"/>
              <a:t>card during the workshop.</a:t>
            </a:r>
          </a:p>
          <a:p>
            <a:pPr marL="181240" indent="-181240">
              <a:buFont typeface="Arial" pitchFamily="34" charset="0"/>
              <a:buChar char="•"/>
              <a:defRPr/>
            </a:pPr>
            <a:r>
              <a:rPr lang="en-US" dirty="0" smtClean="0"/>
              <a:t>Use the space at the bottom and the back of the card to provide comments on the workshop or the kits used during the workshop.</a:t>
            </a:r>
          </a:p>
          <a:p>
            <a:pPr eaLnBrk="1" hangingPunct="1">
              <a:spcBef>
                <a:spcPct val="0"/>
              </a:spcBef>
              <a:defRPr/>
            </a:pPr>
            <a:endParaRPr lang="en-US" dirty="0" smtClean="0"/>
          </a:p>
        </p:txBody>
      </p:sp>
      <p:sp>
        <p:nvSpPr>
          <p:cNvPr id="17411"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61" tIns="48331" rIns="96661" bIns="48331" anchor="b"/>
          <a:lstStyle/>
          <a:p>
            <a:pPr algn="r"/>
            <a:fld id="{4949866E-AC20-4A41-AC7F-044A97754521}" type="slidenum">
              <a:rPr lang="en-US" sz="1300"/>
              <a:pPr algn="r"/>
              <a:t>2</a:t>
            </a:fld>
            <a:endParaRPr lang="en-US"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marL="181240" indent="-181240" eaLnBrk="1" hangingPunct="1">
              <a:spcBef>
                <a:spcPct val="0"/>
              </a:spcBef>
              <a:buFont typeface="Arial" pitchFamily="34" charset="0"/>
              <a:buChar char="•"/>
            </a:pPr>
            <a:r>
              <a:rPr lang="en-US" dirty="0" smtClean="0"/>
              <a:t>When we do hands-on workshops we ask you to switch between two hats as you work—your student hat and teacher hat.</a:t>
            </a:r>
          </a:p>
          <a:p>
            <a:pPr marL="181240" indent="-181240" eaLnBrk="1" hangingPunct="1">
              <a:spcBef>
                <a:spcPct val="0"/>
              </a:spcBef>
              <a:buFont typeface="Arial" pitchFamily="34" charset="0"/>
              <a:buChar char="•"/>
            </a:pPr>
            <a:r>
              <a:rPr lang="en-US" dirty="0" smtClean="0"/>
              <a:t>We want to you work with partners to experience the kit by completing the activity</a:t>
            </a:r>
          </a:p>
          <a:p>
            <a:pPr marL="181240" indent="-181240" eaLnBrk="1" hangingPunct="1">
              <a:spcBef>
                <a:spcPct val="0"/>
              </a:spcBef>
              <a:buFont typeface="Arial" pitchFamily="34" charset="0"/>
              <a:buChar char="•"/>
            </a:pPr>
            <a:r>
              <a:rPr lang="en-US" dirty="0" smtClean="0"/>
              <a:t>We encourage you also have conversations about how you might integrate this into your curriculum and/or support your students.   </a:t>
            </a:r>
          </a:p>
          <a:p>
            <a:pPr marL="181240" indent="-181240">
              <a:buFont typeface="Arial" pitchFamily="34" charset="0"/>
              <a:buChar char="•"/>
            </a:pPr>
            <a:r>
              <a:rPr lang="en-US" dirty="0" smtClean="0"/>
              <a:t>If you have questions, please call me over while you are working on the activity.</a:t>
            </a:r>
          </a:p>
          <a:p>
            <a:pPr marL="181240" indent="-181240">
              <a:buFont typeface="Arial" pitchFamily="34" charset="0"/>
              <a:buChar char="•"/>
            </a:pPr>
            <a:r>
              <a:rPr lang="en-US" dirty="0" smtClean="0"/>
              <a:t>Also, you may find me interrupting to provide further explanation as you work.</a:t>
            </a:r>
          </a:p>
          <a:p>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04C3F3D-4EAC-4ADB-A8CD-324DCDFF9089}"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a:noFill/>
          <a:ln/>
        </p:spPr>
        <p:txBody>
          <a:bodyPr/>
          <a:lstStyle/>
          <a:p>
            <a:pPr marL="171450" indent="-171450">
              <a:spcBef>
                <a:spcPct val="0"/>
              </a:spcBef>
              <a:buFont typeface="Arial" pitchFamily="34" charset="0"/>
              <a:buChar char="•"/>
            </a:pPr>
            <a:r>
              <a:rPr lang="en-US" dirty="0" smtClean="0"/>
              <a:t>DISTRIBUTE 1 KIT</a:t>
            </a:r>
            <a:r>
              <a:rPr lang="en-US" baseline="0" dirty="0" smtClean="0"/>
              <a:t> and 1</a:t>
            </a:r>
            <a:r>
              <a:rPr lang="en-US" dirty="0" smtClean="0"/>
              <a:t> STUDENT INSTRUCTIONS</a:t>
            </a:r>
            <a:r>
              <a:rPr lang="en-US" baseline="0" dirty="0" smtClean="0"/>
              <a:t> to </a:t>
            </a:r>
            <a:r>
              <a:rPr lang="en-US" dirty="0" smtClean="0"/>
              <a:t>EACH PER PAIR OF TEACHERS </a:t>
            </a:r>
          </a:p>
          <a:p>
            <a:pPr marL="171450" indent="-171450">
              <a:spcBef>
                <a:spcPct val="0"/>
              </a:spcBef>
              <a:buFont typeface="Arial" pitchFamily="34" charset="0"/>
              <a:buChar char="•"/>
            </a:pPr>
            <a:r>
              <a:rPr lang="en-US" dirty="0" smtClean="0"/>
              <a:t>Every kit comes with a sheet with a colored quick guide and safety instructions.  Teachers should keep this colored sheet in the kit bag if they plan to refill the</a:t>
            </a:r>
            <a:r>
              <a:rPr lang="en-US" baseline="0" dirty="0" smtClean="0"/>
              <a:t> kit</a:t>
            </a:r>
            <a:r>
              <a:rPr lang="en-US" dirty="0" smtClean="0"/>
              <a:t>. </a:t>
            </a:r>
          </a:p>
          <a:p>
            <a:pPr marL="171450" indent="-171450">
              <a:spcBef>
                <a:spcPct val="0"/>
              </a:spcBef>
              <a:buFont typeface="Arial" pitchFamily="34" charset="0"/>
              <a:buChar char="•"/>
            </a:pPr>
            <a:r>
              <a:rPr lang="en-US" dirty="0" smtClean="0"/>
              <a:t>Each kit comes with ONE student instruction handout. Teachers may make additional copies if their students are working in teams.  </a:t>
            </a:r>
          </a:p>
          <a:p>
            <a:pPr marL="171450" indent="-171450">
              <a:spcBef>
                <a:spcPct val="0"/>
              </a:spcBef>
              <a:buFont typeface="Arial" pitchFamily="34" charset="0"/>
              <a:buChar char="•"/>
            </a:pPr>
            <a:r>
              <a:rPr lang="en-US" dirty="0" smtClean="0"/>
              <a:t>For today, you will be working in teams of 2.  </a:t>
            </a:r>
          </a:p>
          <a:p>
            <a:pPr marL="171450" indent="-171450">
              <a:spcBef>
                <a:spcPct val="0"/>
              </a:spcBef>
              <a:buFont typeface="Arial" pitchFamily="34" charset="0"/>
              <a:buChar char="•"/>
            </a:pPr>
            <a:r>
              <a:rPr lang="en-US" dirty="0" smtClean="0"/>
              <a:t>One of you should use the student instructions in the bag.  The other person should use the additional handout that we have provided.    </a:t>
            </a:r>
          </a:p>
          <a:p>
            <a:pPr eaLnBrk="1" hangingPunct="1">
              <a:spcBef>
                <a:spcPct val="0"/>
              </a:spcBef>
            </a:pPr>
            <a:r>
              <a:rPr lang="en-US" dirty="0" smtClean="0"/>
              <a:t> </a:t>
            </a:r>
          </a:p>
        </p:txBody>
      </p:sp>
      <p:sp>
        <p:nvSpPr>
          <p:cNvPr id="29699" name="Slide Number Placeholder 3"/>
          <p:cNvSpPr>
            <a:spLocks noGrp="1"/>
          </p:cNvSpPr>
          <p:nvPr>
            <p:ph type="sldNum" sz="quarter" idx="5"/>
          </p:nvPr>
        </p:nvSpPr>
        <p:spPr>
          <a:noFill/>
        </p:spPr>
        <p:txBody>
          <a:bodyPr/>
          <a:lstStyle/>
          <a:p>
            <a:fld id="{CE84F433-AB14-446F-AA43-C6F2D8E1720E}"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a:noFill/>
          <a:ln/>
        </p:spPr>
        <p:txBody>
          <a:bodyPr/>
          <a:lstStyle/>
          <a:p>
            <a:pPr marL="171450" indent="-171450" eaLnBrk="1" hangingPunct="1">
              <a:spcBef>
                <a:spcPct val="0"/>
              </a:spcBef>
              <a:buFont typeface="Arial" pitchFamily="34" charset="0"/>
              <a:buChar char="•"/>
            </a:pPr>
            <a:endParaRPr lang="en-US" baseline="0" dirty="0" smtClean="0"/>
          </a:p>
          <a:p>
            <a:pPr marL="0" indent="0" eaLnBrk="1" hangingPunct="1">
              <a:spcBef>
                <a:spcPct val="0"/>
              </a:spcBef>
              <a:buFont typeface="Arial" pitchFamily="34" charset="0"/>
              <a:buNone/>
            </a:pPr>
            <a:r>
              <a:rPr lang="en-US" b="1" baseline="0" dirty="0" smtClean="0"/>
              <a:t>Part 1:  What food might be causing the foodborne illness?</a:t>
            </a:r>
          </a:p>
          <a:p>
            <a:pPr marL="171450" indent="-171450" eaLnBrk="1" hangingPunct="1">
              <a:spcBef>
                <a:spcPct val="0"/>
              </a:spcBef>
              <a:buFont typeface="Arial" pitchFamily="34" charset="0"/>
              <a:buChar char="•"/>
            </a:pPr>
            <a:r>
              <a:rPr lang="en-US" b="0" dirty="0" smtClean="0"/>
              <a:t>The A</a:t>
            </a:r>
            <a:r>
              <a:rPr lang="en-US" b="0" baseline="0" dirty="0" smtClean="0"/>
              <a:t> Case of Food Poisoning begins with a case about family members affected by food poisoning (also called foodborne illness). </a:t>
            </a:r>
          </a:p>
          <a:p>
            <a:pPr marL="171450" indent="-171450" eaLnBrk="1" hangingPunct="1">
              <a:spcBef>
                <a:spcPct val="0"/>
              </a:spcBef>
              <a:buFont typeface="Arial" pitchFamily="34" charset="0"/>
              <a:buChar char="•"/>
            </a:pPr>
            <a:r>
              <a:rPr lang="en-US" baseline="0" dirty="0" smtClean="0"/>
              <a:t>Ask one participant to read the information in the box.</a:t>
            </a:r>
          </a:p>
          <a:p>
            <a:pPr marL="171450" indent="-171450" eaLnBrk="1" hangingPunct="1">
              <a:spcBef>
                <a:spcPct val="0"/>
              </a:spcBef>
              <a:buFont typeface="Arial" pitchFamily="34" charset="0"/>
              <a:buChar char="•"/>
            </a:pPr>
            <a:r>
              <a:rPr lang="en-US" baseline="0" dirty="0" smtClean="0"/>
              <a:t>Ask participants work with their partner to use the information on the next page to determine what food or foods may be causing the foodborne illness. </a:t>
            </a:r>
          </a:p>
          <a:p>
            <a:pPr marL="171450" indent="-171450" eaLnBrk="1" hangingPunct="1">
              <a:spcBef>
                <a:spcPct val="0"/>
              </a:spcBef>
              <a:buFont typeface="Arial" pitchFamily="34" charset="0"/>
              <a:buChar char="•"/>
            </a:pPr>
            <a:r>
              <a:rPr lang="en-US" baseline="0" dirty="0" smtClean="0"/>
              <a:t>Note that Part 1 may be done as </a:t>
            </a:r>
            <a:r>
              <a:rPr lang="en-US" baseline="0" dirty="0" err="1" smtClean="0"/>
              <a:t>prelab</a:t>
            </a:r>
            <a:r>
              <a:rPr lang="en-US" baseline="0" dirty="0" smtClean="0"/>
              <a:t> homework. </a:t>
            </a:r>
          </a:p>
          <a:p>
            <a:pPr marL="0" indent="0" eaLnBrk="1" hangingPunct="1">
              <a:spcBef>
                <a:spcPct val="0"/>
              </a:spcBef>
              <a:buFont typeface="Arial" pitchFamily="34" charset="0"/>
              <a:buNone/>
            </a:pPr>
            <a:endParaRPr lang="en-US" dirty="0" smtClean="0"/>
          </a:p>
        </p:txBody>
      </p:sp>
      <p:sp>
        <p:nvSpPr>
          <p:cNvPr id="33795" name="Slide Number Placeholder 3"/>
          <p:cNvSpPr>
            <a:spLocks noGrp="1"/>
          </p:cNvSpPr>
          <p:nvPr>
            <p:ph type="sldNum" sz="quarter" idx="5"/>
          </p:nvPr>
        </p:nvSpPr>
        <p:spPr>
          <a:noFill/>
        </p:spPr>
        <p:txBody>
          <a:bodyPr/>
          <a:lstStyle/>
          <a:p>
            <a:fld id="{0475BE8A-E30E-4071-B5E5-488551A93C5D}"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a:noFill/>
          <a:ln/>
        </p:spPr>
        <p:txBody>
          <a:bodyPr/>
          <a:lstStyle/>
          <a:p>
            <a:pPr marL="0" indent="0" eaLnBrk="1" hangingPunct="1">
              <a:spcBef>
                <a:spcPct val="0"/>
              </a:spcBef>
              <a:buFont typeface="Arial" pitchFamily="34" charset="0"/>
              <a:buNone/>
            </a:pPr>
            <a:r>
              <a:rPr lang="en-US" b="1" dirty="0" smtClean="0"/>
              <a:t>Part </a:t>
            </a:r>
            <a:r>
              <a:rPr lang="en-US" b="1" dirty="0" smtClean="0"/>
              <a:t>2: What pathogen might be causing the foodborne illness?</a:t>
            </a:r>
          </a:p>
          <a:p>
            <a:pPr marL="171450" indent="-171450" eaLnBrk="1" hangingPunct="1">
              <a:spcBef>
                <a:spcPct val="0"/>
              </a:spcBef>
              <a:buFont typeface="Arial" pitchFamily="34" charset="0"/>
              <a:buChar char="•"/>
            </a:pPr>
            <a:r>
              <a:rPr lang="en-US" baseline="0" dirty="0" smtClean="0"/>
              <a:t>Ask one participant to read the information in the box.</a:t>
            </a:r>
          </a:p>
          <a:p>
            <a:pPr marL="171450" indent="-171450" eaLnBrk="1" hangingPunct="1">
              <a:spcBef>
                <a:spcPct val="0"/>
              </a:spcBef>
              <a:buFont typeface="Arial" pitchFamily="34" charset="0"/>
              <a:buChar char="•"/>
            </a:pPr>
            <a:r>
              <a:rPr lang="en-US" baseline="0" dirty="0" smtClean="0"/>
              <a:t>Ask participants work with their partner to complete Part 2.  </a:t>
            </a:r>
          </a:p>
          <a:p>
            <a:pPr marL="171450" indent="-171450" eaLnBrk="1" hangingPunct="1">
              <a:spcBef>
                <a:spcPct val="0"/>
              </a:spcBef>
              <a:buFont typeface="Arial" pitchFamily="34" charset="0"/>
              <a:buChar char="•"/>
            </a:pPr>
            <a:endParaRPr lang="en-US" dirty="0" smtClean="0"/>
          </a:p>
          <a:p>
            <a:pPr marL="171450" indent="-171450" eaLnBrk="1" hangingPunct="1">
              <a:spcBef>
                <a:spcPct val="0"/>
              </a:spcBef>
              <a:buFont typeface="Arial" pitchFamily="34" charset="0"/>
              <a:buChar char="•"/>
            </a:pPr>
            <a:endParaRPr lang="en-US" dirty="0" smtClean="0"/>
          </a:p>
        </p:txBody>
      </p:sp>
      <p:sp>
        <p:nvSpPr>
          <p:cNvPr id="35843" name="Slide Number Placeholder 3"/>
          <p:cNvSpPr>
            <a:spLocks noGrp="1"/>
          </p:cNvSpPr>
          <p:nvPr>
            <p:ph type="sldNum" sz="quarter" idx="5"/>
          </p:nvPr>
        </p:nvSpPr>
        <p:spPr>
          <a:noFill/>
        </p:spPr>
        <p:txBody>
          <a:bodyPr/>
          <a:lstStyle/>
          <a:p>
            <a:fld id="{06BC5FA8-BCBD-4254-8B8C-38AF879A18DD}"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a:noFill/>
          <a:ln/>
        </p:spPr>
        <p:txBody>
          <a:bodyPr/>
          <a:lstStyle/>
          <a:p>
            <a:pPr eaLnBrk="1" hangingPunct="1">
              <a:spcBef>
                <a:spcPct val="0"/>
              </a:spcBef>
            </a:pPr>
            <a:r>
              <a:rPr lang="en-US" b="1" dirty="0" smtClean="0"/>
              <a:t>Part 3:  Which food is contaminated?</a:t>
            </a:r>
          </a:p>
          <a:p>
            <a:pPr marL="171450" indent="-171450" eaLnBrk="1" hangingPunct="1">
              <a:spcBef>
                <a:spcPct val="0"/>
              </a:spcBef>
              <a:buFont typeface="Arial" panose="020B0604020202020204" pitchFamily="34" charset="0"/>
              <a:buChar char="•"/>
            </a:pPr>
            <a:r>
              <a:rPr lang="en-US" dirty="0" smtClean="0"/>
              <a:t>Ask one participant</a:t>
            </a:r>
            <a:r>
              <a:rPr lang="en-US" baseline="0" dirty="0" smtClean="0"/>
              <a:t> to read the information in the box.</a:t>
            </a:r>
          </a:p>
          <a:p>
            <a:pPr marL="171450" indent="-171450" eaLnBrk="1" hangingPunct="1">
              <a:spcBef>
                <a:spcPct val="0"/>
              </a:spcBef>
              <a:buFont typeface="Arial" panose="020B0604020202020204" pitchFamily="34" charset="0"/>
              <a:buChar char="•"/>
            </a:pPr>
            <a:r>
              <a:rPr lang="en-US" baseline="0" dirty="0" smtClean="0"/>
              <a:t>Ask participants to work with their partner to complete Part 3.</a:t>
            </a:r>
            <a:endParaRPr lang="en-US" dirty="0" smtClean="0"/>
          </a:p>
          <a:p>
            <a:pPr eaLnBrk="1" hangingPunct="1">
              <a:spcBef>
                <a:spcPct val="0"/>
              </a:spcBef>
            </a:pPr>
            <a:endParaRPr lang="en-US" dirty="0" smtClean="0"/>
          </a:p>
        </p:txBody>
      </p:sp>
      <p:sp>
        <p:nvSpPr>
          <p:cNvPr id="37891" name="Slide Number Placeholder 3"/>
          <p:cNvSpPr>
            <a:spLocks noGrp="1"/>
          </p:cNvSpPr>
          <p:nvPr>
            <p:ph type="sldNum" sz="quarter" idx="5"/>
          </p:nvPr>
        </p:nvSpPr>
        <p:spPr>
          <a:noFill/>
        </p:spPr>
        <p:txBody>
          <a:bodyPr/>
          <a:lstStyle/>
          <a:p>
            <a:fld id="{0B53916C-B0D0-421E-808C-8C943966C025}"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a:noFill/>
          <a:ln/>
        </p:spPr>
        <p:txBody>
          <a:bodyPr/>
          <a:lstStyle/>
          <a:p>
            <a:pPr marL="171450" indent="-171450" eaLnBrk="1" hangingPunct="1">
              <a:spcBef>
                <a:spcPct val="0"/>
              </a:spcBef>
              <a:buFont typeface="Arial" pitchFamily="34" charset="0"/>
              <a:buChar char="•"/>
            </a:pPr>
            <a:r>
              <a:rPr lang="en-US" b="1" dirty="0" smtClean="0"/>
              <a:t>Part 4:  Where did</a:t>
            </a:r>
            <a:r>
              <a:rPr lang="en-US" b="1" baseline="0" dirty="0" smtClean="0"/>
              <a:t> the contaminated food come from?</a:t>
            </a:r>
          </a:p>
          <a:p>
            <a:pPr marL="171450" indent="-171450" eaLnBrk="1" hangingPunct="1">
              <a:spcBef>
                <a:spcPct val="0"/>
              </a:spcBef>
              <a:buFont typeface="Arial" pitchFamily="34" charset="0"/>
              <a:buChar char="•"/>
            </a:pPr>
            <a:r>
              <a:rPr lang="en-US" dirty="0" smtClean="0"/>
              <a:t>Notice </a:t>
            </a:r>
            <a:r>
              <a:rPr lang="en-US" dirty="0" smtClean="0"/>
              <a:t>that we have “chunked” the </a:t>
            </a:r>
            <a:r>
              <a:rPr lang="en-US" dirty="0" smtClean="0"/>
              <a:t>activities</a:t>
            </a:r>
            <a:r>
              <a:rPr lang="en-US" baseline="0" dirty="0" smtClean="0"/>
              <a:t> in the </a:t>
            </a:r>
            <a:r>
              <a:rPr lang="en-US" b="1" baseline="0" dirty="0" smtClean="0"/>
              <a:t>A Case of Food Poisoning </a:t>
            </a:r>
            <a:r>
              <a:rPr lang="en-US" baseline="0" dirty="0" smtClean="0"/>
              <a:t>kit</a:t>
            </a:r>
            <a:r>
              <a:rPr lang="en-US" dirty="0" smtClean="0"/>
              <a:t> </a:t>
            </a:r>
            <a:r>
              <a:rPr lang="en-US" dirty="0" smtClean="0"/>
              <a:t>into parts that can be easily completed in a single class period.  Some parts need to be done in class.  </a:t>
            </a:r>
            <a:endParaRPr lang="en-US" baseline="0" dirty="0" smtClean="0"/>
          </a:p>
          <a:p>
            <a:pPr marL="171450" indent="-171450" eaLnBrk="1" hangingPunct="1">
              <a:spcBef>
                <a:spcPct val="0"/>
              </a:spcBef>
              <a:buFont typeface="Arial" pitchFamily="34" charset="0"/>
              <a:buChar char="•"/>
            </a:pPr>
            <a:r>
              <a:rPr lang="en-US" baseline="0" dirty="0" smtClean="0"/>
              <a:t>Ask one participant to read the information in the box.</a:t>
            </a:r>
          </a:p>
          <a:p>
            <a:pPr marL="171450" indent="-171450" eaLnBrk="1" hangingPunct="1">
              <a:spcBef>
                <a:spcPct val="0"/>
              </a:spcBef>
              <a:buFont typeface="Arial" pitchFamily="34" charset="0"/>
              <a:buChar char="•"/>
            </a:pPr>
            <a:r>
              <a:rPr lang="en-US" baseline="0" dirty="0" smtClean="0"/>
              <a:t>Ask participants work with their partner to complete Part 4.   the information on the next page to determine what food or foods may be causing the foodborne illness.  </a:t>
            </a:r>
          </a:p>
          <a:p>
            <a:pPr marL="171450" indent="-171450" eaLnBrk="1" hangingPunct="1">
              <a:spcBef>
                <a:spcPct val="0"/>
              </a:spcBef>
              <a:buFont typeface="Arial" pitchFamily="34" charset="0"/>
              <a:buChar char="•"/>
            </a:pPr>
            <a:r>
              <a:rPr lang="en-US" dirty="0" smtClean="0"/>
              <a:t>Part 4 does</a:t>
            </a:r>
            <a:r>
              <a:rPr lang="en-US" baseline="0" dirty="0" smtClean="0"/>
              <a:t> not require any hands-on work so it may be done for homework.  </a:t>
            </a:r>
          </a:p>
          <a:p>
            <a:pPr marL="171450" indent="-171450" eaLnBrk="1" hangingPunct="1">
              <a:spcBef>
                <a:spcPct val="0"/>
              </a:spcBef>
              <a:buFont typeface="Arial" pitchFamily="34" charset="0"/>
              <a:buChar char="•"/>
            </a:pPr>
            <a:r>
              <a:rPr lang="en-US" baseline="0" dirty="0" smtClean="0"/>
              <a:t>Teachers may make additional copies of the “What You Should Know About Foodborne Illness” brochure. </a:t>
            </a:r>
            <a:endParaRPr lang="en-US" dirty="0" smtClean="0"/>
          </a:p>
          <a:p>
            <a:pPr marL="0" indent="0" eaLnBrk="1" hangingPunct="1">
              <a:spcBef>
                <a:spcPct val="0"/>
              </a:spcBef>
              <a:buFont typeface="Arial" pitchFamily="34" charset="0"/>
              <a:buNone/>
            </a:pPr>
            <a:endParaRPr lang="en-US" dirty="0" smtClean="0"/>
          </a:p>
        </p:txBody>
      </p:sp>
      <p:sp>
        <p:nvSpPr>
          <p:cNvPr id="39939" name="Slide Number Placeholder 3"/>
          <p:cNvSpPr>
            <a:spLocks noGrp="1"/>
          </p:cNvSpPr>
          <p:nvPr>
            <p:ph type="sldNum" sz="quarter" idx="5"/>
          </p:nvPr>
        </p:nvSpPr>
        <p:spPr>
          <a:noFill/>
        </p:spPr>
        <p:txBody>
          <a:bodyPr/>
          <a:lstStyle/>
          <a:p>
            <a:fld id="{27985AB0-2E4C-42BE-96D7-78488D88841A}"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a:noFill/>
          <a:ln/>
        </p:spPr>
        <p:txBody>
          <a:bodyPr/>
          <a:lstStyle/>
          <a:p>
            <a:pPr marL="171450" indent="-171450" eaLnBrk="1" hangingPunct="1">
              <a:spcBef>
                <a:spcPct val="0"/>
              </a:spcBef>
              <a:buFont typeface="Arial" pitchFamily="34" charset="0"/>
              <a:buChar char="•"/>
            </a:pPr>
            <a:r>
              <a:rPr lang="en-US" dirty="0" smtClean="0"/>
              <a:t>One copy of the Teacher Information is provided with each order.  </a:t>
            </a:r>
          </a:p>
          <a:p>
            <a:pPr marL="171450" indent="-171450" eaLnBrk="1" hangingPunct="1">
              <a:spcBef>
                <a:spcPct val="0"/>
              </a:spcBef>
              <a:buFont typeface="Arial" pitchFamily="34" charset="0"/>
              <a:buChar char="•"/>
            </a:pPr>
            <a:r>
              <a:rPr lang="en-US" dirty="0" smtClean="0"/>
              <a:t>The teacher information includes:</a:t>
            </a:r>
            <a:r>
              <a:rPr lang="en-US" baseline="0" dirty="0" smtClean="0"/>
              <a:t> </a:t>
            </a:r>
            <a:r>
              <a:rPr lang="en-US" dirty="0" smtClean="0"/>
              <a:t>Summary, Core Concepts, Kit Contains, Teacher Provides, Time Required, Reusing, and information of refill kit contents.</a:t>
            </a:r>
          </a:p>
          <a:p>
            <a:pPr marL="171450" indent="-171450" eaLnBrk="1" hangingPunct="1">
              <a:spcBef>
                <a:spcPct val="0"/>
              </a:spcBef>
              <a:buFont typeface="Arial" pitchFamily="34" charset="0"/>
              <a:buChar char="•"/>
            </a:pPr>
            <a:r>
              <a:rPr lang="en-US" dirty="0" smtClean="0"/>
              <a:t>Additional materials needed</a:t>
            </a:r>
            <a:r>
              <a:rPr lang="en-US" baseline="0" dirty="0" smtClean="0"/>
              <a:t> </a:t>
            </a:r>
            <a:r>
              <a:rPr lang="en-US" dirty="0" smtClean="0"/>
              <a:t>for this lab are safety goggles, scissors, tape or glue, and paper towel (for clean up).</a:t>
            </a:r>
          </a:p>
          <a:p>
            <a:pPr marL="171450" indent="-171450" eaLnBrk="1" hangingPunct="1">
              <a:spcBef>
                <a:spcPct val="0"/>
              </a:spcBef>
              <a:buFont typeface="Arial" pitchFamily="34" charset="0"/>
              <a:buChar char="•"/>
            </a:pPr>
            <a:r>
              <a:rPr lang="en-US" dirty="0" smtClean="0"/>
              <a:t>Refills</a:t>
            </a:r>
            <a:r>
              <a:rPr lang="en-US" baseline="0" dirty="0" smtClean="0"/>
              <a:t> are available for the</a:t>
            </a:r>
            <a:r>
              <a:rPr lang="en-US" dirty="0" smtClean="0"/>
              <a:t> kits so that basic kit contents can be reused.  </a:t>
            </a:r>
          </a:p>
          <a:p>
            <a:pPr marL="171450" indent="-171450" eaLnBrk="1" hangingPunct="1">
              <a:spcBef>
                <a:spcPct val="0"/>
              </a:spcBef>
              <a:buFont typeface="Arial" pitchFamily="34" charset="0"/>
              <a:buChar char="•"/>
            </a:pPr>
            <a:r>
              <a:rPr lang="en-US" dirty="0" smtClean="0"/>
              <a:t>The teacher information includes hints for reusing kits and information on what is included in a refill kit.</a:t>
            </a:r>
          </a:p>
          <a:p>
            <a:pPr marL="0" indent="0" eaLnBrk="1" hangingPunct="1">
              <a:spcBef>
                <a:spcPct val="0"/>
              </a:spcBef>
              <a:buFont typeface="Arial" pitchFamily="34" charset="0"/>
              <a:buNone/>
            </a:pPr>
            <a:endParaRPr lang="en-US" dirty="0" smtClean="0"/>
          </a:p>
        </p:txBody>
      </p:sp>
      <p:sp>
        <p:nvSpPr>
          <p:cNvPr id="50179" name="Slide Number Placeholder 3"/>
          <p:cNvSpPr>
            <a:spLocks noGrp="1"/>
          </p:cNvSpPr>
          <p:nvPr>
            <p:ph type="sldNum" sz="quarter" idx="5"/>
          </p:nvPr>
        </p:nvSpPr>
        <p:spPr>
          <a:noFill/>
        </p:spPr>
        <p:txBody>
          <a:bodyPr/>
          <a:lstStyle/>
          <a:p>
            <a:fld id="{18B89FBE-1362-4C8C-9CBE-4BA2A238E7E8}"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A53A130-C9CE-4EC3-AA51-1B32527EACD3}" type="datetime1">
              <a:rPr lang="en-US"/>
              <a:pPr>
                <a:defRPr/>
              </a:pPr>
              <a:t>7/12/2014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92C891-5E51-4A4F-B2AA-D70C829E9B3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09BE0ED-0A2B-4647-98C4-42C94775B6AA}" type="datetime1">
              <a:rPr lang="en-US"/>
              <a:pPr>
                <a:defRPr/>
              </a:pPr>
              <a:t>7/12/2014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FCF9F1-CFDD-4512-B7F1-D53B97CD9D4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D565CD-C19B-4FCC-B8D5-614D569508F4}" type="datetime1">
              <a:rPr lang="en-US"/>
              <a:pPr>
                <a:defRPr/>
              </a:pPr>
              <a:t>7/12/2014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423421-C341-4BD9-BC82-24E51D562CA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6ACFC25-7EA1-42F4-846C-99249A96C343}" type="datetime1">
              <a:rPr lang="en-US"/>
              <a:pPr>
                <a:defRPr/>
              </a:pPr>
              <a:t>7/12/2014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018A5B-8FB4-4F81-A0FE-B8B39902D94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C04C405-BDC7-4A6D-9AFD-D3725CE4857D}" type="datetime1">
              <a:rPr lang="en-US"/>
              <a:pPr>
                <a:defRPr/>
              </a:pPr>
              <a:t>7/12/2014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87680B-AE59-4131-A70F-01C2A334F13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DF19C13-A56A-472F-8527-210F6E3D6D60}" type="datetime1">
              <a:rPr lang="en-US"/>
              <a:pPr>
                <a:defRPr/>
              </a:pPr>
              <a:t>7/12/2014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0CDEFBC-F261-4975-A1AF-19240478E55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EB03C91-4472-4C2A-A10F-EB7FCBF2F98B}" type="datetime1">
              <a:rPr lang="en-US"/>
              <a:pPr>
                <a:defRPr/>
              </a:pPr>
              <a:t>7/12/2014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200F9D9-8934-41F0-A81E-0415064D68A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B729E4E-1550-47E2-8EFE-A7D932DBDF23}" type="datetime1">
              <a:rPr lang="en-US"/>
              <a:pPr>
                <a:defRPr/>
              </a:pPr>
              <a:t>7/12/2014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976BF1D-626E-460E-AC20-E791FEA1E4F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C9D48B0-DF0F-41A0-ADB2-6441CE267C21}" type="datetime1">
              <a:rPr lang="en-US"/>
              <a:pPr>
                <a:defRPr/>
              </a:pPr>
              <a:t>7/12/2014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F6E6B39-74BE-44D2-AF24-B7728C4A3F7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B6EDD5B-6F94-422F-86DE-88E7880E8CA3}" type="datetime1">
              <a:rPr lang="en-US"/>
              <a:pPr>
                <a:defRPr/>
              </a:pPr>
              <a:t>7/12/2014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D815FC2-85E1-47D9-9A64-F67F01EB9B4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E7B1CB1-7301-45AB-B0EF-0F771359B34B}" type="datetime1">
              <a:rPr lang="en-US"/>
              <a:pPr>
                <a:defRPr/>
              </a:pPr>
              <a:t>7/12/2014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09FC4F-4E8C-41C7-9CB4-0185AD25712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5D94D6D-F6A2-4ED6-B588-E7AD57CAFE8F}" type="datetime1">
              <a:rPr lang="en-US"/>
              <a:pPr>
                <a:defRPr/>
              </a:pPr>
              <a:t>7/12/2014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C89293E-8765-4AE8-BDAD-D729A44FBE3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 name="Straight Connector 6"/>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Straight Connector 9"/>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8439" name="Picture 8" descr="logo_trademark_6in"/>
          <p:cNvPicPr>
            <a:picLocks noChangeAspect="1" noChangeArrowheads="1"/>
          </p:cNvPicPr>
          <p:nvPr/>
        </p:nvPicPr>
        <p:blipFill>
          <a:blip r:embed="rId3"/>
          <a:srcRect/>
          <a:stretch>
            <a:fillRect/>
          </a:stretch>
        </p:blipFill>
        <p:spPr bwMode="auto">
          <a:xfrm>
            <a:off x="4800600" y="4038600"/>
            <a:ext cx="3657600" cy="2574925"/>
          </a:xfrm>
          <a:prstGeom prst="rect">
            <a:avLst/>
          </a:prstGeom>
          <a:noFill/>
          <a:ln w="9525">
            <a:noFill/>
            <a:miter lim="800000"/>
            <a:headEnd/>
            <a:tailEnd/>
          </a:ln>
        </p:spPr>
      </p:pic>
      <p:sp>
        <p:nvSpPr>
          <p:cNvPr id="14" name="Slide Number Placeholder 13"/>
          <p:cNvSpPr>
            <a:spLocks noGrp="1"/>
          </p:cNvSpPr>
          <p:nvPr>
            <p:ph type="sldNum" sz="quarter" idx="12"/>
          </p:nvPr>
        </p:nvSpPr>
        <p:spPr/>
        <p:txBody>
          <a:bodyPr/>
          <a:lstStyle/>
          <a:p>
            <a:pPr>
              <a:defRPr/>
            </a:pPr>
            <a:fld id="{01E50195-4A4D-4A4D-B0E9-0539223CECD9}" type="slidenum">
              <a:rPr lang="en-US" smtClean="0"/>
              <a:pPr>
                <a:defRPr/>
              </a:pPr>
              <a:t>1</a:t>
            </a:fld>
            <a:endParaRPr lang="en-US"/>
          </a:p>
        </p:txBody>
      </p:sp>
      <p:pic>
        <p:nvPicPr>
          <p:cNvPr id="11" name="Picture 10"/>
          <p:cNvPicPr/>
          <p:nvPr/>
        </p:nvPicPr>
        <p:blipFill>
          <a:blip r:embed="rId4" cstate="print">
            <a:extLst>
              <a:ext uri="{28A0092B-C50C-407E-A947-70E740481C1C}">
                <a14:useLocalDpi xmlns:a14="http://schemas.microsoft.com/office/drawing/2010/main" val="0"/>
              </a:ext>
            </a:extLst>
          </a:blip>
          <a:stretch>
            <a:fillRect/>
          </a:stretch>
        </p:blipFill>
        <p:spPr>
          <a:xfrm>
            <a:off x="609600" y="76200"/>
            <a:ext cx="2819400" cy="2895600"/>
          </a:xfrm>
          <a:prstGeom prst="rect">
            <a:avLst/>
          </a:prstGeom>
        </p:spPr>
      </p:pic>
      <p:sp>
        <p:nvSpPr>
          <p:cNvPr id="18434" name="Title 11"/>
          <p:cNvSpPr>
            <a:spLocks noGrp="1"/>
          </p:cNvSpPr>
          <p:nvPr>
            <p:ph type="ctrTitle"/>
          </p:nvPr>
        </p:nvSpPr>
        <p:spPr>
          <a:xfrm>
            <a:off x="666750" y="2057400"/>
            <a:ext cx="8077200" cy="2438400"/>
          </a:xfrm>
        </p:spPr>
        <p:txBody>
          <a:bodyPr/>
          <a:lstStyle/>
          <a:p>
            <a:pPr eaLnBrk="1" hangingPunct="1"/>
            <a:r>
              <a:rPr lang="en-US" sz="7200" b="1" dirty="0" smtClean="0">
                <a:solidFill>
                  <a:srgbClr val="77933C"/>
                </a:solidFill>
              </a:rPr>
              <a:t>A Case of </a:t>
            </a:r>
            <a:br>
              <a:rPr lang="en-US" sz="7200" b="1" dirty="0" smtClean="0">
                <a:solidFill>
                  <a:srgbClr val="77933C"/>
                </a:solidFill>
              </a:rPr>
            </a:br>
            <a:r>
              <a:rPr lang="en-US" sz="7200" b="1" dirty="0" smtClean="0">
                <a:solidFill>
                  <a:srgbClr val="77933C"/>
                </a:solidFill>
              </a:rPr>
              <a:t>Food Poisoning</a:t>
            </a:r>
            <a:r>
              <a:rPr lang="en-US" sz="6000" b="1" dirty="0" smtClean="0">
                <a:solidFill>
                  <a:srgbClr val="77933C"/>
                </a:solidFill>
              </a:rPr>
              <a:t/>
            </a:r>
            <a:br>
              <a:rPr lang="en-US" sz="6000" b="1" dirty="0" smtClean="0">
                <a:solidFill>
                  <a:srgbClr val="77933C"/>
                </a:solidFill>
              </a:rPr>
            </a:br>
            <a:endParaRPr lang="en-US" sz="6000" b="1" dirty="0" smtClean="0">
              <a:solidFill>
                <a:srgbClr val="77933C"/>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117724"/>
            <a:ext cx="6912172" cy="3886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bwMode="auto">
          <a:xfrm>
            <a:off x="561975" y="152400"/>
            <a:ext cx="8001000" cy="914400"/>
          </a:xfrm>
          <a:prstGeom prst="rect">
            <a:avLst/>
          </a:prstGeom>
          <a:solidFill>
            <a:schemeClr val="bg1"/>
          </a:solidFill>
          <a:ln w="25400" cap="flat" cmpd="sng" algn="ctr">
            <a:noFill/>
            <a:prstDash val="solid"/>
            <a:miter lim="800000"/>
            <a:headEnd/>
            <a:tailEnd/>
          </a:ln>
        </p:spPr>
        <p:style>
          <a:lnRef idx="2">
            <a:schemeClr val="accent6"/>
          </a:lnRef>
          <a:fillRef idx="1">
            <a:schemeClr val="lt1"/>
          </a:fillRef>
          <a:effectRef idx="0">
            <a:schemeClr val="accent6"/>
          </a:effectRef>
          <a:fontRef idx="minor">
            <a:schemeClr val="dk1"/>
          </a:fontRef>
        </p:style>
        <p:txBody>
          <a:bodyPr anchor="ctr">
            <a:normAutofit/>
          </a:bodyPr>
          <a:lstStyle/>
          <a:p>
            <a:pPr algn="ctr">
              <a:defRPr/>
            </a:pPr>
            <a:r>
              <a:rPr lang="en-US" sz="4400" b="1" dirty="0">
                <a:solidFill>
                  <a:schemeClr val="accent3">
                    <a:lumMod val="75000"/>
                  </a:schemeClr>
                </a:solidFill>
              </a:rPr>
              <a:t>Purchase kits from</a:t>
            </a:r>
          </a:p>
        </p:txBody>
      </p:sp>
      <p:sp>
        <p:nvSpPr>
          <p:cNvPr id="9" name="Slide Number Placeholder 8"/>
          <p:cNvSpPr>
            <a:spLocks noGrp="1"/>
          </p:cNvSpPr>
          <p:nvPr>
            <p:ph type="sldNum" sz="quarter" idx="12"/>
          </p:nvPr>
        </p:nvSpPr>
        <p:spPr>
          <a:xfrm>
            <a:off x="1066800" y="5775324"/>
            <a:ext cx="7467600" cy="930276"/>
          </a:xfrm>
          <a:solidFill>
            <a:schemeClr val="bg1"/>
          </a:solidFill>
        </p:spPr>
        <p:txBody>
          <a:bodyPr/>
          <a:lstStyle/>
          <a:p>
            <a:pPr>
              <a:defRPr/>
            </a:pPr>
            <a:fld id="{5BAA6A56-22D9-4698-B337-B1CD68D6F68F}" type="slidenum">
              <a:rPr lang="en-US" smtClean="0"/>
              <a:pPr>
                <a:defRPr/>
              </a:pPr>
              <a:t>10</a:t>
            </a:fld>
            <a:endParaRPr lang="en-US"/>
          </a:p>
        </p:txBody>
      </p:sp>
      <p:sp>
        <p:nvSpPr>
          <p:cNvPr id="2" name="Title 1"/>
          <p:cNvSpPr>
            <a:spLocks noGrp="1"/>
          </p:cNvSpPr>
          <p:nvPr>
            <p:ph type="title"/>
          </p:nvPr>
        </p:nvSpPr>
        <p:spPr>
          <a:xfrm>
            <a:off x="647700" y="1342837"/>
            <a:ext cx="7924800" cy="1173163"/>
          </a:xfr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t">
            <a:normAutofit fontScale="90000"/>
          </a:bodyPr>
          <a:lstStyle/>
          <a:p>
            <a:pPr eaLnBrk="1" fontAlgn="auto" hangingPunct="1">
              <a:spcAft>
                <a:spcPts val="0"/>
              </a:spcAft>
              <a:defRPr/>
            </a:pPr>
            <a:r>
              <a:rPr lang="en-US" sz="6000" b="1" dirty="0" smtClean="0">
                <a:solidFill>
                  <a:schemeClr val="accent5">
                    <a:lumMod val="75000"/>
                  </a:schemeClr>
                </a:solidFill>
              </a:rPr>
              <a:t>www.sciencetakeout.com</a:t>
            </a:r>
            <a:r>
              <a:rPr lang="en-US" sz="6000" b="1" dirty="0" smtClean="0">
                <a:solidFill>
                  <a:schemeClr val="tx1"/>
                </a:solidFill>
              </a:rPr>
              <a:t> </a:t>
            </a:r>
            <a:r>
              <a:rPr lang="en-US" sz="4000" b="1" dirty="0" smtClean="0">
                <a:solidFill>
                  <a:schemeClr val="tx1"/>
                </a:solidFill>
              </a:rPr>
              <a:t/>
            </a:r>
            <a:br>
              <a:rPr lang="en-US" sz="4000" b="1" dirty="0" smtClean="0">
                <a:solidFill>
                  <a:schemeClr val="tx1"/>
                </a:solidFill>
              </a:rPr>
            </a:br>
            <a:r>
              <a:rPr lang="en-US" sz="4000" b="1" dirty="0" smtClean="0">
                <a:solidFill>
                  <a:schemeClr val="tx1"/>
                </a:solidFill>
              </a:rPr>
              <a:t/>
            </a:r>
            <a:br>
              <a:rPr lang="en-US" sz="4000" b="1" dirty="0" smtClean="0">
                <a:solidFill>
                  <a:schemeClr val="tx1"/>
                </a:solidFill>
              </a:rPr>
            </a:br>
            <a:r>
              <a:rPr lang="en-US" sz="4000" b="1" dirty="0" smtClean="0">
                <a:solidFill>
                  <a:schemeClr val="tx1"/>
                </a:solidFill>
              </a:rPr>
              <a:t/>
            </a:r>
            <a:br>
              <a:rPr lang="en-US" sz="4000" b="1" dirty="0" smtClean="0">
                <a:solidFill>
                  <a:schemeClr val="tx1"/>
                </a:solidFill>
              </a:rPr>
            </a:br>
            <a:r>
              <a:rPr lang="en-US" sz="3200" dirty="0"/>
              <a:t/>
            </a:r>
            <a:br>
              <a:rPr lang="en-US" sz="3200" dirty="0"/>
            </a:br>
            <a:r>
              <a:rPr lang="en-US" sz="3600" dirty="0"/>
              <a:t/>
            </a:r>
            <a:br>
              <a:rPr lang="en-US" sz="3600" dirty="0"/>
            </a:br>
            <a:r>
              <a:rPr lang="en-US" sz="4000" b="1" dirty="0" smtClean="0">
                <a:solidFill>
                  <a:schemeClr val="tx1"/>
                </a:solidFill>
              </a:rPr>
              <a:t/>
            </a:r>
            <a:br>
              <a:rPr lang="en-US" sz="4000" b="1" dirty="0" smtClean="0">
                <a:solidFill>
                  <a:schemeClr val="tx1"/>
                </a:solidFill>
              </a:rPr>
            </a:br>
            <a:endParaRPr lang="en-US" sz="4000" b="1" dirty="0">
              <a:solidFill>
                <a:schemeClr val="tx1"/>
              </a:solidFill>
            </a:endParaRPr>
          </a:p>
        </p:txBody>
      </p:sp>
    </p:spTree>
    <p:extLst>
      <p:ext uri="{BB962C8B-B14F-4D97-AF65-F5344CB8AC3E}">
        <p14:creationId xmlns:p14="http://schemas.microsoft.com/office/powerpoint/2010/main" val="9119503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054" y="228601"/>
            <a:ext cx="3812561" cy="4953000"/>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28600"/>
            <a:ext cx="3768952" cy="4933139"/>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783778" y="5390382"/>
            <a:ext cx="7848600" cy="1261884"/>
          </a:xfrm>
          <a:prstGeom prst="rect">
            <a:avLst/>
          </a:prstGeom>
          <a:noFill/>
        </p:spPr>
        <p:txBody>
          <a:bodyPr wrap="square" rtlCol="0">
            <a:spAutoFit/>
          </a:bodyPr>
          <a:lstStyle/>
          <a:p>
            <a:pPr>
              <a:spcBef>
                <a:spcPts val="600"/>
              </a:spcBef>
            </a:pPr>
            <a:r>
              <a:rPr lang="en-US" sz="2200" b="1" dirty="0" smtClean="0">
                <a:solidFill>
                  <a:schemeClr val="accent5">
                    <a:lumMod val="75000"/>
                  </a:schemeClr>
                </a:solidFill>
              </a:rPr>
              <a:t>Individual Assembled Kits   </a:t>
            </a:r>
            <a:r>
              <a:rPr lang="en-US" sz="2200" dirty="0" smtClean="0"/>
              <a:t>Fully assembled individual kits</a:t>
            </a:r>
          </a:p>
          <a:p>
            <a:pPr>
              <a:spcBef>
                <a:spcPts val="600"/>
              </a:spcBef>
            </a:pPr>
            <a:r>
              <a:rPr lang="en-US" sz="2200" b="1" dirty="0" smtClean="0">
                <a:solidFill>
                  <a:schemeClr val="accent5">
                    <a:lumMod val="75000"/>
                  </a:schemeClr>
                </a:solidFill>
              </a:rPr>
              <a:t>Unassembled Packs   </a:t>
            </a:r>
            <a:r>
              <a:rPr lang="en-US" sz="2200" dirty="0" smtClean="0"/>
              <a:t>All supplies needed to make 10 kits</a:t>
            </a:r>
          </a:p>
          <a:p>
            <a:pPr>
              <a:spcBef>
                <a:spcPts val="600"/>
              </a:spcBef>
            </a:pPr>
            <a:r>
              <a:rPr lang="en-US" sz="2200" b="1" dirty="0" smtClean="0">
                <a:solidFill>
                  <a:schemeClr val="accent5">
                    <a:lumMod val="75000"/>
                  </a:schemeClr>
                </a:solidFill>
              </a:rPr>
              <a:t>Refill Packs</a:t>
            </a:r>
            <a:r>
              <a:rPr lang="en-US" sz="2200" dirty="0" smtClean="0"/>
              <a:t>   All supplies needed to refill 10 kits</a:t>
            </a:r>
            <a:endParaRPr lang="en-US" sz="2200" dirty="0"/>
          </a:p>
        </p:txBody>
      </p:sp>
    </p:spTree>
    <p:extLst>
      <p:ext uri="{BB962C8B-B14F-4D97-AF65-F5344CB8AC3E}">
        <p14:creationId xmlns:p14="http://schemas.microsoft.com/office/powerpoint/2010/main" val="21929517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0966" name="TextBox 7"/>
          <p:cNvSpPr txBox="1">
            <a:spLocks noChangeArrowheads="1"/>
          </p:cNvSpPr>
          <p:nvPr/>
        </p:nvSpPr>
        <p:spPr bwMode="auto">
          <a:xfrm>
            <a:off x="630936" y="457200"/>
            <a:ext cx="7772400" cy="6481774"/>
          </a:xfrm>
          <a:prstGeom prst="rect">
            <a:avLst/>
          </a:prstGeom>
          <a:noFill/>
          <a:ln w="9525">
            <a:noFill/>
            <a:miter lim="800000"/>
            <a:headEnd/>
            <a:tailEnd/>
          </a:ln>
        </p:spPr>
        <p:txBody>
          <a:bodyPr>
            <a:spAutoFit/>
          </a:bodyPr>
          <a:lstStyle/>
          <a:p>
            <a:pPr algn="ctr"/>
            <a:r>
              <a:rPr lang="en-US" sz="6000" b="1" dirty="0" smtClean="0">
                <a:solidFill>
                  <a:srgbClr val="77933C"/>
                </a:solidFill>
                <a:latin typeface="Calibri" pitchFamily="34" charset="0"/>
              </a:rPr>
              <a:t>Become Involved</a:t>
            </a:r>
          </a:p>
          <a:p>
            <a:pPr algn="ctr"/>
            <a:r>
              <a:rPr lang="en-US" sz="5400" b="1" dirty="0">
                <a:solidFill>
                  <a:srgbClr val="77933C"/>
                </a:solidFill>
                <a:latin typeface="Calibri" pitchFamily="34" charset="0"/>
              </a:rPr>
              <a:t>a</a:t>
            </a:r>
            <a:r>
              <a:rPr lang="en-US" sz="5400" b="1" dirty="0" smtClean="0">
                <a:solidFill>
                  <a:srgbClr val="77933C"/>
                </a:solidFill>
                <a:latin typeface="Calibri" pitchFamily="34" charset="0"/>
              </a:rPr>
              <a:t>s </a:t>
            </a:r>
            <a:r>
              <a:rPr lang="en-US" sz="5400" b="1" dirty="0">
                <a:solidFill>
                  <a:srgbClr val="77933C"/>
                </a:solidFill>
                <a:latin typeface="Calibri" pitchFamily="34" charset="0"/>
              </a:rPr>
              <a:t>a </a:t>
            </a:r>
            <a:r>
              <a:rPr lang="en-US" sz="5400" b="1" dirty="0" smtClean="0">
                <a:solidFill>
                  <a:srgbClr val="77933C"/>
                </a:solidFill>
                <a:latin typeface="Calibri" pitchFamily="34" charset="0"/>
              </a:rPr>
              <a:t>Field Test </a:t>
            </a:r>
            <a:r>
              <a:rPr lang="en-US" sz="5400" b="1" dirty="0">
                <a:solidFill>
                  <a:srgbClr val="77933C"/>
                </a:solidFill>
                <a:latin typeface="Calibri" pitchFamily="34" charset="0"/>
              </a:rPr>
              <a:t>Teacher</a:t>
            </a:r>
            <a:r>
              <a:rPr lang="en-US" sz="6000" b="1" dirty="0">
                <a:solidFill>
                  <a:srgbClr val="77933C"/>
                </a:solidFill>
                <a:latin typeface="Calibri" pitchFamily="34" charset="0"/>
              </a:rPr>
              <a:t> </a:t>
            </a:r>
            <a:endParaRPr lang="en-US" sz="6000" b="1" dirty="0" smtClean="0">
              <a:solidFill>
                <a:srgbClr val="77933C"/>
              </a:solidFill>
              <a:latin typeface="Calibri" pitchFamily="34" charset="0"/>
            </a:endParaRPr>
          </a:p>
          <a:p>
            <a:endParaRPr lang="en-US" sz="4400" b="1" dirty="0">
              <a:solidFill>
                <a:srgbClr val="77933C"/>
              </a:solidFill>
              <a:latin typeface="Calibri" pitchFamily="34" charset="0"/>
            </a:endParaRPr>
          </a:p>
          <a:p>
            <a:endParaRPr lang="en-US" sz="3200" b="1" dirty="0">
              <a:solidFill>
                <a:srgbClr val="77933C"/>
              </a:solidFill>
              <a:latin typeface="Calibri" pitchFamily="34" charset="0"/>
            </a:endParaRPr>
          </a:p>
          <a:p>
            <a:pPr>
              <a:spcBef>
                <a:spcPct val="20000"/>
              </a:spcBef>
            </a:pPr>
            <a:endParaRPr lang="en-US" sz="3600" b="1" dirty="0">
              <a:solidFill>
                <a:srgbClr val="77933C"/>
              </a:solidFill>
              <a:latin typeface="Calibri" pitchFamily="34" charset="0"/>
            </a:endParaRPr>
          </a:p>
          <a:p>
            <a:pPr>
              <a:lnSpc>
                <a:spcPct val="150000"/>
              </a:lnSpc>
            </a:pPr>
            <a:endParaRPr lang="en-US" sz="3200" dirty="0">
              <a:solidFill>
                <a:srgbClr val="403152"/>
              </a:solidFill>
              <a:latin typeface="Calibri" pitchFamily="34" charset="0"/>
            </a:endParaRPr>
          </a:p>
          <a:p>
            <a:pPr>
              <a:buFont typeface="Arial" charset="0"/>
              <a:buChar char="•"/>
            </a:pPr>
            <a:endParaRPr lang="en-US" sz="3200" dirty="0">
              <a:solidFill>
                <a:srgbClr val="403152"/>
              </a:solidFill>
              <a:latin typeface="Calibri" pitchFamily="34" charset="0"/>
            </a:endParaRPr>
          </a:p>
          <a:p>
            <a:endParaRPr lang="en-US" sz="3200" dirty="0">
              <a:solidFill>
                <a:srgbClr val="77933C"/>
              </a:solidFill>
              <a:latin typeface="Calibri" pitchFamily="34" charset="0"/>
            </a:endParaRPr>
          </a:p>
          <a:p>
            <a:pPr>
              <a:buFont typeface="Arial" charset="0"/>
              <a:buChar char="•"/>
            </a:pPr>
            <a:endParaRPr lang="en-US" sz="3200" dirty="0">
              <a:solidFill>
                <a:srgbClr val="77933C"/>
              </a:solidFill>
              <a:latin typeface="Calibri" pitchFamily="34" charset="0"/>
            </a:endParaRPr>
          </a:p>
          <a:p>
            <a:r>
              <a:rPr lang="en-US" sz="3200" dirty="0">
                <a:latin typeface="Calibri" pitchFamily="34" charset="0"/>
              </a:rPr>
              <a:t> </a:t>
            </a:r>
          </a:p>
        </p:txBody>
      </p:sp>
      <p:sp>
        <p:nvSpPr>
          <p:cNvPr id="40967" name="TextBox 8"/>
          <p:cNvSpPr txBox="1">
            <a:spLocks noChangeArrowheads="1"/>
          </p:cNvSpPr>
          <p:nvPr/>
        </p:nvSpPr>
        <p:spPr bwMode="auto">
          <a:xfrm>
            <a:off x="630936" y="2743200"/>
            <a:ext cx="7751064" cy="3724096"/>
          </a:xfrm>
          <a:prstGeom prst="rect">
            <a:avLst/>
          </a:prstGeom>
          <a:noFill/>
          <a:ln w="19050">
            <a:solidFill>
              <a:srgbClr val="006699"/>
            </a:solidFill>
            <a:miter lim="800000"/>
            <a:headEnd/>
            <a:tailEnd/>
          </a:ln>
        </p:spPr>
        <p:txBody>
          <a:bodyPr wrap="square">
            <a:spAutoFit/>
          </a:bodyPr>
          <a:lstStyle/>
          <a:p>
            <a:pPr algn="ctr"/>
            <a:endParaRPr lang="en-US" sz="3600" b="1" dirty="0" smtClean="0">
              <a:solidFill>
                <a:schemeClr val="accent5">
                  <a:lumMod val="75000"/>
                </a:schemeClr>
              </a:solidFill>
              <a:latin typeface="Calibri" pitchFamily="34" charset="0"/>
            </a:endParaRPr>
          </a:p>
          <a:p>
            <a:pPr algn="ctr"/>
            <a:r>
              <a:rPr lang="en-US" sz="3600" b="1" dirty="0" smtClean="0">
                <a:solidFill>
                  <a:schemeClr val="accent5">
                    <a:lumMod val="75000"/>
                  </a:schemeClr>
                </a:solidFill>
                <a:latin typeface="Calibri" pitchFamily="34" charset="0"/>
              </a:rPr>
              <a:t>Help </a:t>
            </a:r>
            <a:r>
              <a:rPr lang="en-US" sz="3600" b="1" dirty="0">
                <a:solidFill>
                  <a:schemeClr val="accent5">
                    <a:lumMod val="75000"/>
                  </a:schemeClr>
                </a:solidFill>
                <a:latin typeface="Calibri" pitchFamily="34" charset="0"/>
              </a:rPr>
              <a:t>us make new Science Take-Out kits teacher and student friendly</a:t>
            </a:r>
            <a:r>
              <a:rPr lang="en-US" sz="3600" b="1" dirty="0" smtClean="0">
                <a:solidFill>
                  <a:schemeClr val="accent5">
                    <a:lumMod val="75000"/>
                  </a:schemeClr>
                </a:solidFill>
                <a:latin typeface="Calibri" pitchFamily="34" charset="0"/>
              </a:rPr>
              <a:t>.</a:t>
            </a:r>
          </a:p>
          <a:p>
            <a:pPr algn="ctr"/>
            <a:endParaRPr lang="en-US" sz="3200" b="1" dirty="0" smtClean="0">
              <a:solidFill>
                <a:srgbClr val="77933C"/>
              </a:solidFill>
              <a:latin typeface="Calibri" pitchFamily="34" charset="0"/>
            </a:endParaRPr>
          </a:p>
          <a:p>
            <a:pPr algn="ctr"/>
            <a:r>
              <a:rPr lang="en-US" sz="3200" b="1" dirty="0" smtClean="0">
                <a:solidFill>
                  <a:schemeClr val="accent3">
                    <a:lumMod val="75000"/>
                  </a:schemeClr>
                </a:solidFill>
                <a:latin typeface="Calibri" pitchFamily="34" charset="0"/>
              </a:rPr>
              <a:t>Indicate </a:t>
            </a:r>
            <a:r>
              <a:rPr lang="en-US" sz="3200" b="1" dirty="0">
                <a:solidFill>
                  <a:schemeClr val="accent3">
                    <a:lumMod val="75000"/>
                  </a:schemeClr>
                </a:solidFill>
                <a:latin typeface="Calibri" pitchFamily="34" charset="0"/>
              </a:rPr>
              <a:t>this on your card</a:t>
            </a:r>
            <a:r>
              <a:rPr lang="en-US" sz="3200" b="1" dirty="0" smtClean="0">
                <a:solidFill>
                  <a:schemeClr val="accent3">
                    <a:lumMod val="75000"/>
                  </a:schemeClr>
                </a:solidFill>
                <a:latin typeface="Calibri" pitchFamily="34" charset="0"/>
              </a:rPr>
              <a:t>.  Science </a:t>
            </a:r>
            <a:r>
              <a:rPr lang="en-US" sz="3200" b="1" dirty="0">
                <a:solidFill>
                  <a:schemeClr val="accent3">
                    <a:lumMod val="75000"/>
                  </a:schemeClr>
                </a:solidFill>
                <a:latin typeface="Calibri" pitchFamily="34" charset="0"/>
              </a:rPr>
              <a:t>Take-Out will contact you with further </a:t>
            </a:r>
            <a:r>
              <a:rPr lang="en-US" sz="3200" b="1" dirty="0" smtClean="0">
                <a:solidFill>
                  <a:schemeClr val="accent3">
                    <a:lumMod val="75000"/>
                  </a:schemeClr>
                </a:solidFill>
                <a:latin typeface="Calibri" pitchFamily="34" charset="0"/>
              </a:rPr>
              <a:t>information</a:t>
            </a:r>
          </a:p>
          <a:p>
            <a:pPr algn="ctr"/>
            <a:endParaRPr lang="en-US" sz="3200" dirty="0">
              <a:solidFill>
                <a:schemeClr val="accent3">
                  <a:lumMod val="75000"/>
                </a:schemeClr>
              </a:solidFill>
              <a:latin typeface="Calibri" pitchFamily="34" charset="0"/>
            </a:endParaRPr>
          </a:p>
        </p:txBody>
      </p:sp>
      <p:sp>
        <p:nvSpPr>
          <p:cNvPr id="11" name="Slide Number Placeholder 10"/>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04F3FC1B-F3D6-4E10-9032-403BA053B2BF}" type="slidenum">
              <a:rPr lang="en-US" sz="1200">
                <a:solidFill>
                  <a:schemeClr val="tx1">
                    <a:tint val="75000"/>
                  </a:schemeClr>
                </a:solidFill>
                <a:latin typeface="+mn-lt"/>
              </a:rPr>
              <a:pPr algn="r" fontAlgn="auto">
                <a:spcBef>
                  <a:spcPts val="0"/>
                </a:spcBef>
                <a:spcAft>
                  <a:spcPts val="0"/>
                </a:spcAft>
                <a:defRPr/>
              </a:pPr>
              <a:t>12</a:t>
            </a:fld>
            <a:endParaRPr lang="en-US" sz="1200">
              <a:solidFill>
                <a:schemeClr val="tx1">
                  <a:tint val="75000"/>
                </a:schemeClr>
              </a:solidFill>
              <a:latin typeface="+mn-lt"/>
            </a:endParaRPr>
          </a:p>
        </p:txBody>
      </p:sp>
    </p:spTree>
    <p:extLst>
      <p:ext uri="{BB962C8B-B14F-4D97-AF65-F5344CB8AC3E}">
        <p14:creationId xmlns:p14="http://schemas.microsoft.com/office/powerpoint/2010/main" val="23242155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0966" name="TextBox 7"/>
          <p:cNvSpPr txBox="1">
            <a:spLocks noChangeArrowheads="1"/>
          </p:cNvSpPr>
          <p:nvPr/>
        </p:nvSpPr>
        <p:spPr bwMode="auto">
          <a:xfrm>
            <a:off x="381001" y="457200"/>
            <a:ext cx="8534399" cy="6481774"/>
          </a:xfrm>
          <a:prstGeom prst="rect">
            <a:avLst/>
          </a:prstGeom>
          <a:noFill/>
          <a:ln w="9525">
            <a:noFill/>
            <a:miter lim="800000"/>
            <a:headEnd/>
            <a:tailEnd/>
          </a:ln>
        </p:spPr>
        <p:txBody>
          <a:bodyPr wrap="square">
            <a:spAutoFit/>
          </a:bodyPr>
          <a:lstStyle/>
          <a:p>
            <a:pPr algn="ctr"/>
            <a:r>
              <a:rPr lang="en-US" sz="6000" b="1" dirty="0" smtClean="0">
                <a:solidFill>
                  <a:srgbClr val="77933C"/>
                </a:solidFill>
                <a:latin typeface="Calibri" pitchFamily="34" charset="0"/>
              </a:rPr>
              <a:t>Become Involved</a:t>
            </a:r>
          </a:p>
          <a:p>
            <a:pPr algn="ctr"/>
            <a:r>
              <a:rPr lang="en-US" sz="5400" b="1" dirty="0">
                <a:solidFill>
                  <a:srgbClr val="77933C"/>
                </a:solidFill>
                <a:latin typeface="Calibri" pitchFamily="34" charset="0"/>
              </a:rPr>
              <a:t>a</a:t>
            </a:r>
            <a:r>
              <a:rPr lang="en-US" sz="5400" b="1" dirty="0" smtClean="0">
                <a:solidFill>
                  <a:srgbClr val="77933C"/>
                </a:solidFill>
                <a:latin typeface="Calibri" pitchFamily="34" charset="0"/>
              </a:rPr>
              <a:t>s </a:t>
            </a:r>
            <a:r>
              <a:rPr lang="en-US" sz="5400" b="1" dirty="0">
                <a:solidFill>
                  <a:srgbClr val="77933C"/>
                </a:solidFill>
                <a:latin typeface="Calibri" pitchFamily="34" charset="0"/>
              </a:rPr>
              <a:t>a </a:t>
            </a:r>
            <a:r>
              <a:rPr lang="en-US" sz="5400" b="1" dirty="0" smtClean="0">
                <a:solidFill>
                  <a:srgbClr val="77933C"/>
                </a:solidFill>
                <a:latin typeface="Calibri" pitchFamily="34" charset="0"/>
              </a:rPr>
              <a:t>Workshop Presenter </a:t>
            </a:r>
          </a:p>
          <a:p>
            <a:endParaRPr lang="en-US" sz="4400" b="1" dirty="0">
              <a:solidFill>
                <a:srgbClr val="77933C"/>
              </a:solidFill>
              <a:latin typeface="Calibri" pitchFamily="34" charset="0"/>
            </a:endParaRPr>
          </a:p>
          <a:p>
            <a:endParaRPr lang="en-US" sz="3200" b="1" dirty="0">
              <a:solidFill>
                <a:srgbClr val="77933C"/>
              </a:solidFill>
              <a:latin typeface="Calibri" pitchFamily="34" charset="0"/>
            </a:endParaRPr>
          </a:p>
          <a:p>
            <a:pPr>
              <a:spcBef>
                <a:spcPct val="20000"/>
              </a:spcBef>
            </a:pPr>
            <a:endParaRPr lang="en-US" sz="3600" b="1" dirty="0">
              <a:solidFill>
                <a:srgbClr val="77933C"/>
              </a:solidFill>
              <a:latin typeface="Calibri" pitchFamily="34" charset="0"/>
            </a:endParaRPr>
          </a:p>
          <a:p>
            <a:pPr>
              <a:lnSpc>
                <a:spcPct val="150000"/>
              </a:lnSpc>
            </a:pPr>
            <a:endParaRPr lang="en-US" sz="3200" dirty="0">
              <a:solidFill>
                <a:srgbClr val="403152"/>
              </a:solidFill>
              <a:latin typeface="Calibri" pitchFamily="34" charset="0"/>
            </a:endParaRPr>
          </a:p>
          <a:p>
            <a:pPr>
              <a:buFont typeface="Arial" charset="0"/>
              <a:buChar char="•"/>
            </a:pPr>
            <a:endParaRPr lang="en-US" sz="3200" dirty="0">
              <a:solidFill>
                <a:srgbClr val="403152"/>
              </a:solidFill>
              <a:latin typeface="Calibri" pitchFamily="34" charset="0"/>
            </a:endParaRPr>
          </a:p>
          <a:p>
            <a:endParaRPr lang="en-US" sz="3200" dirty="0">
              <a:solidFill>
                <a:srgbClr val="77933C"/>
              </a:solidFill>
              <a:latin typeface="Calibri" pitchFamily="34" charset="0"/>
            </a:endParaRPr>
          </a:p>
          <a:p>
            <a:pPr>
              <a:buFont typeface="Arial" charset="0"/>
              <a:buChar char="•"/>
            </a:pPr>
            <a:endParaRPr lang="en-US" sz="3200" dirty="0">
              <a:solidFill>
                <a:srgbClr val="77933C"/>
              </a:solidFill>
              <a:latin typeface="Calibri" pitchFamily="34" charset="0"/>
            </a:endParaRPr>
          </a:p>
          <a:p>
            <a:r>
              <a:rPr lang="en-US" sz="3200" dirty="0">
                <a:latin typeface="Calibri" pitchFamily="34" charset="0"/>
              </a:rPr>
              <a:t> </a:t>
            </a:r>
          </a:p>
        </p:txBody>
      </p:sp>
      <p:sp>
        <p:nvSpPr>
          <p:cNvPr id="40967" name="TextBox 8"/>
          <p:cNvSpPr txBox="1">
            <a:spLocks noChangeArrowheads="1"/>
          </p:cNvSpPr>
          <p:nvPr/>
        </p:nvSpPr>
        <p:spPr bwMode="auto">
          <a:xfrm>
            <a:off x="707136" y="2819400"/>
            <a:ext cx="7751064" cy="3724096"/>
          </a:xfrm>
          <a:prstGeom prst="rect">
            <a:avLst/>
          </a:prstGeom>
          <a:noFill/>
          <a:ln w="19050">
            <a:solidFill>
              <a:srgbClr val="006699"/>
            </a:solidFill>
            <a:miter lim="800000"/>
            <a:headEnd/>
            <a:tailEnd/>
          </a:ln>
        </p:spPr>
        <p:txBody>
          <a:bodyPr wrap="square">
            <a:spAutoFit/>
          </a:bodyPr>
          <a:lstStyle/>
          <a:p>
            <a:pPr algn="ctr"/>
            <a:endParaRPr lang="en-US" sz="3600" b="1" dirty="0" smtClean="0">
              <a:solidFill>
                <a:schemeClr val="accent5">
                  <a:lumMod val="75000"/>
                </a:schemeClr>
              </a:solidFill>
              <a:latin typeface="Calibri" pitchFamily="34" charset="0"/>
            </a:endParaRPr>
          </a:p>
          <a:p>
            <a:pPr algn="ctr"/>
            <a:r>
              <a:rPr lang="en-US" sz="3600" b="1" dirty="0" smtClean="0">
                <a:solidFill>
                  <a:schemeClr val="accent5">
                    <a:lumMod val="75000"/>
                  </a:schemeClr>
                </a:solidFill>
                <a:latin typeface="Calibri" pitchFamily="34" charset="0"/>
              </a:rPr>
              <a:t>Present a workshop to  introduce colleagues to Science Take-Out kits   </a:t>
            </a:r>
          </a:p>
          <a:p>
            <a:pPr algn="ctr"/>
            <a:endParaRPr lang="en-US" sz="3200" b="1" dirty="0" smtClean="0">
              <a:solidFill>
                <a:srgbClr val="77933C"/>
              </a:solidFill>
              <a:latin typeface="Calibri" pitchFamily="34" charset="0"/>
            </a:endParaRPr>
          </a:p>
          <a:p>
            <a:pPr algn="ctr"/>
            <a:r>
              <a:rPr lang="en-US" sz="3200" b="1" dirty="0" smtClean="0">
                <a:solidFill>
                  <a:schemeClr val="accent3">
                    <a:lumMod val="75000"/>
                  </a:schemeClr>
                </a:solidFill>
                <a:latin typeface="Calibri" pitchFamily="34" charset="0"/>
              </a:rPr>
              <a:t>Visit the Science Take-Out website for further information</a:t>
            </a:r>
          </a:p>
          <a:p>
            <a:pPr algn="ctr"/>
            <a:endParaRPr lang="en-US" sz="3200" dirty="0">
              <a:solidFill>
                <a:schemeClr val="accent3">
                  <a:lumMod val="75000"/>
                </a:schemeClr>
              </a:solidFill>
              <a:latin typeface="Calibri" pitchFamily="34" charset="0"/>
            </a:endParaRPr>
          </a:p>
        </p:txBody>
      </p:sp>
      <p:sp>
        <p:nvSpPr>
          <p:cNvPr id="11" name="Slide Number Placeholder 10"/>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04F3FC1B-F3D6-4E10-9032-403BA053B2BF}" type="slidenum">
              <a:rPr lang="en-US" sz="1200">
                <a:solidFill>
                  <a:schemeClr val="tx1">
                    <a:tint val="75000"/>
                  </a:schemeClr>
                </a:solidFill>
                <a:latin typeface="+mn-lt"/>
              </a:rPr>
              <a:pPr algn="r" fontAlgn="auto">
                <a:spcBef>
                  <a:spcPts val="0"/>
                </a:spcBef>
                <a:spcAft>
                  <a:spcPts val="0"/>
                </a:spcAft>
                <a:defRPr/>
              </a:pPr>
              <a:t>13</a:t>
            </a:fld>
            <a:endParaRPr lang="en-US" sz="1200">
              <a:solidFill>
                <a:schemeClr val="tx1">
                  <a:tint val="75000"/>
                </a:schemeClr>
              </a:solidFill>
              <a:latin typeface="+mn-lt"/>
            </a:endParaRPr>
          </a:p>
        </p:txBody>
      </p:sp>
    </p:spTree>
    <p:extLst>
      <p:ext uri="{BB962C8B-B14F-4D97-AF65-F5344CB8AC3E}">
        <p14:creationId xmlns:p14="http://schemas.microsoft.com/office/powerpoint/2010/main" val="31800244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3013" name="TextBox 10"/>
          <p:cNvSpPr txBox="1">
            <a:spLocks noChangeArrowheads="1"/>
          </p:cNvSpPr>
          <p:nvPr/>
        </p:nvSpPr>
        <p:spPr bwMode="auto">
          <a:xfrm rot="-1012788">
            <a:off x="1620838" y="2111375"/>
            <a:ext cx="5943600" cy="1555750"/>
          </a:xfrm>
          <a:prstGeom prst="rect">
            <a:avLst/>
          </a:prstGeom>
          <a:noFill/>
          <a:ln w="9525">
            <a:noFill/>
            <a:miter lim="800000"/>
            <a:headEnd/>
            <a:tailEnd/>
          </a:ln>
        </p:spPr>
        <p:txBody>
          <a:bodyPr>
            <a:spAutoFit/>
          </a:bodyPr>
          <a:lstStyle/>
          <a:p>
            <a:pPr algn="ctr"/>
            <a:r>
              <a:rPr lang="en-US" sz="4800" b="1">
                <a:solidFill>
                  <a:srgbClr val="006699"/>
                </a:solidFill>
                <a:latin typeface="Calibri" pitchFamily="34" charset="0"/>
              </a:rPr>
              <a:t>Thanks for being a GREAT group!!!</a:t>
            </a:r>
          </a:p>
        </p:txBody>
      </p:sp>
      <p:sp>
        <p:nvSpPr>
          <p:cNvPr id="10" name="Slide Number Placeholder 9"/>
          <p:cNvSpPr>
            <a:spLocks noGrp="1"/>
          </p:cNvSpPr>
          <p:nvPr>
            <p:ph type="sldNum" sz="quarter" idx="12"/>
          </p:nvPr>
        </p:nvSpPr>
        <p:spPr/>
        <p:txBody>
          <a:bodyPr/>
          <a:lstStyle/>
          <a:p>
            <a:pPr>
              <a:defRPr/>
            </a:pPr>
            <a:fld id="{C23C1359-8510-453B-829D-9BF521A38518}" type="slidenum">
              <a:rPr lang="en-US" smtClean="0"/>
              <a:pPr>
                <a:defRPr/>
              </a:pPr>
              <a:t>14</a:t>
            </a:fld>
            <a:endParaRPr lang="en-US"/>
          </a:p>
        </p:txBody>
      </p:sp>
      <p:pic>
        <p:nvPicPr>
          <p:cNvPr id="43015" name="Picture 8" descr="RACCEMS Diagnosing Diabetes 4-11.JPG"/>
          <p:cNvPicPr>
            <a:picLocks noChangeAspect="1"/>
          </p:cNvPicPr>
          <p:nvPr/>
        </p:nvPicPr>
        <p:blipFill>
          <a:blip r:embed="rId3"/>
          <a:srcRect/>
          <a:stretch>
            <a:fillRect/>
          </a:stretch>
        </p:blipFill>
        <p:spPr bwMode="auto">
          <a:xfrm>
            <a:off x="698500" y="419100"/>
            <a:ext cx="2501900" cy="2127250"/>
          </a:xfrm>
          <a:prstGeom prst="rect">
            <a:avLst/>
          </a:prstGeom>
          <a:noFill/>
          <a:ln w="9525">
            <a:noFill/>
            <a:miter lim="800000"/>
            <a:headEnd/>
            <a:tailEnd/>
          </a:ln>
        </p:spPr>
      </p:pic>
      <p:pic>
        <p:nvPicPr>
          <p:cNvPr id="43016" name="Picture 10" descr="STO workshop kidney problem.bmp"/>
          <p:cNvPicPr>
            <a:picLocks noChangeAspect="1"/>
          </p:cNvPicPr>
          <p:nvPr/>
        </p:nvPicPr>
        <p:blipFill>
          <a:blip r:embed="rId4"/>
          <a:srcRect/>
          <a:stretch>
            <a:fillRect/>
          </a:stretch>
        </p:blipFill>
        <p:spPr bwMode="auto">
          <a:xfrm>
            <a:off x="6032500" y="3390900"/>
            <a:ext cx="2413000" cy="3048000"/>
          </a:xfrm>
          <a:prstGeom prst="rect">
            <a:avLst/>
          </a:prstGeom>
          <a:noFill/>
          <a:ln w="9525">
            <a:noFill/>
            <a:miter lim="800000"/>
            <a:headEnd/>
            <a:tailEnd/>
          </a:ln>
        </p:spPr>
      </p:pic>
      <p:sp>
        <p:nvSpPr>
          <p:cNvPr id="65545" name="TextBox 10"/>
          <p:cNvSpPr txBox="1">
            <a:spLocks noChangeArrowheads="1"/>
          </p:cNvSpPr>
          <p:nvPr/>
        </p:nvSpPr>
        <p:spPr bwMode="auto">
          <a:xfrm>
            <a:off x="762000" y="4419600"/>
            <a:ext cx="5638800" cy="1754188"/>
          </a:xfrm>
          <a:prstGeom prst="rect">
            <a:avLst/>
          </a:prstGeom>
          <a:noFill/>
          <a:ln w="9525">
            <a:noFill/>
            <a:miter lim="800000"/>
            <a:headEnd/>
            <a:tailEnd/>
          </a:ln>
        </p:spPr>
        <p:txBody>
          <a:bodyPr>
            <a:spAutoFit/>
          </a:bodyPr>
          <a:lstStyle/>
          <a:p>
            <a:pPr>
              <a:defRPr/>
            </a:pPr>
            <a:r>
              <a:rPr lang="en-US" sz="3600" b="1" dirty="0">
                <a:solidFill>
                  <a:schemeClr val="accent3">
                    <a:lumMod val="75000"/>
                  </a:schemeClr>
                </a:solidFill>
                <a:latin typeface="Calibri" pitchFamily="34" charset="0"/>
              </a:rPr>
              <a:t>Please turn in your participant card </a:t>
            </a:r>
          </a:p>
          <a:p>
            <a:pPr>
              <a:defRPr/>
            </a:pPr>
            <a:r>
              <a:rPr lang="en-US" sz="3600" b="1" dirty="0">
                <a:solidFill>
                  <a:schemeClr val="accent3">
                    <a:lumMod val="75000"/>
                  </a:schemeClr>
                </a:solidFill>
                <a:latin typeface="Calibri" pitchFamily="34" charset="0"/>
              </a:rPr>
              <a:t>before you leave. </a:t>
            </a:r>
          </a:p>
        </p:txBody>
      </p:sp>
    </p:spTree>
    <p:extLst>
      <p:ext uri="{BB962C8B-B14F-4D97-AF65-F5344CB8AC3E}">
        <p14:creationId xmlns:p14="http://schemas.microsoft.com/office/powerpoint/2010/main" val="538498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5300" y="274638"/>
            <a:ext cx="8153400" cy="1143000"/>
          </a:xfrm>
          <a:noFill/>
          <a:ln>
            <a:noFill/>
          </a:ln>
        </p:spPr>
        <p:style>
          <a:lnRef idx="2">
            <a:schemeClr val="accent6"/>
          </a:lnRef>
          <a:fillRef idx="1">
            <a:schemeClr val="lt1"/>
          </a:fillRef>
          <a:effectRef idx="0">
            <a:schemeClr val="accent6"/>
          </a:effectRef>
          <a:fontRef idx="minor">
            <a:schemeClr val="dk1"/>
          </a:fontRef>
        </p:style>
        <p:txBody>
          <a:bodyPr rtlCol="0">
            <a:normAutofit fontScale="90000"/>
          </a:bodyPr>
          <a:lstStyle/>
          <a:p>
            <a:pPr algn="l" eaLnBrk="1" fontAlgn="auto" hangingPunct="1">
              <a:spcAft>
                <a:spcPts val="0"/>
              </a:spcAft>
              <a:defRPr/>
            </a:pPr>
            <a:r>
              <a:rPr lang="en-US" b="1" dirty="0" smtClean="0">
                <a:solidFill>
                  <a:schemeClr val="accent5">
                    <a:lumMod val="50000"/>
                  </a:schemeClr>
                </a:solidFill>
              </a:rPr>
              <a:t>  </a:t>
            </a:r>
            <a:r>
              <a:rPr lang="en-US" sz="4000" b="1" dirty="0" smtClean="0">
                <a:solidFill>
                  <a:schemeClr val="accent5">
                    <a:lumMod val="50000"/>
                  </a:schemeClr>
                </a:solidFill>
              </a:rPr>
              <a:t>Please complete the “Participant Card”</a:t>
            </a:r>
            <a:endParaRPr lang="en-US" sz="4000" b="1" dirty="0">
              <a:solidFill>
                <a:schemeClr val="accent5">
                  <a:lumMod val="50000"/>
                </a:schemeClr>
              </a:solidFill>
            </a:endParaRPr>
          </a:p>
        </p:txBody>
      </p:sp>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Slide Number Placeholder 10"/>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8B22F5B1-2A54-4119-84E7-34FA56424E03}" type="slidenum">
              <a:rPr lang="en-US" sz="1200">
                <a:solidFill>
                  <a:schemeClr val="tx1">
                    <a:tint val="75000"/>
                  </a:schemeClr>
                </a:solidFill>
                <a:latin typeface="+mn-lt"/>
              </a:rPr>
              <a:pPr algn="r" fontAlgn="auto">
                <a:spcBef>
                  <a:spcPts val="0"/>
                </a:spcBef>
                <a:spcAft>
                  <a:spcPts val="0"/>
                </a:spcAft>
                <a:defRPr/>
              </a:pPr>
              <a:t>2</a:t>
            </a:fld>
            <a:endParaRPr lang="en-US" sz="1200">
              <a:solidFill>
                <a:schemeClr val="tx1">
                  <a:tint val="75000"/>
                </a:schemeClr>
              </a:solidFill>
              <a:latin typeface="+mn-lt"/>
            </a:endParaRPr>
          </a:p>
        </p:txBody>
      </p:sp>
      <p:pic>
        <p:nvPicPr>
          <p:cNvPr id="16391" name="Picture 2"/>
          <p:cNvPicPr>
            <a:picLocks noChangeAspect="1" noChangeArrowheads="1"/>
          </p:cNvPicPr>
          <p:nvPr/>
        </p:nvPicPr>
        <p:blipFill>
          <a:blip r:embed="rId3"/>
          <a:srcRect/>
          <a:stretch>
            <a:fillRect/>
          </a:stretch>
        </p:blipFill>
        <p:spPr bwMode="auto">
          <a:xfrm>
            <a:off x="1905000" y="2133600"/>
            <a:ext cx="5400675" cy="3362325"/>
          </a:xfrm>
          <a:prstGeom prst="rect">
            <a:avLst/>
          </a:prstGeom>
          <a:noFill/>
          <a:ln w="76200">
            <a:solidFill>
              <a:srgbClr val="92D050"/>
            </a:solidFill>
            <a:miter lim="800000"/>
            <a:headEnd/>
            <a:tailEnd/>
          </a:ln>
        </p:spPr>
      </p:pic>
    </p:spTree>
    <p:extLst>
      <p:ext uri="{BB962C8B-B14F-4D97-AF65-F5344CB8AC3E}">
        <p14:creationId xmlns:p14="http://schemas.microsoft.com/office/powerpoint/2010/main" val="1044271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5800" y="762000"/>
            <a:ext cx="7772400" cy="3170238"/>
          </a:xfrm>
          <a:prstGeom prst="rect">
            <a:avLst/>
          </a:prstGeom>
          <a:noFill/>
          <a:ln>
            <a:noFill/>
          </a:ln>
        </p:spPr>
        <p:txBody>
          <a:bodyPr>
            <a:spAutoFit/>
          </a:bodyPr>
          <a:lstStyle/>
          <a:p>
            <a:pPr fontAlgn="auto">
              <a:spcBef>
                <a:spcPts val="0"/>
              </a:spcBef>
              <a:spcAft>
                <a:spcPts val="0"/>
              </a:spcAft>
              <a:defRPr/>
            </a:pPr>
            <a:r>
              <a:rPr lang="en-US" sz="4000" dirty="0">
                <a:latin typeface="+mn-lt"/>
              </a:rPr>
              <a:t>Put your student hat on</a:t>
            </a:r>
          </a:p>
          <a:p>
            <a:pPr fontAlgn="auto">
              <a:spcBef>
                <a:spcPts val="0"/>
              </a:spcBef>
              <a:spcAft>
                <a:spcPts val="0"/>
              </a:spcAft>
              <a:defRPr/>
            </a:pPr>
            <a:r>
              <a:rPr lang="en-US" sz="4000" b="1" dirty="0">
                <a:solidFill>
                  <a:schemeClr val="accent1">
                    <a:lumMod val="75000"/>
                  </a:schemeClr>
                </a:solidFill>
                <a:latin typeface="+mn-lt"/>
              </a:rPr>
              <a:t>Experience the kit</a:t>
            </a:r>
          </a:p>
          <a:p>
            <a:pPr fontAlgn="auto">
              <a:spcBef>
                <a:spcPts val="0"/>
              </a:spcBef>
              <a:spcAft>
                <a:spcPts val="0"/>
              </a:spcAft>
              <a:defRPr/>
            </a:pPr>
            <a:endParaRPr lang="en-US" sz="4000" dirty="0">
              <a:latin typeface="+mn-lt"/>
            </a:endParaRPr>
          </a:p>
          <a:p>
            <a:pPr fontAlgn="auto">
              <a:spcBef>
                <a:spcPts val="0"/>
              </a:spcBef>
              <a:spcAft>
                <a:spcPts val="0"/>
              </a:spcAft>
              <a:defRPr/>
            </a:pPr>
            <a:endParaRPr lang="en-US" sz="4000" dirty="0">
              <a:latin typeface="+mn-lt"/>
            </a:endParaRPr>
          </a:p>
          <a:p>
            <a:pPr fontAlgn="auto">
              <a:spcBef>
                <a:spcPts val="0"/>
              </a:spcBef>
              <a:spcAft>
                <a:spcPts val="0"/>
              </a:spcAft>
              <a:defRPr/>
            </a:pPr>
            <a:endParaRPr lang="en-US" sz="4000" dirty="0">
              <a:latin typeface="+mn-lt"/>
            </a:endParaRPr>
          </a:p>
        </p:txBody>
      </p:sp>
      <p:sp>
        <p:nvSpPr>
          <p:cNvPr id="20486" name="TextBox 8"/>
          <p:cNvSpPr txBox="1">
            <a:spLocks noChangeArrowheads="1"/>
          </p:cNvSpPr>
          <p:nvPr/>
        </p:nvSpPr>
        <p:spPr bwMode="auto">
          <a:xfrm>
            <a:off x="609600" y="3200400"/>
            <a:ext cx="7620000" cy="3994150"/>
          </a:xfrm>
          <a:prstGeom prst="rect">
            <a:avLst/>
          </a:prstGeom>
          <a:noFill/>
          <a:ln w="9525">
            <a:noFill/>
            <a:miter lim="800000"/>
            <a:headEnd/>
            <a:tailEnd/>
          </a:ln>
        </p:spPr>
        <p:txBody>
          <a:bodyPr>
            <a:spAutoFit/>
          </a:bodyPr>
          <a:lstStyle/>
          <a:p>
            <a:r>
              <a:rPr lang="en-US" sz="4000" dirty="0">
                <a:latin typeface="Calibri" pitchFamily="34" charset="0"/>
              </a:rPr>
              <a:t>Put your teacher hat on</a:t>
            </a:r>
          </a:p>
          <a:p>
            <a:r>
              <a:rPr lang="en-US" sz="4000" b="1" dirty="0">
                <a:solidFill>
                  <a:schemeClr val="accent1">
                    <a:lumMod val="75000"/>
                  </a:schemeClr>
                </a:solidFill>
                <a:latin typeface="Calibri" pitchFamily="34" charset="0"/>
              </a:rPr>
              <a:t>Envision classroom use</a:t>
            </a:r>
          </a:p>
          <a:p>
            <a:pPr lvl="1">
              <a:buFont typeface="Arial" charset="0"/>
              <a:buChar char="•"/>
            </a:pPr>
            <a:r>
              <a:rPr lang="en-US" sz="2800" dirty="0">
                <a:solidFill>
                  <a:srgbClr val="4F6228"/>
                </a:solidFill>
                <a:latin typeface="Calibri" pitchFamily="34" charset="0"/>
              </a:rPr>
              <a:t> Curriculum integration</a:t>
            </a:r>
          </a:p>
          <a:p>
            <a:pPr lvl="1">
              <a:buFont typeface="Arial" charset="0"/>
              <a:buChar char="•"/>
            </a:pPr>
            <a:r>
              <a:rPr lang="en-US" sz="2800" dirty="0">
                <a:solidFill>
                  <a:srgbClr val="4F6228"/>
                </a:solidFill>
                <a:latin typeface="Calibri" pitchFamily="34" charset="0"/>
              </a:rPr>
              <a:t> Support for students</a:t>
            </a:r>
          </a:p>
          <a:p>
            <a:endParaRPr lang="en-US" sz="4000" dirty="0">
              <a:latin typeface="Calibri" pitchFamily="34" charset="0"/>
            </a:endParaRPr>
          </a:p>
          <a:p>
            <a:endParaRPr lang="en-US" sz="4000" dirty="0">
              <a:latin typeface="Calibri" pitchFamily="34" charset="0"/>
            </a:endParaRPr>
          </a:p>
          <a:p>
            <a:endParaRPr lang="en-US" sz="4000" dirty="0">
              <a:latin typeface="Calibri" pitchFamily="34" charset="0"/>
            </a:endParaRPr>
          </a:p>
        </p:txBody>
      </p:sp>
      <p:pic>
        <p:nvPicPr>
          <p:cNvPr id="20487" name="Picture 8" descr="the_worlds_greatest_science_teacher_hat-p148603111192258884qz14_400"/>
          <p:cNvPicPr>
            <a:picLocks noChangeAspect="1" noChangeArrowheads="1"/>
          </p:cNvPicPr>
          <p:nvPr/>
        </p:nvPicPr>
        <p:blipFill>
          <a:blip r:embed="rId3"/>
          <a:srcRect/>
          <a:stretch>
            <a:fillRect/>
          </a:stretch>
        </p:blipFill>
        <p:spPr bwMode="auto">
          <a:xfrm>
            <a:off x="5791200" y="3124200"/>
            <a:ext cx="2133600" cy="2133600"/>
          </a:xfrm>
          <a:prstGeom prst="rect">
            <a:avLst/>
          </a:prstGeom>
          <a:noFill/>
          <a:ln w="9525">
            <a:noFill/>
            <a:miter lim="800000"/>
            <a:headEnd/>
            <a:tailEnd/>
          </a:ln>
        </p:spPr>
      </p:pic>
      <p:pic>
        <p:nvPicPr>
          <p:cNvPr id="20488" name="Picture 9" descr="life_s_student_hat-p148565943631867980tdto_210"/>
          <p:cNvPicPr>
            <a:picLocks noChangeAspect="1" noChangeArrowheads="1"/>
          </p:cNvPicPr>
          <p:nvPr/>
        </p:nvPicPr>
        <p:blipFill>
          <a:blip r:embed="rId4"/>
          <a:srcRect/>
          <a:stretch>
            <a:fillRect/>
          </a:stretch>
        </p:blipFill>
        <p:spPr bwMode="auto">
          <a:xfrm>
            <a:off x="5791200" y="914400"/>
            <a:ext cx="2000250" cy="2000250"/>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pPr>
              <a:defRPr/>
            </a:pPr>
            <a:fld id="{C1C8FFEF-7FA5-4CDC-B88C-20AD04EEAB80}" type="slidenum">
              <a:rPr lang="en-US" smtClean="0"/>
              <a:pPr>
                <a:defRPr/>
              </a:pPr>
              <a:t>3</a:t>
            </a:fld>
            <a:endParaRPr lang="en-US"/>
          </a:p>
        </p:txBody>
      </p:sp>
    </p:spTree>
    <p:extLst>
      <p:ext uri="{BB962C8B-B14F-4D97-AF65-F5344CB8AC3E}">
        <p14:creationId xmlns:p14="http://schemas.microsoft.com/office/powerpoint/2010/main" val="26384301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2076" y="2782887"/>
            <a:ext cx="2302724" cy="2976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noFill/>
          <a:ln>
            <a:noFill/>
          </a:ln>
        </p:spPr>
        <p:style>
          <a:lnRef idx="2">
            <a:schemeClr val="accent6"/>
          </a:lnRef>
          <a:fillRef idx="1">
            <a:schemeClr val="lt1"/>
          </a:fillRef>
          <a:effectRef idx="0">
            <a:schemeClr val="accent6"/>
          </a:effectRef>
          <a:fontRef idx="minor">
            <a:schemeClr val="dk1"/>
          </a:fontRef>
        </p:style>
        <p:txBody>
          <a:bodyPr rtlCol="0">
            <a:normAutofit fontScale="90000"/>
          </a:bodyPr>
          <a:lstStyle/>
          <a:p>
            <a:pPr eaLnBrk="1" fontAlgn="auto" hangingPunct="1">
              <a:spcAft>
                <a:spcPts val="0"/>
              </a:spcAft>
              <a:defRPr/>
            </a:pPr>
            <a:r>
              <a:rPr lang="en-US" b="1" dirty="0" smtClean="0">
                <a:solidFill>
                  <a:schemeClr val="accent3">
                    <a:lumMod val="75000"/>
                  </a:schemeClr>
                </a:solidFill>
              </a:rPr>
              <a:t>  </a:t>
            </a:r>
            <a:r>
              <a:rPr lang="en-US" b="1" dirty="0" smtClean="0">
                <a:solidFill>
                  <a:schemeClr val="accent3">
                    <a:lumMod val="75000"/>
                  </a:schemeClr>
                </a:solidFill>
              </a:rPr>
              <a:t>A Case of </a:t>
            </a:r>
            <a:r>
              <a:rPr lang="en-US" b="1" smtClean="0">
                <a:solidFill>
                  <a:schemeClr val="accent3">
                    <a:lumMod val="75000"/>
                  </a:schemeClr>
                </a:solidFill>
              </a:rPr>
              <a:t>Food Poisoning</a:t>
            </a:r>
            <a:r>
              <a:rPr lang="en-US" b="1" dirty="0" smtClean="0">
                <a:solidFill>
                  <a:schemeClr val="accent3">
                    <a:lumMod val="75000"/>
                  </a:schemeClr>
                </a:solidFill>
              </a:rPr>
              <a:t/>
            </a:r>
            <a:br>
              <a:rPr lang="en-US" b="1" dirty="0" smtClean="0">
                <a:solidFill>
                  <a:schemeClr val="accent3">
                    <a:lumMod val="75000"/>
                  </a:schemeClr>
                </a:solidFill>
              </a:rPr>
            </a:br>
            <a:r>
              <a:rPr lang="en-US" b="1" dirty="0" smtClean="0">
                <a:solidFill>
                  <a:schemeClr val="accent3">
                    <a:lumMod val="75000"/>
                  </a:schemeClr>
                </a:solidFill>
              </a:rPr>
              <a:t>Student Handouts</a:t>
            </a:r>
            <a:endParaRPr lang="en-US" b="1" dirty="0">
              <a:solidFill>
                <a:schemeClr val="accent3">
                  <a:lumMod val="75000"/>
                </a:schemeClr>
              </a:solidFill>
            </a:endParaRPr>
          </a:p>
        </p:txBody>
      </p:sp>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8678" name="TextBox 7"/>
          <p:cNvSpPr txBox="1">
            <a:spLocks noChangeArrowheads="1"/>
          </p:cNvSpPr>
          <p:nvPr/>
        </p:nvSpPr>
        <p:spPr bwMode="auto">
          <a:xfrm>
            <a:off x="2971800" y="1905000"/>
            <a:ext cx="1752600" cy="457200"/>
          </a:xfrm>
          <a:prstGeom prst="rect">
            <a:avLst/>
          </a:prstGeom>
          <a:noFill/>
          <a:ln w="9525">
            <a:noFill/>
            <a:miter lim="800000"/>
            <a:headEnd/>
            <a:tailEnd/>
          </a:ln>
        </p:spPr>
        <p:txBody>
          <a:bodyPr>
            <a:spAutoFit/>
          </a:bodyPr>
          <a:lstStyle/>
          <a:p>
            <a:pPr algn="ctr"/>
            <a:r>
              <a:rPr lang="en-US" sz="2400" b="1"/>
              <a:t>Safety</a:t>
            </a:r>
          </a:p>
        </p:txBody>
      </p:sp>
      <p:sp>
        <p:nvSpPr>
          <p:cNvPr id="28679" name="TextBox 8"/>
          <p:cNvSpPr txBox="1">
            <a:spLocks noChangeArrowheads="1"/>
          </p:cNvSpPr>
          <p:nvPr/>
        </p:nvSpPr>
        <p:spPr bwMode="auto">
          <a:xfrm>
            <a:off x="1066800" y="1905000"/>
            <a:ext cx="1981200" cy="457200"/>
          </a:xfrm>
          <a:prstGeom prst="rect">
            <a:avLst/>
          </a:prstGeom>
          <a:noFill/>
          <a:ln w="9525">
            <a:noFill/>
            <a:miter lim="800000"/>
            <a:headEnd/>
            <a:tailEnd/>
          </a:ln>
        </p:spPr>
        <p:txBody>
          <a:bodyPr>
            <a:spAutoFit/>
          </a:bodyPr>
          <a:lstStyle/>
          <a:p>
            <a:r>
              <a:rPr lang="en-US" sz="2400" b="1"/>
              <a:t>Quick Guide</a:t>
            </a:r>
          </a:p>
        </p:txBody>
      </p:sp>
      <p:sp>
        <p:nvSpPr>
          <p:cNvPr id="28680" name="TextBox 9"/>
          <p:cNvSpPr txBox="1">
            <a:spLocks noChangeArrowheads="1"/>
          </p:cNvSpPr>
          <p:nvPr/>
        </p:nvSpPr>
        <p:spPr bwMode="auto">
          <a:xfrm>
            <a:off x="5791200" y="1524000"/>
            <a:ext cx="2590800" cy="830263"/>
          </a:xfrm>
          <a:prstGeom prst="rect">
            <a:avLst/>
          </a:prstGeom>
          <a:noFill/>
          <a:ln w="9525">
            <a:noFill/>
            <a:miter lim="800000"/>
            <a:headEnd/>
            <a:tailEnd/>
          </a:ln>
        </p:spPr>
        <p:txBody>
          <a:bodyPr>
            <a:spAutoFit/>
          </a:bodyPr>
          <a:lstStyle/>
          <a:p>
            <a:pPr algn="ctr"/>
            <a:r>
              <a:rPr lang="en-US" sz="2400" b="1"/>
              <a:t>Student Instructions </a:t>
            </a:r>
            <a:endParaRPr lang="en-US"/>
          </a:p>
        </p:txBody>
      </p:sp>
      <p:sp>
        <p:nvSpPr>
          <p:cNvPr id="28681" name="TextBox 12"/>
          <p:cNvSpPr txBox="1">
            <a:spLocks noChangeArrowheads="1"/>
          </p:cNvSpPr>
          <p:nvPr/>
        </p:nvSpPr>
        <p:spPr bwMode="auto">
          <a:xfrm>
            <a:off x="4876800" y="6216650"/>
            <a:ext cx="2362200" cy="366713"/>
          </a:xfrm>
          <a:prstGeom prst="rect">
            <a:avLst/>
          </a:prstGeom>
          <a:noFill/>
          <a:ln w="9525">
            <a:noFill/>
            <a:miter lim="800000"/>
            <a:headEnd/>
            <a:tailEnd/>
          </a:ln>
        </p:spPr>
        <p:txBody>
          <a:bodyPr>
            <a:spAutoFit/>
          </a:bodyPr>
          <a:lstStyle/>
          <a:p>
            <a:r>
              <a:rPr lang="en-US" b="1">
                <a:solidFill>
                  <a:srgbClr val="4F6228"/>
                </a:solidFill>
              </a:rPr>
              <a:t>Turn to this page</a:t>
            </a:r>
          </a:p>
        </p:txBody>
      </p:sp>
      <p:sp>
        <p:nvSpPr>
          <p:cNvPr id="15" name="Rectangle 14"/>
          <p:cNvSpPr/>
          <p:nvPr/>
        </p:nvSpPr>
        <p:spPr>
          <a:xfrm>
            <a:off x="1676400" y="2667000"/>
            <a:ext cx="2514600" cy="3200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5867400" y="2819400"/>
            <a:ext cx="2362200" cy="3200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Slide Number Placeholder 18"/>
          <p:cNvSpPr>
            <a:spLocks noGrp="1"/>
          </p:cNvSpPr>
          <p:nvPr>
            <p:ph type="sldNum" sz="quarter" idx="12"/>
          </p:nvPr>
        </p:nvSpPr>
        <p:spPr>
          <a:xfrm>
            <a:off x="7620000" y="6324600"/>
            <a:ext cx="990600" cy="365125"/>
          </a:xfrm>
        </p:spPr>
        <p:txBody>
          <a:bodyPr/>
          <a:lstStyle/>
          <a:p>
            <a:pPr>
              <a:defRPr/>
            </a:pPr>
            <a:fld id="{28416B96-F787-43FF-A528-C566D172CAD1}" type="slidenum">
              <a:rPr lang="en-US" smtClean="0"/>
              <a:pPr>
                <a:defRPr/>
              </a:pPr>
              <a:t>4</a:t>
            </a:fld>
            <a:endParaRPr lang="en-US"/>
          </a:p>
        </p:txBody>
      </p:sp>
      <p:cxnSp>
        <p:nvCxnSpPr>
          <p:cNvPr id="28687" name="Straight Arrow Connector 11"/>
          <p:cNvCxnSpPr>
            <a:cxnSpLocks noChangeShapeType="1"/>
            <a:stCxn id="28681" idx="0"/>
          </p:cNvCxnSpPr>
          <p:nvPr/>
        </p:nvCxnSpPr>
        <p:spPr bwMode="auto">
          <a:xfrm flipV="1">
            <a:off x="6057900" y="5759450"/>
            <a:ext cx="533400" cy="457200"/>
          </a:xfrm>
          <a:prstGeom prst="straightConnector1">
            <a:avLst/>
          </a:prstGeom>
          <a:noFill/>
          <a:ln w="76200" algn="ctr">
            <a:solidFill>
              <a:srgbClr val="C00000"/>
            </a:solidFill>
            <a:round/>
            <a:headEnd/>
            <a:tailEnd type="arrow" w="med" len="med"/>
          </a:ln>
        </p:spPr>
      </p:cxnSp>
      <p:cxnSp>
        <p:nvCxnSpPr>
          <p:cNvPr id="28688" name="Straight Arrow Connector 19"/>
          <p:cNvCxnSpPr>
            <a:cxnSpLocks noChangeShapeType="1"/>
          </p:cNvCxnSpPr>
          <p:nvPr/>
        </p:nvCxnSpPr>
        <p:spPr bwMode="auto">
          <a:xfrm>
            <a:off x="3657601" y="2362200"/>
            <a:ext cx="0" cy="2895602"/>
          </a:xfrm>
          <a:prstGeom prst="straightConnector1">
            <a:avLst/>
          </a:prstGeom>
          <a:noFill/>
          <a:ln w="76200" algn="ctr">
            <a:solidFill>
              <a:srgbClr val="C00000"/>
            </a:solidFill>
            <a:round/>
            <a:headEnd/>
            <a:tailEnd type="arrow" w="med" len="med"/>
          </a:ln>
        </p:spPr>
      </p:cxnSp>
      <p:cxnSp>
        <p:nvCxnSpPr>
          <p:cNvPr id="28689" name="Straight Arrow Connector 22"/>
          <p:cNvCxnSpPr>
            <a:cxnSpLocks noChangeShapeType="1"/>
          </p:cNvCxnSpPr>
          <p:nvPr/>
        </p:nvCxnSpPr>
        <p:spPr bwMode="auto">
          <a:xfrm rot="5400000">
            <a:off x="1752601" y="2895600"/>
            <a:ext cx="1066800" cy="3175"/>
          </a:xfrm>
          <a:prstGeom prst="straightConnector1">
            <a:avLst/>
          </a:prstGeom>
          <a:noFill/>
          <a:ln w="76200" algn="ctr">
            <a:solidFill>
              <a:srgbClr val="C00000"/>
            </a:solidFill>
            <a:round/>
            <a:headEnd/>
            <a:tailEnd type="arrow" w="med" len="med"/>
          </a:ln>
        </p:spPr>
      </p:cxn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1700" y="2971800"/>
            <a:ext cx="2171700" cy="2804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pPr>
              <a:defRPr/>
            </a:pPr>
            <a:fld id="{C5D6DC7A-3385-4809-A5AB-0C80102258BA}" type="slidenum">
              <a:rPr lang="en-US" smtClean="0"/>
              <a:pPr>
                <a:defRPr/>
              </a:pPr>
              <a:t>5</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437" y="533400"/>
            <a:ext cx="8179124"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971800"/>
            <a:ext cx="4572000" cy="3721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pPr>
              <a:defRPr/>
            </a:pPr>
            <a:fld id="{2473DB6C-FDD2-44BF-96C9-B8A7B67CAB5B}" type="slidenum">
              <a:rPr lang="en-US" smtClean="0"/>
              <a:pPr>
                <a:defRPr/>
              </a:pPr>
              <a:t>6</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609600"/>
            <a:ext cx="7671197"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05" y="3200400"/>
            <a:ext cx="6677585" cy="3120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pPr>
              <a:defRPr/>
            </a:pPr>
            <a:fld id="{BF2DD537-1D4B-45A0-A761-C6D30A628282}" type="slidenum">
              <a:rPr lang="en-US" smtClean="0"/>
              <a:pPr>
                <a:defRPr/>
              </a:pPr>
              <a:t>7</a:t>
            </a:fld>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07819"/>
            <a:ext cx="7270514" cy="3059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276600"/>
            <a:ext cx="3861858"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638800" y="3733800"/>
            <a:ext cx="15240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5486400" y="4876800"/>
            <a:ext cx="457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Slide Number Placeholder 10"/>
          <p:cNvSpPr>
            <a:spLocks noGrp="1"/>
          </p:cNvSpPr>
          <p:nvPr>
            <p:ph type="sldNum" sz="quarter" idx="12"/>
          </p:nvPr>
        </p:nvSpPr>
        <p:spPr/>
        <p:txBody>
          <a:bodyPr/>
          <a:lstStyle/>
          <a:p>
            <a:pPr>
              <a:defRPr/>
            </a:pPr>
            <a:fld id="{FC99B854-1E02-40FA-9600-DC6FE4C3AE92}" type="slidenum">
              <a:rPr lang="en-US" smtClean="0"/>
              <a:pPr>
                <a:defRPr/>
              </a:pPr>
              <a:t>8</a:t>
            </a:fld>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76" y="228600"/>
            <a:ext cx="7362824" cy="4302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4970" y="3061639"/>
            <a:ext cx="2491659" cy="363032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7124700" cy="1143000"/>
          </a:xfrm>
          <a:noFill/>
          <a:ln>
            <a:noFill/>
          </a:ln>
        </p:spPr>
        <p:style>
          <a:lnRef idx="2">
            <a:schemeClr val="accent6"/>
          </a:lnRef>
          <a:fillRef idx="1">
            <a:schemeClr val="lt1"/>
          </a:fillRef>
          <a:effectRef idx="0">
            <a:schemeClr val="accent6"/>
          </a:effectRef>
          <a:fontRef idx="minor">
            <a:schemeClr val="dk1"/>
          </a:fontRef>
        </p:style>
        <p:txBody>
          <a:bodyPr rtlCol="0">
            <a:normAutofit fontScale="90000"/>
          </a:bodyPr>
          <a:lstStyle/>
          <a:p>
            <a:pPr algn="r" eaLnBrk="1" fontAlgn="auto" hangingPunct="1">
              <a:spcAft>
                <a:spcPts val="0"/>
              </a:spcAft>
              <a:defRPr/>
            </a:pPr>
            <a:r>
              <a:rPr lang="en-US" b="1" dirty="0" smtClean="0">
                <a:solidFill>
                  <a:schemeClr val="accent3">
                    <a:lumMod val="75000"/>
                  </a:schemeClr>
                </a:solidFill>
              </a:rPr>
              <a:t>Teacher </a:t>
            </a:r>
            <a:r>
              <a:rPr lang="en-US" b="1" dirty="0" smtClean="0">
                <a:solidFill>
                  <a:schemeClr val="accent3">
                    <a:lumMod val="75000"/>
                  </a:schemeClr>
                </a:solidFill>
              </a:rPr>
              <a:t/>
            </a:r>
            <a:br>
              <a:rPr lang="en-US" b="1" dirty="0" smtClean="0">
                <a:solidFill>
                  <a:schemeClr val="accent3">
                    <a:lumMod val="75000"/>
                  </a:schemeClr>
                </a:solidFill>
              </a:rPr>
            </a:br>
            <a:r>
              <a:rPr lang="en-US" b="1" dirty="0" smtClean="0">
                <a:solidFill>
                  <a:schemeClr val="accent3">
                    <a:lumMod val="75000"/>
                  </a:schemeClr>
                </a:solidFill>
              </a:rPr>
              <a:t>Information</a:t>
            </a:r>
            <a:endParaRPr lang="en-US" b="1" dirty="0">
              <a:solidFill>
                <a:schemeClr val="accent3">
                  <a:lumMod val="75000"/>
                </a:schemeClr>
              </a:solidFill>
            </a:endParaRPr>
          </a:p>
        </p:txBody>
      </p:sp>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12"/>
          </p:nvPr>
        </p:nvSpPr>
        <p:spPr/>
        <p:txBody>
          <a:bodyPr/>
          <a:lstStyle/>
          <a:p>
            <a:pPr>
              <a:defRPr/>
            </a:pPr>
            <a:fld id="{7E8E5F6B-6BE8-4B24-8932-97A32EF83DAA}" type="slidenum">
              <a:rPr lang="en-US" smtClean="0"/>
              <a:pPr>
                <a:defRPr/>
              </a:pPr>
              <a:t>9</a:t>
            </a:fld>
            <a:endParaRPr lang="en-US"/>
          </a:p>
        </p:txBody>
      </p:sp>
      <p:sp>
        <p:nvSpPr>
          <p:cNvPr id="17" name="TextBox 16"/>
          <p:cNvSpPr txBox="1"/>
          <p:nvPr/>
        </p:nvSpPr>
        <p:spPr>
          <a:xfrm>
            <a:off x="914400" y="6400800"/>
            <a:ext cx="2057400" cy="457200"/>
          </a:xfrm>
          <a:prstGeom prst="rect">
            <a:avLst/>
          </a:prstGeom>
          <a:noFill/>
          <a:ln>
            <a:noFill/>
          </a:ln>
        </p:spPr>
        <p:txBody>
          <a:bodyPr>
            <a:spAutoFit/>
          </a:bodyPr>
          <a:lstStyle/>
          <a:p>
            <a:pPr>
              <a:defRPr/>
            </a:pPr>
            <a:r>
              <a:rPr lang="en-US" sz="2400" b="1" dirty="0">
                <a:solidFill>
                  <a:schemeClr val="accent3">
                    <a:lumMod val="75000"/>
                  </a:schemeClr>
                </a:solidFill>
              </a:rPr>
              <a:t>Quick Guide</a:t>
            </a:r>
          </a:p>
        </p:txBody>
      </p:sp>
      <p:sp>
        <p:nvSpPr>
          <p:cNvPr id="19" name="TextBox 18"/>
          <p:cNvSpPr txBox="1"/>
          <p:nvPr/>
        </p:nvSpPr>
        <p:spPr>
          <a:xfrm>
            <a:off x="4876800" y="6096000"/>
            <a:ext cx="1143000" cy="457200"/>
          </a:xfrm>
          <a:prstGeom prst="rect">
            <a:avLst/>
          </a:prstGeom>
          <a:noFill/>
          <a:ln>
            <a:noFill/>
          </a:ln>
        </p:spPr>
        <p:txBody>
          <a:bodyPr>
            <a:spAutoFit/>
          </a:bodyPr>
          <a:lstStyle/>
          <a:p>
            <a:pPr>
              <a:defRPr/>
            </a:pPr>
            <a:r>
              <a:rPr lang="en-US" sz="2400" b="1" dirty="0">
                <a:solidFill>
                  <a:schemeClr val="accent3">
                    <a:lumMod val="75000"/>
                  </a:schemeClr>
                </a:solidFill>
              </a:rPr>
              <a:t>Key</a:t>
            </a:r>
          </a:p>
        </p:txBody>
      </p:sp>
      <p:sp>
        <p:nvSpPr>
          <p:cNvPr id="21" name="TextBox 20"/>
          <p:cNvSpPr txBox="1"/>
          <p:nvPr/>
        </p:nvSpPr>
        <p:spPr>
          <a:xfrm>
            <a:off x="7010400" y="5943600"/>
            <a:ext cx="1143000" cy="457200"/>
          </a:xfrm>
          <a:prstGeom prst="rect">
            <a:avLst/>
          </a:prstGeom>
          <a:noFill/>
          <a:ln>
            <a:noFill/>
          </a:ln>
        </p:spPr>
        <p:txBody>
          <a:bodyPr>
            <a:spAutoFit/>
          </a:bodyPr>
          <a:lstStyle/>
          <a:p>
            <a:pPr>
              <a:defRPr/>
            </a:pPr>
            <a:r>
              <a:rPr lang="en-US" sz="2400" b="1" dirty="0">
                <a:solidFill>
                  <a:schemeClr val="accent3">
                    <a:lumMod val="75000"/>
                  </a:schemeClr>
                </a:solidFill>
              </a:rPr>
              <a:t>MSDS</a:t>
            </a:r>
          </a:p>
        </p:txBody>
      </p:sp>
      <p:sp>
        <p:nvSpPr>
          <p:cNvPr id="7" name="TextBox 18"/>
          <p:cNvSpPr txBox="1"/>
          <p:nvPr/>
        </p:nvSpPr>
        <p:spPr>
          <a:xfrm>
            <a:off x="3048000" y="5791200"/>
            <a:ext cx="1143000" cy="457200"/>
          </a:xfrm>
          <a:prstGeom prst="rect">
            <a:avLst/>
          </a:prstGeom>
          <a:noFill/>
          <a:ln>
            <a:noFill/>
          </a:ln>
        </p:spPr>
        <p:txBody>
          <a:bodyPr>
            <a:spAutoFit/>
          </a:bodyPr>
          <a:lstStyle/>
          <a:p>
            <a:r>
              <a:rPr lang="en-US" sz="2400" b="1" dirty="0">
                <a:solidFill>
                  <a:srgbClr val="77933C"/>
                </a:solidFill>
              </a:rPr>
              <a:t>Safety</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81000"/>
            <a:ext cx="3810000" cy="4743450"/>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00" y="4138612"/>
            <a:ext cx="2025975" cy="22050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2427" y="3062287"/>
            <a:ext cx="2114145" cy="26574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14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6233" y="3662362"/>
            <a:ext cx="2213141" cy="22812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15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2971800"/>
            <a:ext cx="2075890" cy="271462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1647</TotalTime>
  <Words>1236</Words>
  <Application>Microsoft Office PowerPoint</Application>
  <PresentationFormat>On-screen Show (4:3)</PresentationFormat>
  <Paragraphs>144</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A Case of  Food Poisoning </vt:lpstr>
      <vt:lpstr>  Please complete the “Participant Card”</vt:lpstr>
      <vt:lpstr>PowerPoint Presentation</vt:lpstr>
      <vt:lpstr>  A Case of Food Poisoning Student Handouts</vt:lpstr>
      <vt:lpstr>PowerPoint Presentation</vt:lpstr>
      <vt:lpstr>PowerPoint Presentation</vt:lpstr>
      <vt:lpstr>PowerPoint Presentation</vt:lpstr>
      <vt:lpstr>PowerPoint Presentation</vt:lpstr>
      <vt:lpstr>Teacher  Information</vt:lpstr>
      <vt:lpstr>www.sciencetakeout.com       </vt:lpstr>
      <vt:lpstr>PowerPoint Presentation</vt:lpstr>
      <vt:lpstr>PowerPoint Presentation</vt:lpstr>
      <vt:lpstr>PowerPoint Presentation</vt:lpstr>
      <vt:lpstr>PowerPoint Presentation</vt:lpstr>
    </vt:vector>
  </TitlesOfParts>
  <Company>URMC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Take-Out</dc:title>
  <dc:creator>Susan Holt</dc:creator>
  <cp:lastModifiedBy>sholt</cp:lastModifiedBy>
  <cp:revision>241</cp:revision>
  <dcterms:created xsi:type="dcterms:W3CDTF">2010-09-16T14:24:37Z</dcterms:created>
  <dcterms:modified xsi:type="dcterms:W3CDTF">2014-07-12T11:57:56Z</dcterms:modified>
</cp:coreProperties>
</file>