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313" r:id="rId3"/>
    <p:sldId id="314" r:id="rId4"/>
    <p:sldId id="261" r:id="rId5"/>
    <p:sldId id="263" r:id="rId6"/>
    <p:sldId id="264" r:id="rId7"/>
    <p:sldId id="272" r:id="rId8"/>
    <p:sldId id="270" r:id="rId9"/>
    <p:sldId id="273" r:id="rId10"/>
    <p:sldId id="271" r:id="rId11"/>
    <p:sldId id="274" r:id="rId12"/>
    <p:sldId id="268" r:id="rId13"/>
    <p:sldId id="257" r:id="rId14"/>
    <p:sldId id="308" r:id="rId15"/>
    <p:sldId id="309" r:id="rId16"/>
    <p:sldId id="310" r:id="rId17"/>
    <p:sldId id="311" r:id="rId18"/>
    <p:sldId id="312" r:id="rId1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29" autoAdjust="0"/>
  </p:normalViewPr>
  <p:slideViewPr>
    <p:cSldViewPr>
      <p:cViewPr varScale="1">
        <p:scale>
          <a:sx n="50" d="100"/>
          <a:sy n="50" d="100"/>
        </p:scale>
        <p:origin x="-19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8A0E7998-AE11-4A11-8B30-D05C9FDD249C}" type="datetimeFigureOut">
              <a:rPr lang="en-US"/>
              <a:pPr>
                <a:defRPr/>
              </a:pPr>
              <a:t>4/13/2014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81224E4C-DD00-46AE-A461-87BA937E8641}" type="slidenum">
              <a:rPr lang="en-US"/>
              <a:pPr>
                <a:defRPr/>
              </a:pPr>
              <a:t>‹#›</a:t>
            </a:fld>
            <a:endParaRPr lang="en-US"/>
          </a:p>
        </p:txBody>
      </p:sp>
    </p:spTree>
    <p:extLst>
      <p:ext uri="{BB962C8B-B14F-4D97-AF65-F5344CB8AC3E}">
        <p14:creationId xmlns:p14="http://schemas.microsoft.com/office/powerpoint/2010/main" val="3638447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171450" indent="-171450" eaLnBrk="1" hangingPunct="1">
              <a:buFont typeface="Arial" pitchFamily="34" charset="0"/>
              <a:buChar char="•"/>
            </a:pPr>
            <a:r>
              <a:rPr lang="en-US" dirty="0" smtClean="0"/>
              <a:t>This slide should be on screen as participants enter the room.</a:t>
            </a:r>
          </a:p>
          <a:p>
            <a:pPr marL="171450" indent="-171450" eaLnBrk="1" hangingPunct="1">
              <a:buFont typeface="Arial" pitchFamily="34" charset="0"/>
              <a:buChar char="•"/>
            </a:pPr>
            <a:r>
              <a:rPr lang="en-US" dirty="0" smtClean="0"/>
              <a:t>Start workshop on time—do not wait for “stragglers”</a:t>
            </a:r>
          </a:p>
          <a:p>
            <a:pPr marL="171450" indent="-171450" eaLnBrk="1" hangingPunct="1">
              <a:buFont typeface="Arial" pitchFamily="34" charset="0"/>
              <a:buChar char="•"/>
            </a:pPr>
            <a:r>
              <a:rPr lang="en-US" dirty="0" smtClean="0"/>
              <a:t>Welcome participants as they enter room</a:t>
            </a:r>
          </a:p>
          <a:p>
            <a:pPr marL="171450" indent="-171450" eaLnBrk="1" hangingPunct="1">
              <a:buFont typeface="Arial" pitchFamily="34" charset="0"/>
              <a:buChar char="•"/>
            </a:pPr>
            <a:r>
              <a:rPr lang="en-US" dirty="0" smtClean="0"/>
              <a:t>Do NOT do participant introductions unless the workshop group is a very small one (less than 10 people).  Introduce self and briefly explain teaching experience and current position.</a:t>
            </a:r>
          </a:p>
          <a:p>
            <a:pPr marL="171450" indent="-171450" eaLnBrk="1" hangingPunct="1">
              <a:spcBef>
                <a:spcPct val="0"/>
              </a:spcBef>
              <a:buFont typeface="Arial" pitchFamily="34" charset="0"/>
              <a:buChar char="•"/>
            </a:pPr>
            <a:r>
              <a:rPr lang="en-US" dirty="0" smtClean="0"/>
              <a:t>The activity that you will do today was developed by the Life Sciences Learning Center at the University of Rochester.  We found that teachers wanted access to the activities that we developed even after our grant support had ended. </a:t>
            </a:r>
          </a:p>
          <a:p>
            <a:pPr marL="171450" indent="-171450" eaLnBrk="1" hangingPunct="1">
              <a:spcBef>
                <a:spcPct val="0"/>
              </a:spcBef>
              <a:buFont typeface="Arial" pitchFamily="34" charset="0"/>
              <a:buChar char="•"/>
            </a:pPr>
            <a:r>
              <a:rPr lang="en-US" dirty="0" smtClean="0"/>
              <a:t>To provide for sustained dissemination, we formed a small spin-off company called Science Take-Out. Explain that Science Take-Out is a small company that manufactures and sells hands-on science kits for middle or high school biology students.</a:t>
            </a:r>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Read the first two paragraphs of Part 3 aloud and embellish if you wish.</a:t>
            </a:r>
          </a:p>
          <a:p>
            <a:pPr marL="171450" indent="-171450" eaLnBrk="1" hangingPunct="1">
              <a:spcBef>
                <a:spcPct val="0"/>
              </a:spcBef>
              <a:buFont typeface="Arial" pitchFamily="34" charset="0"/>
              <a:buChar char="•"/>
            </a:pPr>
            <a:r>
              <a:rPr lang="en-US" dirty="0" smtClean="0"/>
              <a:t>What will you be doing in this part of the lab?</a:t>
            </a:r>
          </a:p>
          <a:p>
            <a:pPr marL="171450" indent="-171450" eaLnBrk="1" hangingPunct="1">
              <a:spcBef>
                <a:spcPct val="0"/>
              </a:spcBef>
              <a:buFont typeface="Arial" pitchFamily="34" charset="0"/>
              <a:buChar char="•"/>
            </a:pPr>
            <a:r>
              <a:rPr lang="en-US" dirty="0" smtClean="0"/>
              <a:t>Please take 5 minutes to work on Part 3</a:t>
            </a:r>
          </a:p>
        </p:txBody>
      </p:sp>
      <p:sp>
        <p:nvSpPr>
          <p:cNvPr id="44035" name="Slide Number Placeholder 3"/>
          <p:cNvSpPr>
            <a:spLocks noGrp="1"/>
          </p:cNvSpPr>
          <p:nvPr>
            <p:ph type="sldNum" sz="quarter" idx="5"/>
          </p:nvPr>
        </p:nvSpPr>
        <p:spPr>
          <a:noFill/>
        </p:spPr>
        <p:txBody>
          <a:bodyPr/>
          <a:lstStyle/>
          <a:p>
            <a:fld id="{3FE866E3-CE10-4747-AFDA-3C3BC8408EAA}"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a:noFill/>
          <a:ln/>
        </p:spPr>
        <p:txBody>
          <a:bodyPr/>
          <a:lstStyle/>
          <a:p>
            <a:pPr eaLnBrk="1" hangingPunct="1">
              <a:spcBef>
                <a:spcPct val="0"/>
              </a:spcBef>
            </a:pPr>
            <a:r>
              <a:rPr lang="en-US" smtClean="0"/>
              <a:t>Call on a volunteer to answer question 6.  </a:t>
            </a:r>
          </a:p>
        </p:txBody>
      </p:sp>
      <p:sp>
        <p:nvSpPr>
          <p:cNvPr id="46083" name="Slide Number Placeholder 3"/>
          <p:cNvSpPr>
            <a:spLocks noGrp="1"/>
          </p:cNvSpPr>
          <p:nvPr>
            <p:ph type="sldNum" sz="quarter" idx="5"/>
          </p:nvPr>
        </p:nvSpPr>
        <p:spPr>
          <a:noFill/>
        </p:spPr>
        <p:txBody>
          <a:bodyPr/>
          <a:lstStyle/>
          <a:p>
            <a:fld id="{82E3FFF6-90AB-4610-8FC1-1BD6978E7C6C}"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a:noFill/>
          <a:ln/>
        </p:spPr>
        <p:txBody>
          <a:bodyPr/>
          <a:lstStyle/>
          <a:p>
            <a:pPr eaLnBrk="1" hangingPunct="1">
              <a:spcBef>
                <a:spcPct val="0"/>
              </a:spcBef>
            </a:pPr>
            <a:r>
              <a:rPr lang="en-US" smtClean="0"/>
              <a:t>If you would prefer a more “open-ended” inquiry approach to Parts 2 and 3, consider asking students to use the materials in their kits to design and conduct their own investigation.  </a:t>
            </a:r>
          </a:p>
        </p:txBody>
      </p:sp>
      <p:sp>
        <p:nvSpPr>
          <p:cNvPr id="48131" name="Slide Number Placeholder 3"/>
          <p:cNvSpPr>
            <a:spLocks noGrp="1"/>
          </p:cNvSpPr>
          <p:nvPr>
            <p:ph type="sldNum" sz="quarter" idx="5"/>
          </p:nvPr>
        </p:nvSpPr>
        <p:spPr>
          <a:noFill/>
        </p:spPr>
        <p:txBody>
          <a:bodyPr/>
          <a:lstStyle/>
          <a:p>
            <a:fld id="{298C88DC-7015-4A87-AE28-CCFBC613B8A7}"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One copy of the Teacher Information is provided with each order.  </a:t>
            </a:r>
          </a:p>
          <a:p>
            <a:pPr marL="171450" indent="-171450" eaLnBrk="1" hangingPunct="1">
              <a:spcBef>
                <a:spcPct val="0"/>
              </a:spcBef>
              <a:buFont typeface="Arial" pitchFamily="34" charset="0"/>
              <a:buChar char="•"/>
            </a:pPr>
            <a:r>
              <a:rPr lang="en-US" dirty="0" smtClean="0"/>
              <a:t>The teacher information includes:</a:t>
            </a:r>
            <a:r>
              <a:rPr lang="en-US" baseline="0" dirty="0" smtClean="0"/>
              <a:t> </a:t>
            </a:r>
            <a:r>
              <a:rPr lang="en-US" dirty="0" smtClean="0"/>
              <a:t>Summary, Core Concepts, Kit Contains, Teacher Provides, Time Required, Reusing, and information of refill kit contents.</a:t>
            </a:r>
          </a:p>
          <a:p>
            <a:pPr marL="171450" indent="-171450" eaLnBrk="1" hangingPunct="1">
              <a:spcBef>
                <a:spcPct val="0"/>
              </a:spcBef>
              <a:buFont typeface="Arial" pitchFamily="34" charset="0"/>
              <a:buChar char="•"/>
            </a:pPr>
            <a:r>
              <a:rPr lang="en-US" dirty="0" smtClean="0"/>
              <a:t>Additional materials needed</a:t>
            </a:r>
            <a:r>
              <a:rPr lang="en-US" baseline="0" dirty="0" smtClean="0"/>
              <a:t> </a:t>
            </a:r>
            <a:r>
              <a:rPr lang="en-US" dirty="0" smtClean="0"/>
              <a:t>for this lab are safety goggles, scissors, tape or glue, and paper towel (for clean up).</a:t>
            </a:r>
          </a:p>
          <a:p>
            <a:pPr marL="171450" indent="-171450" eaLnBrk="1" hangingPunct="1">
              <a:spcBef>
                <a:spcPct val="0"/>
              </a:spcBef>
              <a:buFont typeface="Arial" pitchFamily="34" charset="0"/>
              <a:buChar char="•"/>
            </a:pPr>
            <a:r>
              <a:rPr lang="en-US" dirty="0" smtClean="0"/>
              <a:t>Refills</a:t>
            </a:r>
            <a:r>
              <a:rPr lang="en-US" baseline="0" dirty="0" smtClean="0"/>
              <a:t> are available for the</a:t>
            </a:r>
            <a:r>
              <a:rPr lang="en-US" dirty="0" smtClean="0"/>
              <a:t> kits so that basic kit contents can be reused.  </a:t>
            </a:r>
          </a:p>
          <a:p>
            <a:pPr marL="171450" indent="-171450" eaLnBrk="1" hangingPunct="1">
              <a:spcBef>
                <a:spcPct val="0"/>
              </a:spcBef>
              <a:buFont typeface="Arial" pitchFamily="34" charset="0"/>
              <a:buChar char="•"/>
            </a:pPr>
            <a:r>
              <a:rPr lang="en-US" dirty="0" smtClean="0"/>
              <a:t>The teacher information includes hints for reusing kits and information on what is included in a refill kit.</a:t>
            </a:r>
          </a:p>
          <a:p>
            <a:pPr marL="0" indent="0" eaLnBrk="1" hangingPunct="1">
              <a:spcBef>
                <a:spcPct val="0"/>
              </a:spcBef>
              <a:buFont typeface="Arial" pitchFamily="34" charset="0"/>
              <a:buNone/>
            </a:pPr>
            <a:endParaRPr lang="en-US" dirty="0" smtClean="0"/>
          </a:p>
        </p:txBody>
      </p:sp>
      <p:sp>
        <p:nvSpPr>
          <p:cNvPr id="50179" name="Slide Number Placeholder 3"/>
          <p:cNvSpPr>
            <a:spLocks noGrp="1"/>
          </p:cNvSpPr>
          <p:nvPr>
            <p:ph type="sldNum" sz="quarter" idx="5"/>
          </p:nvPr>
        </p:nvSpPr>
        <p:spPr>
          <a:noFill/>
        </p:spPr>
        <p:txBody>
          <a:bodyPr/>
          <a:lstStyle/>
          <a:p>
            <a:fld id="{18B89FBE-1362-4C8C-9CBE-4BA2A238E7E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16</a:t>
            </a:fld>
            <a:endParaRPr 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17</a:t>
            </a:fld>
            <a:endParaRPr 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smtClean="0"/>
              <a:t>Encourage teachers to write comments on the back of the participant survey card.</a:t>
            </a:r>
          </a:p>
          <a:p>
            <a:pPr marL="181240" indent="-181240">
              <a:buFontTx/>
              <a:buChar char="•"/>
            </a:pPr>
            <a:r>
              <a:rPr lang="en-US"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2</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marL="171450" indent="-171450">
              <a:spcBef>
                <a:spcPct val="0"/>
              </a:spcBef>
              <a:buFont typeface="Arial" pitchFamily="34" charset="0"/>
              <a:buChar char="•"/>
            </a:pPr>
            <a:r>
              <a:rPr lang="en-US" dirty="0" smtClean="0"/>
              <a:t>DISTRIBUTE 1 KIT</a:t>
            </a:r>
            <a:r>
              <a:rPr lang="en-US" baseline="0" dirty="0" smtClean="0"/>
              <a:t> and 1</a:t>
            </a:r>
            <a:r>
              <a:rPr lang="en-US" dirty="0" smtClean="0"/>
              <a:t> STUDENT INSTRUCTIONS</a:t>
            </a:r>
            <a:r>
              <a:rPr lang="en-US" baseline="0" dirty="0" smtClean="0"/>
              <a:t> to </a:t>
            </a:r>
            <a:r>
              <a:rPr lang="en-US" dirty="0" smtClean="0"/>
              <a:t>EACH PER PAIR OF TEACHERS </a:t>
            </a:r>
          </a:p>
          <a:p>
            <a:pPr marL="171450" indent="-171450">
              <a:spcBef>
                <a:spcPct val="0"/>
              </a:spcBef>
              <a:buFont typeface="Arial" pitchFamily="34" charset="0"/>
              <a:buChar char="•"/>
            </a:pPr>
            <a:r>
              <a:rPr lang="en-US" dirty="0" smtClean="0"/>
              <a:t>Every kit comes with a sheet with a colored quick guide and safety instructions.  Teachers should keep this colored sheet in the kit bag if they plan to refill the</a:t>
            </a:r>
            <a:r>
              <a:rPr lang="en-US" baseline="0" dirty="0" smtClean="0"/>
              <a:t> kit</a:t>
            </a:r>
            <a:r>
              <a:rPr lang="en-US" dirty="0" smtClean="0"/>
              <a:t>. </a:t>
            </a:r>
          </a:p>
          <a:p>
            <a:pPr marL="171450" indent="-171450">
              <a:spcBef>
                <a:spcPct val="0"/>
              </a:spcBef>
              <a:buFont typeface="Arial" pitchFamily="34" charset="0"/>
              <a:buChar char="•"/>
            </a:pPr>
            <a:r>
              <a:rPr lang="en-US" dirty="0" smtClean="0"/>
              <a:t>Each kit comes with ONE student instruction handout. Teachers may make additional copies if their students are working in teams.  </a:t>
            </a:r>
          </a:p>
          <a:p>
            <a:pPr marL="171450" indent="-171450">
              <a:spcBef>
                <a:spcPct val="0"/>
              </a:spcBef>
              <a:buFont typeface="Arial" pitchFamily="34" charset="0"/>
              <a:buChar char="•"/>
            </a:pPr>
            <a:r>
              <a:rPr lang="en-US" dirty="0" smtClean="0"/>
              <a:t>For today, you will be working in teams of 2.  </a:t>
            </a:r>
          </a:p>
          <a:p>
            <a:pPr marL="171450" indent="-171450">
              <a:spcBef>
                <a:spcPct val="0"/>
              </a:spcBef>
              <a:buFont typeface="Arial" pitchFamily="34" charset="0"/>
              <a:buChar char="•"/>
            </a:pPr>
            <a:r>
              <a:rPr lang="en-US" dirty="0" smtClean="0"/>
              <a:t>One of you should use the student instructions in the bag.  The other person should use the additional handout that we have provided.    </a:t>
            </a:r>
          </a:p>
          <a:p>
            <a:pPr eaLnBrk="1" hangingPunct="1">
              <a:spcBef>
                <a:spcPct val="0"/>
              </a:spcBef>
            </a:pPr>
            <a:r>
              <a:rPr lang="en-US" dirty="0" smtClean="0"/>
              <a:t> </a:t>
            </a:r>
          </a:p>
        </p:txBody>
      </p:sp>
      <p:sp>
        <p:nvSpPr>
          <p:cNvPr id="29699" name="Slide Number Placeholder 3"/>
          <p:cNvSpPr>
            <a:spLocks noGrp="1"/>
          </p:cNvSpPr>
          <p:nvPr>
            <p:ph type="sldNum" sz="quarter" idx="5"/>
          </p:nvPr>
        </p:nvSpPr>
        <p:spPr>
          <a:noFill/>
        </p:spPr>
        <p:txBody>
          <a:bodyPr/>
          <a:lstStyle/>
          <a:p>
            <a:fld id="{CE84F433-AB14-446F-AA43-C6F2D8E1720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The Diagnosing Diabetes activity begins with a mini-case.  Information about a patient.  </a:t>
            </a:r>
          </a:p>
          <a:p>
            <a:pPr marL="171450" indent="-171450" eaLnBrk="1" hangingPunct="1">
              <a:spcBef>
                <a:spcPct val="0"/>
              </a:spcBef>
              <a:buFont typeface="Arial" pitchFamily="34" charset="0"/>
              <a:buChar char="•"/>
            </a:pPr>
            <a:r>
              <a:rPr lang="en-US" dirty="0" smtClean="0"/>
              <a:t>I would suggest reading this aloud to the class.  OR consider “embellishing” the case OR ask two students to create a mini-play to illustrate the case.   </a:t>
            </a:r>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Part 1: What you should know about diabetes and the glucose tolerance test</a:t>
            </a:r>
            <a:r>
              <a:rPr lang="en-US" baseline="0" dirty="0" smtClean="0"/>
              <a:t> - </a:t>
            </a:r>
            <a:r>
              <a:rPr lang="en-US" dirty="0" smtClean="0"/>
              <a:t>first two paragraphs.  </a:t>
            </a:r>
          </a:p>
          <a:p>
            <a:pPr marL="171450" indent="-171450" eaLnBrk="1" hangingPunct="1">
              <a:spcBef>
                <a:spcPct val="0"/>
              </a:spcBef>
              <a:buFont typeface="Arial" pitchFamily="34" charset="0"/>
              <a:buChar char="•"/>
            </a:pPr>
            <a:r>
              <a:rPr lang="en-US" dirty="0" smtClean="0"/>
              <a:t>Active reading to develop literacy skills—matching written information with graphic information</a:t>
            </a:r>
          </a:p>
          <a:p>
            <a:pPr marL="171450" indent="-171450" eaLnBrk="1" hangingPunct="1">
              <a:spcBef>
                <a:spcPct val="0"/>
              </a:spcBef>
              <a:buFont typeface="Arial" pitchFamily="34" charset="0"/>
              <a:buChar char="•"/>
            </a:pPr>
            <a:r>
              <a:rPr lang="en-US" dirty="0" smtClean="0"/>
              <a:t>For use in more advanced classes, ask students to make their own graphics</a:t>
            </a:r>
          </a:p>
          <a:p>
            <a:pPr marL="171450" indent="-171450" eaLnBrk="1" hangingPunct="1">
              <a:spcBef>
                <a:spcPct val="0"/>
              </a:spcBef>
              <a:buFont typeface="Arial" pitchFamily="34" charset="0"/>
              <a:buChar char="•"/>
            </a:pPr>
            <a:r>
              <a:rPr lang="en-US" dirty="0" smtClean="0"/>
              <a:t>Usually, students cut out the graphic cards on the colored sheet in their kit.  But for today, to speed things along you do not need to cut the cards out.  </a:t>
            </a:r>
          </a:p>
          <a:p>
            <a:pPr marL="171450" indent="-171450" eaLnBrk="1" hangingPunct="1">
              <a:spcBef>
                <a:spcPct val="0"/>
              </a:spcBef>
              <a:buFont typeface="Arial" pitchFamily="34" charset="0"/>
              <a:buChar char="•"/>
            </a:pPr>
            <a:r>
              <a:rPr lang="en-US" dirty="0" smtClean="0"/>
              <a:t>So that you can experience “bits” of each activity, we will be giving you time to just get started and get a feel for each part of the Diagnosing Diabetes kit activities.  </a:t>
            </a:r>
          </a:p>
          <a:p>
            <a:pPr marL="171450" indent="-171450" eaLnBrk="1" hangingPunct="1">
              <a:spcBef>
                <a:spcPct val="0"/>
              </a:spcBef>
              <a:buFont typeface="Arial" pitchFamily="34" charset="0"/>
              <a:buChar char="•"/>
            </a:pPr>
            <a:r>
              <a:rPr lang="en-US" dirty="0" smtClean="0"/>
              <a:t>Please take 5 minutes to work with your partner to complete Part 1.   </a:t>
            </a:r>
          </a:p>
          <a:p>
            <a:pPr marL="171450" indent="-171450" eaLnBrk="1" hangingPunct="1">
              <a:spcBef>
                <a:spcPct val="0"/>
              </a:spcBef>
              <a:buFont typeface="Arial" pitchFamily="34" charset="0"/>
              <a:buChar char="•"/>
            </a:pPr>
            <a:endParaRPr lang="en-US" dirty="0" smtClean="0"/>
          </a:p>
        </p:txBody>
      </p:sp>
      <p:sp>
        <p:nvSpPr>
          <p:cNvPr id="35843" name="Slide Number Placeholder 3"/>
          <p:cNvSpPr>
            <a:spLocks noGrp="1"/>
          </p:cNvSpPr>
          <p:nvPr>
            <p:ph type="sldNum" sz="quarter" idx="5"/>
          </p:nvPr>
        </p:nvSpPr>
        <p:spPr>
          <a:noFill/>
        </p:spPr>
        <p:txBody>
          <a:bodyPr/>
          <a:lstStyle/>
          <a:p>
            <a:fld id="{06BC5FA8-BCBD-4254-8B8C-38AF879A18D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a:noFill/>
          <a:ln/>
        </p:spPr>
        <p:txBody>
          <a:bodyPr/>
          <a:lstStyle/>
          <a:p>
            <a:pPr eaLnBrk="1" hangingPunct="1">
              <a:spcBef>
                <a:spcPct val="0"/>
              </a:spcBef>
            </a:pPr>
            <a:r>
              <a:rPr lang="en-US" dirty="0" smtClean="0"/>
              <a:t>The teacher information provided with the kits includes a KEY To check your answers.  For review, you might also consider having students cover up the reading and see if they can explain (by talking or writing) what the picture represents.</a:t>
            </a:r>
          </a:p>
        </p:txBody>
      </p:sp>
      <p:sp>
        <p:nvSpPr>
          <p:cNvPr id="37891" name="Slide Number Placeholder 3"/>
          <p:cNvSpPr>
            <a:spLocks noGrp="1"/>
          </p:cNvSpPr>
          <p:nvPr>
            <p:ph type="sldNum" sz="quarter" idx="5"/>
          </p:nvPr>
        </p:nvSpPr>
        <p:spPr>
          <a:noFill/>
        </p:spPr>
        <p:txBody>
          <a:bodyPr/>
          <a:lstStyle/>
          <a:p>
            <a:fld id="{0B53916C-B0D0-421E-808C-8C943966C02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Notice that we have “chunked” the activity into parts that can be easily completed in a single class period.  Some parts need to be done in class.  Other parts may be done as homework.</a:t>
            </a:r>
          </a:p>
          <a:p>
            <a:pPr marL="171450" indent="-171450" eaLnBrk="1" hangingPunct="1">
              <a:spcBef>
                <a:spcPct val="0"/>
              </a:spcBef>
              <a:buFont typeface="Arial" pitchFamily="34" charset="0"/>
              <a:buChar char="•"/>
            </a:pPr>
            <a:r>
              <a:rPr lang="en-US" dirty="0" smtClean="0"/>
              <a:t>Read first paragraph of Part 2 aloud and “embellish” if you wish </a:t>
            </a:r>
          </a:p>
          <a:p>
            <a:pPr marL="171450" indent="-171450" eaLnBrk="1" hangingPunct="1">
              <a:spcBef>
                <a:spcPct val="0"/>
              </a:spcBef>
              <a:buFont typeface="Arial" pitchFamily="34" charset="0"/>
              <a:buChar char="•"/>
            </a:pPr>
            <a:r>
              <a:rPr lang="en-US" dirty="0" smtClean="0"/>
              <a:t>Ask students:  What will you be doing in this part of the lab?</a:t>
            </a:r>
          </a:p>
          <a:p>
            <a:pPr marL="171450" indent="-171450" eaLnBrk="1" hangingPunct="1">
              <a:spcBef>
                <a:spcPct val="0"/>
              </a:spcBef>
              <a:buFont typeface="Arial" pitchFamily="34" charset="0"/>
              <a:buChar char="•"/>
            </a:pPr>
            <a:r>
              <a:rPr lang="en-US" dirty="0" smtClean="0"/>
              <a:t>Take a few minutes to organize the materials you will need for Part 2. </a:t>
            </a:r>
          </a:p>
          <a:p>
            <a:pPr marL="171450" indent="-171450" eaLnBrk="1" hangingPunct="1">
              <a:spcBef>
                <a:spcPct val="0"/>
              </a:spcBef>
              <a:buFont typeface="Arial" pitchFamily="34" charset="0"/>
              <a:buChar char="•"/>
            </a:pPr>
            <a:r>
              <a:rPr lang="en-US" dirty="0" smtClean="0"/>
              <a:t>Explain that the labeling of droppers and tubes allows for reuse—a significant cost savings.  Droppers can be rinsed out, or just squirted out.  Tubes can be refilled.  Even the test sheet is made of plastic that can be rinsed, dried, and reused.</a:t>
            </a:r>
          </a:p>
          <a:p>
            <a:pPr marL="171450" indent="-171450" eaLnBrk="1" hangingPunct="1">
              <a:spcBef>
                <a:spcPct val="0"/>
              </a:spcBef>
              <a:buFont typeface="Arial" pitchFamily="34" charset="0"/>
              <a:buChar char="•"/>
            </a:pPr>
            <a:r>
              <a:rPr lang="en-US" dirty="0" smtClean="0"/>
              <a:t>Use 5 minutes to work on part 2.    </a:t>
            </a:r>
          </a:p>
          <a:p>
            <a:pPr marL="0" indent="0" eaLnBrk="1" hangingPunct="1">
              <a:spcBef>
                <a:spcPct val="0"/>
              </a:spcBef>
              <a:buFont typeface="Arial" pitchFamily="34" charset="0"/>
              <a:buNone/>
            </a:pPr>
            <a:endParaRPr lang="en-US" dirty="0" smtClean="0"/>
          </a:p>
        </p:txBody>
      </p:sp>
      <p:sp>
        <p:nvSpPr>
          <p:cNvPr id="39939" name="Slide Number Placeholder 3"/>
          <p:cNvSpPr>
            <a:spLocks noGrp="1"/>
          </p:cNvSpPr>
          <p:nvPr>
            <p:ph type="sldNum" sz="quarter" idx="5"/>
          </p:nvPr>
        </p:nvSpPr>
        <p:spPr>
          <a:noFill/>
        </p:spPr>
        <p:txBody>
          <a:bodyPr/>
          <a:lstStyle/>
          <a:p>
            <a:fld id="{27985AB0-2E4C-42BE-96D7-78488D88841A}"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dirty="0" smtClean="0"/>
              <a:t>During class you do not have to go over the answers to all of the questions.  </a:t>
            </a:r>
          </a:p>
          <a:p>
            <a:pPr eaLnBrk="1" hangingPunct="1">
              <a:spcBef>
                <a:spcPct val="0"/>
              </a:spcBef>
            </a:pPr>
            <a:r>
              <a:rPr lang="en-US" dirty="0" smtClean="0"/>
              <a:t>But you should call on volunteers to read their answers to questions 9 and 10 because these serve as an introduction to Part 3.</a:t>
            </a:r>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53A130-C9CE-4EC3-AA51-1B32527EACD3}"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92C891-5E51-4A4F-B2AA-D70C829E9B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BE0ED-0A2B-4647-98C4-42C94775B6AA}"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CF9F1-CFDD-4512-B7F1-D53B97CD9D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565CD-C19B-4FCC-B8D5-614D569508F4}"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423421-C341-4BD9-BC82-24E51D562C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CFC25-7EA1-42F4-846C-99249A96C343}"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18A5B-8FB4-4F81-A0FE-B8B39902D9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04C405-BDC7-4A6D-9AFD-D3725CE4857D}"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87680B-AE59-4131-A70F-01C2A334F1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F19C13-A56A-472F-8527-210F6E3D6D60}"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CDEFBC-F261-4975-A1AF-19240478E5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B03C91-4472-4C2A-A10F-EB7FCBF2F98B}" type="datetime1">
              <a:rPr lang="en-US"/>
              <a:pPr>
                <a:defRPr/>
              </a:pPr>
              <a:t>4/13/2014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00F9D9-8934-41F0-A81E-0415064D68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729E4E-1550-47E2-8EFE-A7D932DBDF23}" type="datetime1">
              <a:rPr lang="en-US"/>
              <a:pPr>
                <a:defRPr/>
              </a:pPr>
              <a:t>4/13/2014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76BF1D-626E-460E-AC20-E791FEA1E4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D48B0-DF0F-41A0-ADB2-6441CE267C21}" type="datetime1">
              <a:rPr lang="en-US"/>
              <a:pPr>
                <a:defRPr/>
              </a:pPr>
              <a:t>4/13/2014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6E6B39-74BE-44D2-AF24-B7728C4A3F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6EDD5B-6F94-422F-86DE-88E7880E8CA3}"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815FC2-85E1-47D9-9A64-F67F01EB9B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B1CB1-7301-45AB-B0EF-0F771359B34B}"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9FC4F-4E8C-41C7-9CB4-0185AD2571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D94D6D-F6A2-4ED6-B588-E7AD57CAFE8F}" type="datetime1">
              <a:rPr lang="en-US"/>
              <a:pPr>
                <a:defRPr/>
              </a:pPr>
              <a:t>4/13/2014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89293E-8765-4AE8-BDAD-D729A44FB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1" descr="Diagnosing Diabetes.jpg"/>
          <p:cNvPicPr>
            <a:picLocks noChangeAspect="1"/>
          </p:cNvPicPr>
          <p:nvPr/>
        </p:nvPicPr>
        <p:blipFill>
          <a:blip r:embed="rId3"/>
          <a:srcRect/>
          <a:stretch>
            <a:fillRect/>
          </a:stretch>
        </p:blipFill>
        <p:spPr bwMode="auto">
          <a:xfrm>
            <a:off x="4552950" y="1809750"/>
            <a:ext cx="4133850" cy="4133850"/>
          </a:xfrm>
          <a:prstGeom prst="rect">
            <a:avLst/>
          </a:prstGeom>
          <a:noFill/>
          <a:ln w="9525">
            <a:noFill/>
            <a:miter lim="800000"/>
            <a:headEnd/>
            <a:tailEnd/>
          </a:ln>
        </p:spPr>
      </p:pic>
      <p:sp>
        <p:nvSpPr>
          <p:cNvPr id="18434" name="Title 11"/>
          <p:cNvSpPr>
            <a:spLocks noGrp="1"/>
          </p:cNvSpPr>
          <p:nvPr>
            <p:ph type="ctrTitle"/>
          </p:nvPr>
        </p:nvSpPr>
        <p:spPr>
          <a:xfrm>
            <a:off x="533400" y="895350"/>
            <a:ext cx="8077200" cy="2438400"/>
          </a:xfrm>
        </p:spPr>
        <p:txBody>
          <a:bodyPr/>
          <a:lstStyle/>
          <a:p>
            <a:pPr algn="l" eaLnBrk="1" hangingPunct="1"/>
            <a:r>
              <a:rPr lang="en-US" sz="7200" b="1" smtClean="0">
                <a:solidFill>
                  <a:srgbClr val="77933C"/>
                </a:solidFill>
              </a:rPr>
              <a:t>Diagnosing Diabetes</a:t>
            </a:r>
            <a:r>
              <a:rPr lang="en-US" sz="6000" b="1" smtClean="0">
                <a:solidFill>
                  <a:srgbClr val="77933C"/>
                </a:solidFill>
              </a:rPr>
              <a:t/>
            </a:r>
            <a:br>
              <a:rPr lang="en-US" sz="6000" b="1" smtClean="0">
                <a:solidFill>
                  <a:srgbClr val="77933C"/>
                </a:solidFill>
              </a:rPr>
            </a:br>
            <a:endParaRPr lang="en-US" sz="6000" b="1" smtClean="0">
              <a:solidFill>
                <a:srgbClr val="77933C"/>
              </a:solidFill>
            </a:endParaRPr>
          </a:p>
        </p:txBody>
      </p:sp>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8439" name="Picture 8" descr="logo_trademark_6in"/>
          <p:cNvPicPr>
            <a:picLocks noChangeAspect="1" noChangeArrowheads="1"/>
          </p:cNvPicPr>
          <p:nvPr/>
        </p:nvPicPr>
        <p:blipFill>
          <a:blip r:embed="rId4"/>
          <a:srcRect/>
          <a:stretch>
            <a:fillRect/>
          </a:stretch>
        </p:blipFill>
        <p:spPr bwMode="auto">
          <a:xfrm>
            <a:off x="762000" y="2571750"/>
            <a:ext cx="3657600" cy="2574925"/>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01E50195-4A4D-4A4D-B0E9-0539223CECD9}"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3013" name="Picture 2"/>
          <p:cNvPicPr>
            <a:picLocks noChangeAspect="1" noChangeArrowheads="1"/>
          </p:cNvPicPr>
          <p:nvPr/>
        </p:nvPicPr>
        <p:blipFill>
          <a:blip r:embed="rId3"/>
          <a:srcRect/>
          <a:stretch>
            <a:fillRect/>
          </a:stretch>
        </p:blipFill>
        <p:spPr bwMode="auto">
          <a:xfrm>
            <a:off x="3862388" y="3657600"/>
            <a:ext cx="2362200" cy="3089275"/>
          </a:xfrm>
          <a:prstGeom prst="rect">
            <a:avLst/>
          </a:prstGeom>
          <a:noFill/>
          <a:ln w="9525">
            <a:noFill/>
            <a:miter lim="800000"/>
            <a:headEnd/>
            <a:tailEnd/>
          </a:ln>
        </p:spPr>
      </p:pic>
      <p:sp>
        <p:nvSpPr>
          <p:cNvPr id="9" name="Rectangle 8"/>
          <p:cNvSpPr/>
          <p:nvPr/>
        </p:nvSpPr>
        <p:spPr>
          <a:xfrm>
            <a:off x="4191000" y="5867400"/>
            <a:ext cx="1271588"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flipV="1">
            <a:off x="5791200" y="3505200"/>
            <a:ext cx="533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flipV="1">
            <a:off x="5029200" y="52578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flipV="1">
            <a:off x="5715000" y="34290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8" name="TextBox 13"/>
          <p:cNvSpPr txBox="1">
            <a:spLocks noChangeArrowheads="1"/>
          </p:cNvSpPr>
          <p:nvPr/>
        </p:nvSpPr>
        <p:spPr bwMode="auto">
          <a:xfrm>
            <a:off x="609600" y="228600"/>
            <a:ext cx="7924800" cy="3477875"/>
          </a:xfrm>
          <a:prstGeom prst="rect">
            <a:avLst/>
          </a:prstGeom>
          <a:noFill/>
          <a:ln w="9525">
            <a:noFill/>
            <a:miter lim="800000"/>
            <a:headEnd/>
            <a:tailEnd/>
          </a:ln>
        </p:spPr>
        <p:txBody>
          <a:bodyPr>
            <a:spAutoFit/>
          </a:bodyPr>
          <a:lstStyle/>
          <a:p>
            <a:r>
              <a:rPr lang="en-US" sz="2000" b="1" dirty="0"/>
              <a:t>PART 3:</a:t>
            </a:r>
            <a:endParaRPr lang="en-US" sz="2000" dirty="0"/>
          </a:p>
          <a:p>
            <a:r>
              <a:rPr lang="en-US" sz="2000" b="1" u="sng" dirty="0"/>
              <a:t>Analyzing Blood Insulin Levels</a:t>
            </a:r>
            <a:endParaRPr lang="en-US" sz="2000" u="sng" dirty="0"/>
          </a:p>
          <a:p>
            <a:r>
              <a:rPr lang="en-US" dirty="0"/>
              <a:t> </a:t>
            </a:r>
          </a:p>
          <a:p>
            <a:r>
              <a:rPr lang="en-US" dirty="0"/>
              <a:t> </a:t>
            </a:r>
          </a:p>
          <a:p>
            <a:r>
              <a:rPr lang="en-US" dirty="0"/>
              <a:t>There are two types of diabetes that result in higher than normal blood glucose levels - called Type 1 and Type 2 diabetes. A person with Type 1 diabetes </a:t>
            </a:r>
            <a:r>
              <a:rPr lang="en-US" u="sng" dirty="0"/>
              <a:t>does not</a:t>
            </a:r>
            <a:r>
              <a:rPr lang="en-US" dirty="0"/>
              <a:t> produce insulin.  A person with Type 2 diabetes </a:t>
            </a:r>
            <a:r>
              <a:rPr lang="en-US" u="sng" dirty="0"/>
              <a:t>does</a:t>
            </a:r>
            <a:r>
              <a:rPr lang="en-US" dirty="0"/>
              <a:t> produce insulin but their cells are unable to respond to the insulin message. </a:t>
            </a:r>
          </a:p>
          <a:p>
            <a:r>
              <a:rPr lang="en-US" dirty="0"/>
              <a:t> </a:t>
            </a:r>
          </a:p>
          <a:p>
            <a:r>
              <a:rPr lang="en-US" dirty="0"/>
              <a:t>To determine whether the patient has Type 1 or Type 2 diabetes, you need to test the concentration of insulin in the patient’s blood plasma.  </a:t>
            </a:r>
          </a:p>
          <a:p>
            <a:endParaRPr lang="en-US" dirty="0"/>
          </a:p>
        </p:txBody>
      </p:sp>
      <p:sp>
        <p:nvSpPr>
          <p:cNvPr id="15" name="Slide Number Placeholder 14"/>
          <p:cNvSpPr>
            <a:spLocks noGrp="1"/>
          </p:cNvSpPr>
          <p:nvPr>
            <p:ph type="sldNum" sz="quarter" idx="12"/>
          </p:nvPr>
        </p:nvSpPr>
        <p:spPr/>
        <p:txBody>
          <a:bodyPr/>
          <a:lstStyle/>
          <a:p>
            <a:pPr>
              <a:defRPr/>
            </a:pPr>
            <a:fld id="{56D0BFB6-DDED-487F-AA78-C5316F4C7561}"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5061" name="Picture 2"/>
          <p:cNvPicPr>
            <a:picLocks noChangeAspect="1" noChangeArrowheads="1"/>
          </p:cNvPicPr>
          <p:nvPr/>
        </p:nvPicPr>
        <p:blipFill>
          <a:blip r:embed="rId3"/>
          <a:srcRect/>
          <a:stretch>
            <a:fillRect/>
          </a:stretch>
        </p:blipFill>
        <p:spPr bwMode="auto">
          <a:xfrm>
            <a:off x="1752600" y="381000"/>
            <a:ext cx="4572000" cy="4548188"/>
          </a:xfrm>
          <a:prstGeom prst="rect">
            <a:avLst/>
          </a:prstGeom>
          <a:noFill/>
          <a:ln w="9525">
            <a:noFill/>
            <a:miter lim="800000"/>
            <a:headEnd/>
            <a:tailEnd/>
          </a:ln>
        </p:spPr>
      </p:pic>
      <p:sp>
        <p:nvSpPr>
          <p:cNvPr id="45062" name="TextBox 10"/>
          <p:cNvSpPr txBox="1">
            <a:spLocks noChangeArrowheads="1"/>
          </p:cNvSpPr>
          <p:nvPr/>
        </p:nvSpPr>
        <p:spPr bwMode="auto">
          <a:xfrm>
            <a:off x="1143000" y="5257800"/>
            <a:ext cx="7315200" cy="923925"/>
          </a:xfrm>
          <a:prstGeom prst="rect">
            <a:avLst/>
          </a:prstGeom>
          <a:noFill/>
          <a:ln w="9525">
            <a:noFill/>
            <a:miter lim="800000"/>
            <a:headEnd/>
            <a:tailEnd/>
          </a:ln>
        </p:spPr>
        <p:txBody>
          <a:bodyPr>
            <a:spAutoFit/>
          </a:bodyPr>
          <a:lstStyle/>
          <a:p>
            <a:r>
              <a:rPr lang="en-US"/>
              <a:t>6. Based on the information in the graph, do you think the patient has </a:t>
            </a:r>
          </a:p>
          <a:p>
            <a:r>
              <a:rPr lang="en-US"/>
              <a:t>    Type 1 or Type 2 diabetes?  Support your answer with information  </a:t>
            </a:r>
          </a:p>
          <a:p>
            <a:r>
              <a:rPr lang="en-US"/>
              <a:t>    from the graph.</a:t>
            </a:r>
          </a:p>
        </p:txBody>
      </p:sp>
      <p:sp>
        <p:nvSpPr>
          <p:cNvPr id="8" name="Slide Number Placeholder 7"/>
          <p:cNvSpPr>
            <a:spLocks noGrp="1"/>
          </p:cNvSpPr>
          <p:nvPr>
            <p:ph type="sldNum" sz="quarter" idx="12"/>
          </p:nvPr>
        </p:nvSpPr>
        <p:spPr/>
        <p:txBody>
          <a:bodyPr/>
          <a:lstStyle/>
          <a:p>
            <a:pPr>
              <a:defRPr/>
            </a:pPr>
            <a:fld id="{AED5A0AC-0640-4E2F-BED1-D06300700807}"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a:bodyPr>
          <a:lstStyle/>
          <a:p>
            <a:pPr eaLnBrk="1" fontAlgn="auto" hangingPunct="1">
              <a:spcAft>
                <a:spcPts val="0"/>
              </a:spcAft>
              <a:defRPr/>
            </a:pPr>
            <a:r>
              <a:rPr lang="en-US" b="1" dirty="0" smtClean="0">
                <a:solidFill>
                  <a:schemeClr val="accent3">
                    <a:lumMod val="75000"/>
                  </a:schemeClr>
                </a:solidFill>
              </a:rPr>
              <a:t>Alternative Inquiry Approach</a:t>
            </a:r>
            <a:endParaRPr lang="en-US" b="1" dirty="0">
              <a:solidFill>
                <a:schemeClr val="accent3">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7110" name="TextBox 8"/>
          <p:cNvSpPr txBox="1">
            <a:spLocks noChangeArrowheads="1"/>
          </p:cNvSpPr>
          <p:nvPr/>
        </p:nvSpPr>
        <p:spPr bwMode="auto">
          <a:xfrm>
            <a:off x="762000" y="1676400"/>
            <a:ext cx="7620000" cy="5668963"/>
          </a:xfrm>
          <a:prstGeom prst="rect">
            <a:avLst/>
          </a:prstGeom>
          <a:noFill/>
          <a:ln w="9525">
            <a:noFill/>
            <a:miter lim="800000"/>
            <a:headEnd/>
            <a:tailEnd/>
          </a:ln>
        </p:spPr>
        <p:txBody>
          <a:bodyPr>
            <a:spAutoFit/>
          </a:bodyPr>
          <a:lstStyle/>
          <a:p>
            <a:pPr>
              <a:lnSpc>
                <a:spcPct val="110000"/>
              </a:lnSpc>
              <a:spcBef>
                <a:spcPct val="50000"/>
              </a:spcBef>
            </a:pPr>
            <a:r>
              <a:rPr lang="en-US" sz="2400"/>
              <a:t>Your lab kit contains blood plasma samples collected from the patient during a glucose tolerance test. Use the materials in your lab kit to determine if the patient has Type 1 or Type 2 diabetes. </a:t>
            </a:r>
          </a:p>
          <a:p>
            <a:pPr>
              <a:lnSpc>
                <a:spcPct val="110000"/>
              </a:lnSpc>
              <a:spcBef>
                <a:spcPct val="50000"/>
              </a:spcBef>
            </a:pPr>
            <a:r>
              <a:rPr lang="en-US" sz="2400"/>
              <a:t>Prepare a laboratory report that includes the following:</a:t>
            </a:r>
          </a:p>
          <a:p>
            <a:pPr lvl="1">
              <a:lnSpc>
                <a:spcPct val="110000"/>
              </a:lnSpc>
              <a:spcBef>
                <a:spcPct val="50000"/>
              </a:spcBef>
              <a:buFont typeface="Arial" charset="0"/>
              <a:buChar char="•"/>
            </a:pPr>
            <a:r>
              <a:rPr lang="en-US" sz="2400"/>
              <a:t> </a:t>
            </a:r>
            <a:r>
              <a:rPr lang="en-US" sz="2000"/>
              <a:t>Procedure</a:t>
            </a:r>
          </a:p>
          <a:p>
            <a:pPr lvl="1">
              <a:lnSpc>
                <a:spcPct val="110000"/>
              </a:lnSpc>
              <a:spcBef>
                <a:spcPct val="50000"/>
              </a:spcBef>
              <a:buFont typeface="Arial" charset="0"/>
              <a:buChar char="•"/>
            </a:pPr>
            <a:r>
              <a:rPr lang="en-US" sz="2000"/>
              <a:t> Data tables</a:t>
            </a:r>
          </a:p>
          <a:p>
            <a:pPr lvl="1">
              <a:lnSpc>
                <a:spcPct val="110000"/>
              </a:lnSpc>
              <a:spcBef>
                <a:spcPct val="50000"/>
              </a:spcBef>
              <a:buFont typeface="Arial" charset="0"/>
              <a:buChar char="•"/>
            </a:pPr>
            <a:r>
              <a:rPr lang="en-US" sz="2000"/>
              <a:t> Graphs</a:t>
            </a:r>
          </a:p>
          <a:p>
            <a:pPr lvl="1">
              <a:lnSpc>
                <a:spcPct val="110000"/>
              </a:lnSpc>
              <a:spcBef>
                <a:spcPct val="50000"/>
              </a:spcBef>
              <a:buFont typeface="Arial" charset="0"/>
              <a:buChar char="•"/>
            </a:pPr>
            <a:r>
              <a:rPr lang="en-US" sz="2000"/>
              <a:t> Conclusions </a:t>
            </a:r>
          </a:p>
          <a:p>
            <a:pPr lvl="1">
              <a:lnSpc>
                <a:spcPct val="110000"/>
              </a:lnSpc>
              <a:spcBef>
                <a:spcPct val="50000"/>
              </a:spcBef>
              <a:buFont typeface="Arial" charset="0"/>
              <a:buChar char="•"/>
            </a:pPr>
            <a:r>
              <a:rPr lang="en-US" sz="2000"/>
              <a:t> Discussion of how the data supports the conclusions</a:t>
            </a:r>
          </a:p>
          <a:p>
            <a:endParaRPr lang="en-US" sz="2400"/>
          </a:p>
          <a:p>
            <a:endParaRPr lang="en-US" sz="2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a:bodyPr>
          <a:lstStyle/>
          <a:p>
            <a:pPr algn="r" eaLnBrk="1" fontAlgn="auto" hangingPunct="1">
              <a:spcAft>
                <a:spcPts val="0"/>
              </a:spcAft>
              <a:defRPr/>
            </a:pPr>
            <a:r>
              <a:rPr lang="en-US" b="1" dirty="0" smtClean="0">
                <a:solidFill>
                  <a:schemeClr val="accent3">
                    <a:lumMod val="75000"/>
                  </a:schemeClr>
                </a:solidFill>
              </a:rPr>
              <a:t>Teacher Information</a:t>
            </a:r>
            <a:endParaRPr lang="en-US" b="1" dirty="0">
              <a:solidFill>
                <a:schemeClr val="accent3">
                  <a:lumMod val="75000"/>
                </a:schemeClr>
              </a:solidFill>
            </a:endParaRPr>
          </a:p>
        </p:txBody>
      </p:sp>
      <p:pic>
        <p:nvPicPr>
          <p:cNvPr id="51207" name="Picture 3"/>
          <p:cNvPicPr>
            <a:picLocks noChangeAspect="1" noChangeArrowheads="1"/>
          </p:cNvPicPr>
          <p:nvPr/>
        </p:nvPicPr>
        <p:blipFill>
          <a:blip r:embed="rId3"/>
          <a:srcRect/>
          <a:stretch>
            <a:fillRect/>
          </a:stretch>
        </p:blipFill>
        <p:spPr bwMode="auto">
          <a:xfrm>
            <a:off x="685800" y="152400"/>
            <a:ext cx="2970213" cy="3654425"/>
          </a:xfrm>
          <a:prstGeom prst="rect">
            <a:avLst/>
          </a:prstGeom>
          <a:noFill/>
          <a:ln w="9525">
            <a:solidFill>
              <a:schemeClr val="bg1">
                <a:lumMod val="65000"/>
              </a:schemeClr>
            </a:solidFill>
            <a:miter lim="800000"/>
            <a:headEnd/>
            <a:tailEnd/>
          </a:ln>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7E8E5F6B-6BE8-4B24-8932-97A32EF83DAA}" type="slidenum">
              <a:rPr lang="en-US" smtClean="0"/>
              <a:pPr>
                <a:defRPr/>
              </a:pPr>
              <a:t>13</a:t>
            </a:fld>
            <a:endParaRPr lang="en-US"/>
          </a:p>
        </p:txBody>
      </p:sp>
      <p:pic>
        <p:nvPicPr>
          <p:cNvPr id="12" name="Picture 3"/>
          <p:cNvPicPr>
            <a:picLocks noChangeAspect="1" noChangeArrowheads="1"/>
          </p:cNvPicPr>
          <p:nvPr/>
        </p:nvPicPr>
        <p:blipFill>
          <a:blip r:embed="rId4"/>
          <a:srcRect/>
          <a:stretch>
            <a:fillRect/>
          </a:stretch>
        </p:blipFill>
        <p:spPr bwMode="auto">
          <a:xfrm>
            <a:off x="6324600" y="2971800"/>
            <a:ext cx="2281238" cy="2971800"/>
          </a:xfrm>
          <a:prstGeom prst="rect">
            <a:avLst/>
          </a:prstGeom>
          <a:noFill/>
          <a:ln w="3175">
            <a:solidFill>
              <a:schemeClr val="bg1">
                <a:lumMod val="65000"/>
              </a:schemeClr>
            </a:solidFill>
            <a:miter lim="800000"/>
            <a:headEnd/>
            <a:tailEnd/>
          </a:ln>
        </p:spPr>
      </p:pic>
      <p:pic>
        <p:nvPicPr>
          <p:cNvPr id="15" name="Picture 4"/>
          <p:cNvPicPr>
            <a:picLocks noChangeAspect="1" noChangeArrowheads="1"/>
          </p:cNvPicPr>
          <p:nvPr/>
        </p:nvPicPr>
        <p:blipFill>
          <a:blip r:embed="rId5"/>
          <a:srcRect/>
          <a:stretch>
            <a:fillRect/>
          </a:stretch>
        </p:blipFill>
        <p:spPr bwMode="auto">
          <a:xfrm>
            <a:off x="4495800" y="3429000"/>
            <a:ext cx="2174875" cy="2695575"/>
          </a:xfrm>
          <a:prstGeom prst="rect">
            <a:avLst/>
          </a:prstGeom>
          <a:noFill/>
          <a:ln w="3175">
            <a:solidFill>
              <a:schemeClr val="bg1">
                <a:lumMod val="65000"/>
              </a:schemeClr>
            </a:solidFill>
            <a:miter lim="800000"/>
            <a:headEnd/>
            <a:tailEnd/>
          </a:ln>
        </p:spPr>
      </p:pic>
      <p:pic>
        <p:nvPicPr>
          <p:cNvPr id="16" name="Picture 2"/>
          <p:cNvPicPr>
            <a:picLocks noChangeAspect="1" noChangeArrowheads="1"/>
          </p:cNvPicPr>
          <p:nvPr/>
        </p:nvPicPr>
        <p:blipFill>
          <a:blip r:embed="rId6"/>
          <a:srcRect/>
          <a:stretch>
            <a:fillRect/>
          </a:stretch>
        </p:blipFill>
        <p:spPr bwMode="auto">
          <a:xfrm>
            <a:off x="2808288" y="3124200"/>
            <a:ext cx="1997075" cy="2520950"/>
          </a:xfrm>
          <a:prstGeom prst="rect">
            <a:avLst/>
          </a:prstGeom>
          <a:noFill/>
          <a:ln w="3175">
            <a:solidFill>
              <a:schemeClr val="bg1">
                <a:lumMod val="65000"/>
              </a:schemeClr>
            </a:solidFill>
            <a:miter lim="800000"/>
            <a:headEnd/>
            <a:tailEnd/>
          </a:ln>
        </p:spPr>
      </p:pic>
      <p:sp>
        <p:nvSpPr>
          <p:cNvPr id="17" name="TextBox 16"/>
          <p:cNvSpPr txBox="1"/>
          <p:nvPr/>
        </p:nvSpPr>
        <p:spPr>
          <a:xfrm>
            <a:off x="914400" y="6400800"/>
            <a:ext cx="2057400" cy="457200"/>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sp>
        <p:nvSpPr>
          <p:cNvPr id="19" name="TextBox 18"/>
          <p:cNvSpPr txBox="1"/>
          <p:nvPr/>
        </p:nvSpPr>
        <p:spPr>
          <a:xfrm>
            <a:off x="4876800" y="6096000"/>
            <a:ext cx="1143000" cy="457200"/>
          </a:xfrm>
          <a:prstGeom prst="rect">
            <a:avLst/>
          </a:prstGeom>
          <a:noFill/>
          <a:ln>
            <a:noFill/>
          </a:ln>
        </p:spPr>
        <p:txBody>
          <a:bodyPr>
            <a:spAutoFit/>
          </a:bodyPr>
          <a:lstStyle/>
          <a:p>
            <a:pPr>
              <a:defRPr/>
            </a:pPr>
            <a:r>
              <a:rPr lang="en-US" sz="2400" b="1" dirty="0">
                <a:solidFill>
                  <a:schemeClr val="accent3">
                    <a:lumMod val="75000"/>
                  </a:schemeClr>
                </a:solidFill>
              </a:rPr>
              <a:t>Key</a:t>
            </a:r>
          </a:p>
        </p:txBody>
      </p:sp>
      <p:pic>
        <p:nvPicPr>
          <p:cNvPr id="20" name="Picture 1"/>
          <p:cNvPicPr>
            <a:picLocks noChangeAspect="1" noChangeArrowheads="1"/>
          </p:cNvPicPr>
          <p:nvPr/>
        </p:nvPicPr>
        <p:blipFill>
          <a:blip r:embed="rId7"/>
          <a:srcRect/>
          <a:stretch>
            <a:fillRect/>
          </a:stretch>
        </p:blipFill>
        <p:spPr bwMode="auto">
          <a:xfrm>
            <a:off x="914400" y="3733800"/>
            <a:ext cx="2073275" cy="2667000"/>
          </a:xfrm>
          <a:prstGeom prst="rect">
            <a:avLst/>
          </a:prstGeom>
          <a:noFill/>
          <a:ln w="3175">
            <a:solidFill>
              <a:schemeClr val="bg1">
                <a:lumMod val="65000"/>
              </a:schemeClr>
            </a:solidFill>
            <a:miter lim="800000"/>
            <a:headEnd/>
            <a:tailEnd/>
          </a:ln>
        </p:spPr>
      </p:pic>
      <p:sp>
        <p:nvSpPr>
          <p:cNvPr id="21" name="TextBox 20"/>
          <p:cNvSpPr txBox="1"/>
          <p:nvPr/>
        </p:nvSpPr>
        <p:spPr>
          <a:xfrm>
            <a:off x="7010400" y="5943600"/>
            <a:ext cx="1143000" cy="457200"/>
          </a:xfrm>
          <a:prstGeom prst="rect">
            <a:avLst/>
          </a:prstGeom>
          <a:noFill/>
          <a:ln>
            <a:noFill/>
          </a:ln>
        </p:spPr>
        <p:txBody>
          <a:bodyPr>
            <a:spAutoFit/>
          </a:bodyPr>
          <a:lstStyle/>
          <a:p>
            <a:pPr>
              <a:defRPr/>
            </a:pPr>
            <a:r>
              <a:rPr lang="en-US" sz="2400" b="1" dirty="0">
                <a:solidFill>
                  <a:schemeClr val="accent3">
                    <a:lumMod val="75000"/>
                  </a:schemeClr>
                </a:solidFill>
              </a:rPr>
              <a:t>MSDS</a:t>
            </a:r>
          </a:p>
        </p:txBody>
      </p:sp>
      <p:sp>
        <p:nvSpPr>
          <p:cNvPr id="7" name="TextBox 18"/>
          <p:cNvSpPr txBox="1"/>
          <p:nvPr/>
        </p:nvSpPr>
        <p:spPr>
          <a:xfrm>
            <a:off x="3048000" y="5638800"/>
            <a:ext cx="1143000" cy="457200"/>
          </a:xfrm>
          <a:prstGeom prst="rect">
            <a:avLst/>
          </a:prstGeom>
          <a:noFill/>
          <a:ln>
            <a:noFill/>
          </a:ln>
        </p:spPr>
        <p:txBody>
          <a:bodyPr>
            <a:spAutoFit/>
          </a:bodyPr>
          <a:lstStyle/>
          <a:p>
            <a:r>
              <a:rPr lang="en-US" sz="2400" b="1">
                <a:solidFill>
                  <a:srgbClr val="77933C"/>
                </a:solidFill>
              </a:rPr>
              <a:t>Safety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14</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911950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2192951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457200"/>
            <a:ext cx="7772400" cy="6481774"/>
          </a:xfrm>
          <a:prstGeom prst="rect">
            <a:avLst/>
          </a:prstGeom>
          <a:noFill/>
          <a:ln w="9525">
            <a:noFill/>
            <a:miter lim="800000"/>
            <a:headEnd/>
            <a:tailEnd/>
          </a:ln>
        </p:spPr>
        <p:txBody>
          <a:bodyPr>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a:t>
            </a:r>
            <a:r>
              <a:rPr lang="en-US" sz="6000" b="1" dirty="0">
                <a:solidFill>
                  <a:srgbClr val="77933C"/>
                </a:solidFill>
                <a:latin typeface="Calibri" pitchFamily="34" charset="0"/>
              </a:rPr>
              <a:t> </a:t>
            </a:r>
            <a:endParaRPr lang="en-US" sz="60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630936" y="27432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16</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324215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8194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17</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180024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18</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538498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B22F5B1-2A54-4119-84E7-34FA56424E03}" type="slidenum">
              <a:rPr lang="en-US" sz="1200">
                <a:solidFill>
                  <a:schemeClr val="tx1">
                    <a:tint val="75000"/>
                  </a:schemeClr>
                </a:solidFill>
                <a:latin typeface="+mn-lt"/>
              </a:rPr>
              <a:pPr algn="r" fontAlgn="auto">
                <a:spcBef>
                  <a:spcPts val="0"/>
                </a:spcBef>
                <a:spcAft>
                  <a:spcPts val="0"/>
                </a:spcAft>
                <a:defRPr/>
              </a:pPr>
              <a:t>2</a:t>
            </a:fld>
            <a:endParaRPr lang="en-US" sz="1200">
              <a:solidFill>
                <a:schemeClr val="tx1">
                  <a:tint val="75000"/>
                </a:schemeClr>
              </a:solidFill>
              <a:latin typeface="+mn-lt"/>
            </a:endParaRPr>
          </a:p>
        </p:txBody>
      </p: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1044271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3</a:t>
            </a:fld>
            <a:endParaRPr lang="en-US"/>
          </a:p>
        </p:txBody>
      </p:sp>
    </p:spTree>
    <p:extLst>
      <p:ext uri="{BB962C8B-B14F-4D97-AF65-F5344CB8AC3E}">
        <p14:creationId xmlns:p14="http://schemas.microsoft.com/office/powerpoint/2010/main" val="2638430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3">
                    <a:lumMod val="75000"/>
                  </a:schemeClr>
                </a:solidFill>
              </a:rPr>
              <a:t>  Diagnosing Diabetes</a:t>
            </a:r>
            <a:br>
              <a:rPr lang="en-US" b="1" dirty="0" smtClean="0">
                <a:solidFill>
                  <a:schemeClr val="accent3">
                    <a:lumMod val="75000"/>
                  </a:schemeClr>
                </a:solidFill>
              </a:rPr>
            </a:br>
            <a:r>
              <a:rPr lang="en-US" b="1" dirty="0" smtClean="0">
                <a:solidFill>
                  <a:schemeClr val="accent3">
                    <a:lumMod val="75000"/>
                  </a:schemeClr>
                </a:solidFill>
              </a:rPr>
              <a:t>Student Handouts</a:t>
            </a:r>
            <a:endParaRPr lang="en-US" b="1" dirty="0">
              <a:solidFill>
                <a:schemeClr val="accent3">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678" name="TextBox 7"/>
          <p:cNvSpPr txBox="1">
            <a:spLocks noChangeArrowheads="1"/>
          </p:cNvSpPr>
          <p:nvPr/>
        </p:nvSpPr>
        <p:spPr bwMode="auto">
          <a:xfrm>
            <a:off x="2971800" y="1905000"/>
            <a:ext cx="1752600" cy="457200"/>
          </a:xfrm>
          <a:prstGeom prst="rect">
            <a:avLst/>
          </a:prstGeom>
          <a:noFill/>
          <a:ln w="9525">
            <a:noFill/>
            <a:miter lim="800000"/>
            <a:headEnd/>
            <a:tailEnd/>
          </a:ln>
        </p:spPr>
        <p:txBody>
          <a:bodyPr>
            <a:spAutoFit/>
          </a:bodyPr>
          <a:lstStyle/>
          <a:p>
            <a:pPr algn="ctr"/>
            <a:r>
              <a:rPr lang="en-US" sz="2400" b="1"/>
              <a:t>Safety</a:t>
            </a:r>
          </a:p>
        </p:txBody>
      </p:sp>
      <p:sp>
        <p:nvSpPr>
          <p:cNvPr id="28679" name="TextBox 8"/>
          <p:cNvSpPr txBox="1">
            <a:spLocks noChangeArrowheads="1"/>
          </p:cNvSpPr>
          <p:nvPr/>
        </p:nvSpPr>
        <p:spPr bwMode="auto">
          <a:xfrm>
            <a:off x="1066800" y="1905000"/>
            <a:ext cx="1981200" cy="457200"/>
          </a:xfrm>
          <a:prstGeom prst="rect">
            <a:avLst/>
          </a:prstGeom>
          <a:noFill/>
          <a:ln w="9525">
            <a:noFill/>
            <a:miter lim="800000"/>
            <a:headEnd/>
            <a:tailEnd/>
          </a:ln>
        </p:spPr>
        <p:txBody>
          <a:bodyPr>
            <a:spAutoFit/>
          </a:bodyPr>
          <a:lstStyle/>
          <a:p>
            <a:r>
              <a:rPr lang="en-US" sz="2400" b="1"/>
              <a:t>Quick Guide</a:t>
            </a:r>
          </a:p>
        </p:txBody>
      </p:sp>
      <p:sp>
        <p:nvSpPr>
          <p:cNvPr id="28680" name="TextBox 9"/>
          <p:cNvSpPr txBox="1">
            <a:spLocks noChangeArrowheads="1"/>
          </p:cNvSpPr>
          <p:nvPr/>
        </p:nvSpPr>
        <p:spPr bwMode="auto">
          <a:xfrm>
            <a:off x="5791200" y="1524000"/>
            <a:ext cx="2590800" cy="830263"/>
          </a:xfrm>
          <a:prstGeom prst="rect">
            <a:avLst/>
          </a:prstGeom>
          <a:noFill/>
          <a:ln w="9525">
            <a:noFill/>
            <a:miter lim="800000"/>
            <a:headEnd/>
            <a:tailEnd/>
          </a:ln>
        </p:spPr>
        <p:txBody>
          <a:bodyPr>
            <a:spAutoFit/>
          </a:bodyPr>
          <a:lstStyle/>
          <a:p>
            <a:pPr algn="ctr"/>
            <a:r>
              <a:rPr lang="en-US" sz="2400" b="1"/>
              <a:t>Student Instructions </a:t>
            </a:r>
            <a:endParaRPr lang="en-US"/>
          </a:p>
        </p:txBody>
      </p:sp>
      <p:sp>
        <p:nvSpPr>
          <p:cNvPr id="28681" name="TextBox 12"/>
          <p:cNvSpPr txBox="1">
            <a:spLocks noChangeArrowheads="1"/>
          </p:cNvSpPr>
          <p:nvPr/>
        </p:nvSpPr>
        <p:spPr bwMode="auto">
          <a:xfrm>
            <a:off x="4876800" y="6216650"/>
            <a:ext cx="2362200" cy="366713"/>
          </a:xfrm>
          <a:prstGeom prst="rect">
            <a:avLst/>
          </a:prstGeom>
          <a:noFill/>
          <a:ln w="9525">
            <a:noFill/>
            <a:miter lim="800000"/>
            <a:headEnd/>
            <a:tailEnd/>
          </a:ln>
        </p:spPr>
        <p:txBody>
          <a:bodyPr>
            <a:spAutoFit/>
          </a:bodyPr>
          <a:lstStyle/>
          <a:p>
            <a:r>
              <a:rPr lang="en-US" b="1">
                <a:solidFill>
                  <a:srgbClr val="4F6228"/>
                </a:solidFill>
              </a:rPr>
              <a:t>Turn to this page</a:t>
            </a:r>
          </a:p>
        </p:txBody>
      </p:sp>
      <p:sp>
        <p:nvSpPr>
          <p:cNvPr id="15" name="Rectangle 14"/>
          <p:cNvSpPr/>
          <p:nvPr/>
        </p:nvSpPr>
        <p:spPr>
          <a:xfrm>
            <a:off x="1676400" y="2667000"/>
            <a:ext cx="2514600"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683" name="Picture 1"/>
          <p:cNvPicPr>
            <a:picLocks noChangeAspect="1" noChangeArrowheads="1"/>
          </p:cNvPicPr>
          <p:nvPr/>
        </p:nvPicPr>
        <p:blipFill>
          <a:blip r:embed="rId3"/>
          <a:srcRect/>
          <a:stretch>
            <a:fillRect/>
          </a:stretch>
        </p:blipFill>
        <p:spPr bwMode="auto">
          <a:xfrm>
            <a:off x="5791200" y="2895600"/>
            <a:ext cx="2335213" cy="3048000"/>
          </a:xfrm>
          <a:prstGeom prst="rect">
            <a:avLst/>
          </a:prstGeom>
          <a:noFill/>
          <a:ln w="9525">
            <a:noFill/>
            <a:miter lim="800000"/>
            <a:headEnd/>
            <a:tailEnd/>
          </a:ln>
        </p:spPr>
      </p:pic>
      <p:sp>
        <p:nvSpPr>
          <p:cNvPr id="18" name="Rectangle 17"/>
          <p:cNvSpPr/>
          <p:nvPr/>
        </p:nvSpPr>
        <p:spPr>
          <a:xfrm>
            <a:off x="5867400" y="2819400"/>
            <a:ext cx="2362200"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28416B96-F787-43FF-A528-C566D172CAD1}" type="slidenum">
              <a:rPr lang="en-US" smtClean="0"/>
              <a:pPr>
                <a:defRPr/>
              </a:pPr>
              <a:t>4</a:t>
            </a:fld>
            <a:endParaRPr lang="en-US"/>
          </a:p>
        </p:txBody>
      </p:sp>
      <p:pic>
        <p:nvPicPr>
          <p:cNvPr id="28686" name="Picture 2"/>
          <p:cNvPicPr>
            <a:picLocks noChangeAspect="1" noChangeArrowheads="1"/>
          </p:cNvPicPr>
          <p:nvPr/>
        </p:nvPicPr>
        <p:blipFill>
          <a:blip r:embed="rId4"/>
          <a:srcRect/>
          <a:stretch>
            <a:fillRect/>
          </a:stretch>
        </p:blipFill>
        <p:spPr bwMode="auto">
          <a:xfrm>
            <a:off x="1752600" y="2819400"/>
            <a:ext cx="2332038" cy="2914650"/>
          </a:xfrm>
          <a:prstGeom prst="rect">
            <a:avLst/>
          </a:prstGeom>
          <a:noFill/>
          <a:ln w="9525">
            <a:noFill/>
            <a:miter lim="800000"/>
            <a:headEnd/>
            <a:tailEnd/>
          </a:ln>
        </p:spPr>
      </p:pic>
      <p:cxnSp>
        <p:nvCxnSpPr>
          <p:cNvPr id="28687" name="Straight Arrow Connector 11"/>
          <p:cNvCxnSpPr>
            <a:cxnSpLocks noChangeShapeType="1"/>
            <a:stCxn id="28681" idx="0"/>
          </p:cNvCxnSpPr>
          <p:nvPr/>
        </p:nvCxnSpPr>
        <p:spPr bwMode="auto">
          <a:xfrm flipV="1">
            <a:off x="6057900" y="5759450"/>
            <a:ext cx="533400" cy="457200"/>
          </a:xfrm>
          <a:prstGeom prst="straightConnector1">
            <a:avLst/>
          </a:prstGeom>
          <a:noFill/>
          <a:ln w="76200" algn="ctr">
            <a:solidFill>
              <a:srgbClr val="C00000"/>
            </a:solidFill>
            <a:round/>
            <a:headEnd/>
            <a:tailEnd type="arrow" w="med" len="med"/>
          </a:ln>
        </p:spPr>
      </p:cxnSp>
      <p:cxnSp>
        <p:nvCxnSpPr>
          <p:cNvPr id="28688" name="Straight Arrow Connector 19"/>
          <p:cNvCxnSpPr>
            <a:cxnSpLocks noChangeShapeType="1"/>
          </p:cNvCxnSpPr>
          <p:nvPr/>
        </p:nvCxnSpPr>
        <p:spPr bwMode="auto">
          <a:xfrm rot="5400000">
            <a:off x="3122613" y="2895600"/>
            <a:ext cx="1068388" cy="1587"/>
          </a:xfrm>
          <a:prstGeom prst="straightConnector1">
            <a:avLst/>
          </a:prstGeom>
          <a:noFill/>
          <a:ln w="76200" algn="ctr">
            <a:solidFill>
              <a:srgbClr val="C00000"/>
            </a:solidFill>
            <a:round/>
            <a:headEnd/>
            <a:tailEnd type="arrow" w="med" len="med"/>
          </a:ln>
        </p:spPr>
      </p:cxnSp>
      <p:cxnSp>
        <p:nvCxnSpPr>
          <p:cNvPr id="28689" name="Straight Arrow Connector 22"/>
          <p:cNvCxnSpPr>
            <a:cxnSpLocks noChangeShapeType="1"/>
          </p:cNvCxnSpPr>
          <p:nvPr/>
        </p:nvCxnSpPr>
        <p:spPr bwMode="auto">
          <a:xfrm rot="5400000">
            <a:off x="1752601" y="2895600"/>
            <a:ext cx="1066800" cy="3175"/>
          </a:xfrm>
          <a:prstGeom prst="straightConnector1">
            <a:avLst/>
          </a:prstGeom>
          <a:noFill/>
          <a:ln w="7620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a:bodyPr>
          <a:lstStyle/>
          <a:p>
            <a:pPr algn="l" eaLnBrk="1" fontAlgn="auto" hangingPunct="1">
              <a:spcAft>
                <a:spcPts val="0"/>
              </a:spcAft>
              <a:defRPr/>
            </a:pPr>
            <a:r>
              <a:rPr lang="en-US" sz="6000" b="1" dirty="0" smtClean="0">
                <a:solidFill>
                  <a:schemeClr val="accent3">
                    <a:lumMod val="75000"/>
                  </a:schemeClr>
                </a:solidFill>
              </a:rPr>
              <a:t>  The Case </a:t>
            </a:r>
            <a:endParaRPr lang="en-US" sz="6000" b="1" dirty="0">
              <a:solidFill>
                <a:schemeClr val="accent3">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774" name="TextBox 7"/>
          <p:cNvSpPr txBox="1">
            <a:spLocks noChangeArrowheads="1"/>
          </p:cNvSpPr>
          <p:nvPr/>
        </p:nvSpPr>
        <p:spPr bwMode="auto">
          <a:xfrm>
            <a:off x="609600" y="1905000"/>
            <a:ext cx="7772400" cy="4524375"/>
          </a:xfrm>
          <a:prstGeom prst="rect">
            <a:avLst/>
          </a:prstGeom>
          <a:noFill/>
          <a:ln w="9525">
            <a:noFill/>
            <a:miter lim="800000"/>
            <a:headEnd/>
            <a:tailEnd/>
          </a:ln>
        </p:spPr>
        <p:txBody>
          <a:bodyPr>
            <a:spAutoFit/>
          </a:bodyPr>
          <a:lstStyle/>
          <a:p>
            <a:endParaRPr lang="en-US" sz="3200">
              <a:latin typeface="Calibri" pitchFamily="34" charset="0"/>
            </a:endParaRPr>
          </a:p>
          <a:p>
            <a:r>
              <a:rPr lang="en-US" sz="3200">
                <a:latin typeface="Calibri" pitchFamily="34" charset="0"/>
              </a:rPr>
              <a:t>The patient reports problems with fatigue and increased urination.  You suspect she might have diabetes.  The results of her blood tests indicate that her blood glucose level is slightly above normal range.  You schedule the patient for a glucose tolerance test which is a medical test to check how the body metabolizes blood sugar.</a:t>
            </a:r>
          </a:p>
        </p:txBody>
      </p:sp>
      <p:pic>
        <p:nvPicPr>
          <p:cNvPr id="32775" name="Picture 2" descr="http://www.hopewellcancersupport.org/var/ezwebin_site/storage/images/media/images/doctor-patient/7164-1-eng-US/Doctor-patient_large.jpg"/>
          <p:cNvPicPr>
            <a:picLocks noChangeAspect="1" noChangeArrowheads="1"/>
          </p:cNvPicPr>
          <p:nvPr/>
        </p:nvPicPr>
        <p:blipFill>
          <a:blip r:embed="rId3"/>
          <a:srcRect/>
          <a:stretch>
            <a:fillRect/>
          </a:stretch>
        </p:blipFill>
        <p:spPr bwMode="auto">
          <a:xfrm>
            <a:off x="6400800" y="0"/>
            <a:ext cx="2257425" cy="2265363"/>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4822" name="Picture 1"/>
          <p:cNvPicPr>
            <a:picLocks noChangeAspect="1" noChangeArrowheads="1"/>
          </p:cNvPicPr>
          <p:nvPr/>
        </p:nvPicPr>
        <p:blipFill>
          <a:blip r:embed="rId3"/>
          <a:srcRect/>
          <a:stretch>
            <a:fillRect/>
          </a:stretch>
        </p:blipFill>
        <p:spPr bwMode="auto">
          <a:xfrm>
            <a:off x="4572000" y="4022725"/>
            <a:ext cx="3608388" cy="2682875"/>
          </a:xfrm>
          <a:prstGeom prst="rect">
            <a:avLst/>
          </a:prstGeom>
          <a:noFill/>
          <a:ln w="9525">
            <a:noFill/>
            <a:miter lim="800000"/>
            <a:headEnd/>
            <a:tailEnd/>
          </a:ln>
        </p:spPr>
      </p:pic>
      <p:sp>
        <p:nvSpPr>
          <p:cNvPr id="34823" name="TextBox 9"/>
          <p:cNvSpPr txBox="1">
            <a:spLocks noChangeArrowheads="1"/>
          </p:cNvSpPr>
          <p:nvPr/>
        </p:nvSpPr>
        <p:spPr bwMode="auto">
          <a:xfrm>
            <a:off x="609600" y="304800"/>
            <a:ext cx="7848600" cy="3939540"/>
          </a:xfrm>
          <a:prstGeom prst="rect">
            <a:avLst/>
          </a:prstGeom>
          <a:noFill/>
          <a:ln w="9525">
            <a:noFill/>
            <a:miter lim="800000"/>
            <a:headEnd/>
            <a:tailEnd/>
          </a:ln>
        </p:spPr>
        <p:txBody>
          <a:bodyPr>
            <a:spAutoFit/>
          </a:bodyPr>
          <a:lstStyle/>
          <a:p>
            <a:r>
              <a:rPr lang="en-US" b="1" dirty="0"/>
              <a:t>PART 1:</a:t>
            </a:r>
            <a:endParaRPr lang="en-US" dirty="0"/>
          </a:p>
          <a:p>
            <a:r>
              <a:rPr lang="en-US" b="1" u="sng" dirty="0"/>
              <a:t>What you should know about diabetes and the glucose tolerance test</a:t>
            </a:r>
            <a:endParaRPr lang="en-US" u="sng" dirty="0"/>
          </a:p>
          <a:p>
            <a:r>
              <a:rPr lang="en-US" sz="1600" dirty="0"/>
              <a:t> </a:t>
            </a:r>
          </a:p>
          <a:p>
            <a:r>
              <a:rPr lang="en-US" sz="1600" dirty="0"/>
              <a:t>You have a patient information sheet called </a:t>
            </a:r>
            <a:r>
              <a:rPr lang="en-US" sz="1600" i="1" dirty="0"/>
              <a:t>What You Should Know About Diabetes and the Glucose Tolerance Test, </a:t>
            </a:r>
            <a:r>
              <a:rPr lang="en-US" sz="1600" dirty="0"/>
              <a:t>that explains diabetes and the glucose tolerance test.  However, many of your patients have difficulty reading this information sheet.  You would like to add some pictures that you have collected to illustrate the information in the brochure.  </a:t>
            </a:r>
          </a:p>
          <a:p>
            <a:r>
              <a:rPr lang="en-US" sz="1600" dirty="0"/>
              <a:t> </a:t>
            </a:r>
          </a:p>
          <a:p>
            <a:r>
              <a:rPr lang="en-US" sz="1600" dirty="0"/>
              <a:t>1. Read the</a:t>
            </a:r>
            <a:r>
              <a:rPr lang="en-US" b="1" dirty="0">
                <a:solidFill>
                  <a:schemeClr val="accent3">
                    <a:lumMod val="50000"/>
                  </a:schemeClr>
                </a:solidFill>
              </a:rPr>
              <a:t> </a:t>
            </a:r>
            <a:r>
              <a:rPr lang="en-US" b="1" dirty="0">
                <a:solidFill>
                  <a:schemeClr val="accent3">
                    <a:lumMod val="75000"/>
                  </a:schemeClr>
                </a:solidFill>
              </a:rPr>
              <a:t>patient information sheet on the next three pages—</a:t>
            </a:r>
            <a:r>
              <a:rPr lang="en-US" b="1" i="1" dirty="0">
                <a:solidFill>
                  <a:schemeClr val="accent3">
                    <a:lumMod val="75000"/>
                  </a:schemeClr>
                </a:solidFill>
              </a:rPr>
              <a:t>What You Should Know About Diabetes and the Glucose Tolerance Test</a:t>
            </a:r>
            <a:r>
              <a:rPr lang="en-US" b="1" dirty="0">
                <a:solidFill>
                  <a:schemeClr val="accent3">
                    <a:lumMod val="75000"/>
                  </a:schemeClr>
                </a:solidFill>
              </a:rPr>
              <a:t>.</a:t>
            </a:r>
            <a:r>
              <a:rPr lang="en-US" sz="1600" dirty="0">
                <a:solidFill>
                  <a:schemeClr val="accent3">
                    <a:lumMod val="75000"/>
                  </a:schemeClr>
                </a:solidFill>
              </a:rPr>
              <a:t>  </a:t>
            </a:r>
            <a:r>
              <a:rPr lang="en-US" sz="1600" dirty="0"/>
              <a:t>For each paragraph, select the color graphic on the separate handout that illustrates the information.  Cut and paste the graphics in the appropriate boxes on the information sheet.</a:t>
            </a:r>
          </a:p>
          <a:p>
            <a:endParaRPr lang="en-US" dirty="0"/>
          </a:p>
        </p:txBody>
      </p:sp>
      <p:pic>
        <p:nvPicPr>
          <p:cNvPr id="34824" name="Picture 1"/>
          <p:cNvPicPr>
            <a:picLocks noChangeAspect="1" noChangeArrowheads="1"/>
          </p:cNvPicPr>
          <p:nvPr/>
        </p:nvPicPr>
        <p:blipFill>
          <a:blip r:embed="rId4"/>
          <a:srcRect/>
          <a:stretch>
            <a:fillRect/>
          </a:stretch>
        </p:blipFill>
        <p:spPr bwMode="auto">
          <a:xfrm>
            <a:off x="1828800" y="3810000"/>
            <a:ext cx="2552700" cy="3048000"/>
          </a:xfrm>
          <a:prstGeom prst="rect">
            <a:avLst/>
          </a:prstGeom>
          <a:noFill/>
          <a:ln w="3175">
            <a:noFill/>
            <a:miter lim="800000"/>
            <a:headEnd/>
            <a:tailEnd/>
          </a:ln>
        </p:spPr>
      </p:pic>
      <p:sp>
        <p:nvSpPr>
          <p:cNvPr id="11" name="Rectangle 10"/>
          <p:cNvSpPr/>
          <p:nvPr/>
        </p:nvSpPr>
        <p:spPr>
          <a:xfrm>
            <a:off x="1828800" y="3810000"/>
            <a:ext cx="2514600"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Slide Number Placeholder 11"/>
          <p:cNvSpPr>
            <a:spLocks noGrp="1"/>
          </p:cNvSpPr>
          <p:nvPr>
            <p:ph type="sldNum" sz="quarter" idx="12"/>
          </p:nvPr>
        </p:nvSpPr>
        <p:spPr/>
        <p:txBody>
          <a:bodyPr/>
          <a:lstStyle/>
          <a:p>
            <a:pPr>
              <a:defRPr/>
            </a:pPr>
            <a:fld id="{2473DB6C-FDD2-44BF-96C9-B8A7B67CAB5B}"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noChangeArrowheads="1"/>
          </p:cNvPicPr>
          <p:nvPr/>
        </p:nvPicPr>
        <p:blipFill>
          <a:blip r:embed="rId3"/>
          <a:srcRect/>
          <a:stretch>
            <a:fillRect/>
          </a:stretch>
        </p:blipFill>
        <p:spPr bwMode="auto">
          <a:xfrm>
            <a:off x="5029200" y="2419350"/>
            <a:ext cx="3575050" cy="4362450"/>
          </a:xfrm>
          <a:prstGeom prst="rect">
            <a:avLst/>
          </a:prstGeom>
          <a:noFill/>
          <a:ln w="9525">
            <a:noFill/>
            <a:miter lim="800000"/>
            <a:headEnd/>
            <a:tailEnd/>
          </a:ln>
        </p:spPr>
      </p:pic>
      <p:pic>
        <p:nvPicPr>
          <p:cNvPr id="36866" name="Picture 2"/>
          <p:cNvPicPr>
            <a:picLocks noChangeAspect="1" noChangeArrowheads="1"/>
          </p:cNvPicPr>
          <p:nvPr/>
        </p:nvPicPr>
        <p:blipFill>
          <a:blip r:embed="rId4"/>
          <a:srcRect/>
          <a:stretch>
            <a:fillRect/>
          </a:stretch>
        </p:blipFill>
        <p:spPr bwMode="auto">
          <a:xfrm>
            <a:off x="3200400" y="1538288"/>
            <a:ext cx="3332163" cy="4024312"/>
          </a:xfrm>
          <a:prstGeom prst="rect">
            <a:avLst/>
          </a:prstGeom>
          <a:noFill/>
          <a:ln w="9525">
            <a:noFill/>
            <a:miter lim="800000"/>
            <a:headEnd/>
            <a:tailEnd/>
          </a:ln>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6871" name="Picture 1"/>
          <p:cNvPicPr>
            <a:picLocks noChangeAspect="1" noChangeArrowheads="1"/>
          </p:cNvPicPr>
          <p:nvPr/>
        </p:nvPicPr>
        <p:blipFill>
          <a:blip r:embed="rId5"/>
          <a:srcRect/>
          <a:stretch>
            <a:fillRect/>
          </a:stretch>
        </p:blipFill>
        <p:spPr bwMode="auto">
          <a:xfrm>
            <a:off x="533400" y="228600"/>
            <a:ext cx="4014788" cy="4629150"/>
          </a:xfrm>
          <a:prstGeom prst="rect">
            <a:avLst/>
          </a:prstGeom>
          <a:noFill/>
          <a:ln w="9525">
            <a:noFill/>
            <a:miter lim="800000"/>
            <a:headEnd/>
            <a:tailEnd/>
          </a:ln>
        </p:spPr>
      </p:pic>
      <p:sp>
        <p:nvSpPr>
          <p:cNvPr id="9" name="TextBox 8"/>
          <p:cNvSpPr txBox="1"/>
          <p:nvPr/>
        </p:nvSpPr>
        <p:spPr>
          <a:xfrm>
            <a:off x="5486400" y="381000"/>
            <a:ext cx="1371600" cy="708025"/>
          </a:xfrm>
          <a:prstGeom prst="rect">
            <a:avLst/>
          </a:prstGeom>
          <a:noFill/>
        </p:spPr>
        <p:txBody>
          <a:bodyPr>
            <a:spAutoFit/>
          </a:bodyPr>
          <a:lstStyle/>
          <a:p>
            <a:pPr algn="ctr">
              <a:defRPr/>
            </a:pPr>
            <a:r>
              <a:rPr lang="en-US" sz="4000" b="1" dirty="0">
                <a:solidFill>
                  <a:schemeClr val="accent3">
                    <a:lumMod val="75000"/>
                  </a:schemeClr>
                </a:solidFill>
              </a:rPr>
              <a:t>Key</a:t>
            </a:r>
          </a:p>
        </p:txBody>
      </p:sp>
      <p:sp>
        <p:nvSpPr>
          <p:cNvPr id="10" name="Slide Number Placeholder 9"/>
          <p:cNvSpPr>
            <a:spLocks noGrp="1"/>
          </p:cNvSpPr>
          <p:nvPr>
            <p:ph type="sldNum" sz="quarter" idx="12"/>
          </p:nvPr>
        </p:nvSpPr>
        <p:spPr/>
        <p:txBody>
          <a:bodyPr/>
          <a:lstStyle/>
          <a:p>
            <a:pPr>
              <a:defRPr/>
            </a:pPr>
            <a:fld id="{BF2DD537-1D4B-45A0-A761-C6D30A628282}"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8917" name="Picture 2"/>
          <p:cNvPicPr>
            <a:picLocks noChangeAspect="1" noChangeArrowheads="1"/>
          </p:cNvPicPr>
          <p:nvPr/>
        </p:nvPicPr>
        <p:blipFill>
          <a:blip r:embed="rId3"/>
          <a:srcRect/>
          <a:stretch>
            <a:fillRect/>
          </a:stretch>
        </p:blipFill>
        <p:spPr bwMode="auto">
          <a:xfrm>
            <a:off x="3276600" y="3429000"/>
            <a:ext cx="2971800" cy="3581400"/>
          </a:xfrm>
          <a:prstGeom prst="rect">
            <a:avLst/>
          </a:prstGeom>
          <a:noFill/>
          <a:ln w="9525">
            <a:noFill/>
            <a:miter lim="800000"/>
            <a:headEnd/>
            <a:tailEnd/>
          </a:ln>
        </p:spPr>
      </p:pic>
      <p:sp>
        <p:nvSpPr>
          <p:cNvPr id="38918" name="TextBox 11"/>
          <p:cNvSpPr txBox="1">
            <a:spLocks noChangeArrowheads="1"/>
          </p:cNvSpPr>
          <p:nvPr/>
        </p:nvSpPr>
        <p:spPr bwMode="auto">
          <a:xfrm>
            <a:off x="533400" y="393700"/>
            <a:ext cx="7696200" cy="3508653"/>
          </a:xfrm>
          <a:prstGeom prst="rect">
            <a:avLst/>
          </a:prstGeom>
          <a:noFill/>
          <a:ln w="9525">
            <a:noFill/>
            <a:miter lim="800000"/>
            <a:headEnd/>
            <a:tailEnd/>
          </a:ln>
        </p:spPr>
        <p:txBody>
          <a:bodyPr>
            <a:spAutoFit/>
          </a:bodyPr>
          <a:lstStyle/>
          <a:p>
            <a:r>
              <a:rPr lang="en-US" sz="2000" b="1" dirty="0"/>
              <a:t>PART 2:</a:t>
            </a:r>
            <a:endParaRPr lang="en-US" sz="2000" dirty="0"/>
          </a:p>
          <a:p>
            <a:r>
              <a:rPr lang="en-US" sz="2000" b="1" u="sng" dirty="0"/>
              <a:t>Analyzing Blood Glucose Levels</a:t>
            </a:r>
            <a:endParaRPr lang="en-US" sz="2000" u="sng" dirty="0"/>
          </a:p>
          <a:p>
            <a:r>
              <a:rPr lang="en-US" sz="2000" dirty="0"/>
              <a:t> </a:t>
            </a:r>
          </a:p>
          <a:p>
            <a:r>
              <a:rPr lang="en-US" dirty="0"/>
              <a:t>To prepare for the glucose tolerance test, your patient fasted for 12 hours.  To begin the test she drank a solution that contained a measured amount of glucose.  Blood samples were collected immediately before she drank the glucose solution and every half hour after she drank the glucose solution.  The blood sample was centrifuged to separate it into blood cells and blood plasma.  You will test the concentration of glucose in the patient’s blood plasma to determine if she has diabetes.</a:t>
            </a:r>
          </a:p>
          <a:p>
            <a:r>
              <a:rPr lang="en-US" dirty="0"/>
              <a:t> </a:t>
            </a:r>
          </a:p>
          <a:p>
            <a:endParaRPr lang="en-US" dirty="0"/>
          </a:p>
        </p:txBody>
      </p:sp>
      <p:sp>
        <p:nvSpPr>
          <p:cNvPr id="13" name="Rectangle 12"/>
          <p:cNvSpPr/>
          <p:nvPr/>
        </p:nvSpPr>
        <p:spPr>
          <a:xfrm>
            <a:off x="3733800" y="5943600"/>
            <a:ext cx="152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5638800" y="3733800"/>
            <a:ext cx="152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486400" y="48768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lide Number Placeholder 10"/>
          <p:cNvSpPr>
            <a:spLocks noGrp="1"/>
          </p:cNvSpPr>
          <p:nvPr>
            <p:ph type="sldNum" sz="quarter" idx="12"/>
          </p:nvPr>
        </p:nvSpPr>
        <p:spPr/>
        <p:txBody>
          <a:bodyPr/>
          <a:lstStyle/>
          <a:p>
            <a:pPr>
              <a:defRPr/>
            </a:pPr>
            <a:fld id="{FC99B854-1E02-40FA-9600-DC6FE4C3AE9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0965" name="Picture 2"/>
          <p:cNvPicPr>
            <a:picLocks noChangeAspect="1" noChangeArrowheads="1"/>
          </p:cNvPicPr>
          <p:nvPr/>
        </p:nvPicPr>
        <p:blipFill>
          <a:blip r:embed="rId3"/>
          <a:srcRect/>
          <a:stretch>
            <a:fillRect/>
          </a:stretch>
        </p:blipFill>
        <p:spPr bwMode="auto">
          <a:xfrm>
            <a:off x="1143000" y="257175"/>
            <a:ext cx="7600950" cy="4114800"/>
          </a:xfrm>
          <a:prstGeom prst="rect">
            <a:avLst/>
          </a:prstGeom>
          <a:noFill/>
          <a:ln w="9525">
            <a:noFill/>
            <a:miter lim="800000"/>
            <a:headEnd/>
            <a:tailEnd/>
          </a:ln>
        </p:spPr>
      </p:pic>
      <p:sp>
        <p:nvSpPr>
          <p:cNvPr id="40966" name="TextBox 9"/>
          <p:cNvSpPr txBox="1">
            <a:spLocks noChangeArrowheads="1"/>
          </p:cNvSpPr>
          <p:nvPr/>
        </p:nvSpPr>
        <p:spPr bwMode="auto">
          <a:xfrm>
            <a:off x="457200" y="4572000"/>
            <a:ext cx="8077200" cy="1920875"/>
          </a:xfrm>
          <a:prstGeom prst="rect">
            <a:avLst/>
          </a:prstGeom>
          <a:noFill/>
          <a:ln w="9525">
            <a:noFill/>
            <a:miter lim="800000"/>
            <a:headEnd/>
            <a:tailEnd/>
          </a:ln>
        </p:spPr>
        <p:txBody>
          <a:bodyPr>
            <a:spAutoFit/>
          </a:bodyPr>
          <a:lstStyle/>
          <a:p>
            <a:pPr marL="342900" indent="-342900">
              <a:buFontTx/>
              <a:buAutoNum type="arabicPeriod" startAt="9"/>
            </a:pPr>
            <a:r>
              <a:rPr lang="en-US" sz="2000"/>
              <a:t>Based on the information in this graph, do you think the patient  has diabetes?  Support your answer with evidence from the graph.</a:t>
            </a:r>
          </a:p>
          <a:p>
            <a:pPr marL="342900" indent="-342900">
              <a:buFontTx/>
              <a:buAutoNum type="arabicPeriod" startAt="9"/>
            </a:pPr>
            <a:endParaRPr lang="en-US" sz="2000"/>
          </a:p>
          <a:p>
            <a:pPr marL="342900" indent="-342900">
              <a:buFontTx/>
              <a:buAutoNum type="arabicPeriod" startAt="9"/>
            </a:pPr>
            <a:r>
              <a:rPr lang="en-US" sz="2000"/>
              <a:t> Do you have enough information to determine if the patient has Type 1 or Type 2 diabetes.  If not, how would you go about   figuring this out?</a:t>
            </a:r>
          </a:p>
        </p:txBody>
      </p: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1599</TotalTime>
  <Words>1693</Words>
  <Application>Microsoft Office PowerPoint</Application>
  <PresentationFormat>On-screen Show (4:3)</PresentationFormat>
  <Paragraphs>191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Diagnosing Diabetes </vt:lpstr>
      <vt:lpstr>  Please complete the “Participant Card”</vt:lpstr>
      <vt:lpstr>PowerPoint Presentation</vt:lpstr>
      <vt:lpstr>  Diagnosing Diabetes Student Handouts</vt:lpstr>
      <vt:lpstr>  The Case </vt:lpstr>
      <vt:lpstr>PowerPoint Presentation</vt:lpstr>
      <vt:lpstr>PowerPoint Presentation</vt:lpstr>
      <vt:lpstr>PowerPoint Presentation</vt:lpstr>
      <vt:lpstr>PowerPoint Presentation</vt:lpstr>
      <vt:lpstr>PowerPoint Presentation</vt:lpstr>
      <vt:lpstr>PowerPoint Presentation</vt:lpstr>
      <vt:lpstr>Alternative Inquiry Approach</vt:lpstr>
      <vt:lpstr>Teacher Information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sholt</cp:lastModifiedBy>
  <cp:revision>234</cp:revision>
  <dcterms:created xsi:type="dcterms:W3CDTF">2010-09-16T14:24:37Z</dcterms:created>
  <dcterms:modified xsi:type="dcterms:W3CDTF">2014-04-13T11:17:33Z</dcterms:modified>
</cp:coreProperties>
</file>