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321" r:id="rId3"/>
    <p:sldId id="322" r:id="rId4"/>
    <p:sldId id="261" r:id="rId5"/>
    <p:sldId id="263" r:id="rId6"/>
    <p:sldId id="309" r:id="rId7"/>
    <p:sldId id="264" r:id="rId8"/>
    <p:sldId id="310" r:id="rId9"/>
    <p:sldId id="273" r:id="rId10"/>
    <p:sldId id="270" r:id="rId11"/>
    <p:sldId id="328" r:id="rId12"/>
    <p:sldId id="329" r:id="rId13"/>
    <p:sldId id="257" r:id="rId14"/>
    <p:sldId id="323" r:id="rId15"/>
    <p:sldId id="324" r:id="rId16"/>
    <p:sldId id="325" r:id="rId17"/>
    <p:sldId id="326" r:id="rId18"/>
    <p:sldId id="327" r:id="rId1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66FF33"/>
    <a:srgbClr val="FF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85" autoAdjust="0"/>
  </p:normalViewPr>
  <p:slideViewPr>
    <p:cSldViewPr>
      <p:cViewPr varScale="1">
        <p:scale>
          <a:sx n="67" d="100"/>
          <a:sy n="67" d="100"/>
        </p:scale>
        <p:origin x="-1906"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18"/>
    </p:cViewPr>
  </p:sorterViewPr>
  <p:notesViewPr>
    <p:cSldViewPr>
      <p:cViewPr varScale="1">
        <p:scale>
          <a:sx n="64" d="100"/>
          <a:sy n="64" d="100"/>
        </p:scale>
        <p:origin x="-3082" y="-6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8A0E7998-AE11-4A11-8B30-D05C9FDD249C}" type="datetimeFigureOut">
              <a:rPr lang="en-US"/>
              <a:pPr>
                <a:defRPr/>
              </a:pPr>
              <a:t>10/17/2014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81224E4C-DD00-46AE-A461-87BA937E8641}" type="slidenum">
              <a:rPr lang="en-US"/>
              <a:pPr>
                <a:defRPr/>
              </a:pPr>
              <a:t>‹#›</a:t>
            </a:fld>
            <a:endParaRPr lang="en-US"/>
          </a:p>
        </p:txBody>
      </p:sp>
    </p:spTree>
    <p:extLst>
      <p:ext uri="{BB962C8B-B14F-4D97-AF65-F5344CB8AC3E}">
        <p14:creationId xmlns:p14="http://schemas.microsoft.com/office/powerpoint/2010/main" val="3638447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171450" indent="-171450" eaLnBrk="1" hangingPunct="1">
              <a:buFont typeface="Arial" pitchFamily="34" charset="0"/>
              <a:buChar char="•"/>
            </a:pPr>
            <a:r>
              <a:rPr lang="en-US" dirty="0" smtClean="0"/>
              <a:t>This slide should be on screen as participants enter the room.</a:t>
            </a:r>
          </a:p>
          <a:p>
            <a:pPr marL="171450" indent="-171450" eaLnBrk="1" hangingPunct="1">
              <a:buFont typeface="Arial" pitchFamily="34" charset="0"/>
              <a:buChar char="•"/>
            </a:pPr>
            <a:r>
              <a:rPr lang="en-US" dirty="0" smtClean="0"/>
              <a:t>Start workshop on time—do not wait for “stragglers”</a:t>
            </a:r>
          </a:p>
          <a:p>
            <a:pPr marL="171450" indent="-171450" eaLnBrk="1" hangingPunct="1">
              <a:buFont typeface="Arial" pitchFamily="34" charset="0"/>
              <a:buChar char="•"/>
            </a:pPr>
            <a:r>
              <a:rPr lang="en-US" dirty="0" smtClean="0"/>
              <a:t>Welcome participants as they enter room</a:t>
            </a:r>
          </a:p>
          <a:p>
            <a:pPr marL="171450" indent="-171450" eaLnBrk="1" hangingPunct="1">
              <a:buFont typeface="Arial" pitchFamily="34" charset="0"/>
              <a:buChar char="•"/>
            </a:pPr>
            <a:r>
              <a:rPr lang="en-US" dirty="0" smtClean="0"/>
              <a:t>Do NOT do participant introductions unless the workshop group is a very small one (less than 10 people).  Introduce self and briefly explain teaching experience and current position.</a:t>
            </a:r>
          </a:p>
          <a:p>
            <a:pPr marL="171450" indent="-171450" eaLnBrk="1" hangingPunct="1">
              <a:spcBef>
                <a:spcPct val="0"/>
              </a:spcBef>
              <a:buFont typeface="Arial" pitchFamily="34" charset="0"/>
              <a:buChar char="•"/>
            </a:pPr>
            <a:r>
              <a:rPr lang="en-US" dirty="0" smtClean="0"/>
              <a:t>The activity that you will do today was developed by a company called Science Take-Out. Explain that Science Take-Out is a small company that manufactures and sells hands-on science kits for middle or high school biology students.</a:t>
            </a:r>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dirty="0" smtClean="0"/>
              <a:t>Emphasize that Anita</a:t>
            </a:r>
            <a:r>
              <a:rPr lang="en-US" baseline="0" dirty="0" smtClean="0"/>
              <a:t> chose to participate in the clinical trial.  But this does not ensure that her baby will have the prenatal surgery.  </a:t>
            </a:r>
          </a:p>
          <a:p>
            <a:pPr marL="0" indent="0" eaLnBrk="1" hangingPunct="1">
              <a:spcBef>
                <a:spcPct val="0"/>
              </a:spcBef>
              <a:buFont typeface="Arial" pitchFamily="34" charset="0"/>
              <a:buNone/>
            </a:pPr>
            <a:r>
              <a:rPr lang="en-US" baseline="0" dirty="0" smtClean="0"/>
              <a:t>Students flip a coin to assign her to the control or experimental group.</a:t>
            </a:r>
          </a:p>
          <a:p>
            <a:pPr marL="0" indent="0" eaLnBrk="1" hangingPunct="1">
              <a:spcBef>
                <a:spcPct val="0"/>
              </a:spcBef>
              <a:buFont typeface="Arial" pitchFamily="34" charset="0"/>
              <a:buNone/>
            </a:pPr>
            <a:r>
              <a:rPr lang="en-US" baseline="0" dirty="0" smtClean="0"/>
              <a:t>Students read the outcome of her random assignment to the control or experimental group.</a:t>
            </a:r>
            <a:endParaRPr lang="en-US" dirty="0" smtClean="0"/>
          </a:p>
          <a:p>
            <a:pPr marL="0" indent="0" eaLnBrk="1" hangingPunct="1">
              <a:spcBef>
                <a:spcPct val="0"/>
              </a:spcBef>
              <a:buFont typeface="Arial" pitchFamily="34" charset="0"/>
              <a:buNone/>
            </a:pPr>
            <a:endParaRPr lang="en-US" dirty="0" smtClean="0"/>
          </a:p>
        </p:txBody>
      </p:sp>
      <p:sp>
        <p:nvSpPr>
          <p:cNvPr id="39939" name="Slide Number Placeholder 3"/>
          <p:cNvSpPr>
            <a:spLocks noGrp="1"/>
          </p:cNvSpPr>
          <p:nvPr>
            <p:ph type="sldNum" sz="quarter" idx="5"/>
          </p:nvPr>
        </p:nvSpPr>
        <p:spPr>
          <a:noFill/>
        </p:spPr>
        <p:txBody>
          <a:bodyPr/>
          <a:lstStyle/>
          <a:p>
            <a:fld id="{27985AB0-2E4C-42BE-96D7-78488D88841A}"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b="1" dirty="0" smtClean="0"/>
              <a:t>Part 6:  Could neural</a:t>
            </a:r>
            <a:r>
              <a:rPr lang="en-US" b="1" baseline="0" dirty="0" smtClean="0"/>
              <a:t> tube defects be prevented?  </a:t>
            </a:r>
          </a:p>
          <a:p>
            <a:pPr marL="171450" indent="-171450" eaLnBrk="1" hangingPunct="1">
              <a:spcBef>
                <a:spcPct val="0"/>
              </a:spcBef>
              <a:buFont typeface="Arial" pitchFamily="34" charset="0"/>
              <a:buChar char="•"/>
            </a:pPr>
            <a:r>
              <a:rPr lang="en-US" baseline="0" dirty="0" smtClean="0"/>
              <a:t>Makes students aware of the importance of folic acid (a vitamin) in preventing neural tube defects.</a:t>
            </a:r>
          </a:p>
          <a:p>
            <a:pPr marL="171450" indent="-171450" eaLnBrk="1" hangingPunct="1">
              <a:spcBef>
                <a:spcPct val="0"/>
              </a:spcBef>
              <a:buFont typeface="Arial" pitchFamily="34" charset="0"/>
              <a:buChar char="•"/>
            </a:pPr>
            <a:r>
              <a:rPr lang="en-US" baseline="0" dirty="0" smtClean="0"/>
              <a:t>Part 6 may be done for homework.</a:t>
            </a:r>
            <a:endParaRPr lang="en-US" dirty="0" smtClean="0"/>
          </a:p>
          <a:p>
            <a:pPr marL="0" indent="0" eaLnBrk="1" hangingPunct="1">
              <a:spcBef>
                <a:spcPct val="0"/>
              </a:spcBef>
              <a:buFont typeface="Arial" pitchFamily="34" charset="0"/>
              <a:buNone/>
            </a:pPr>
            <a:endParaRPr lang="en-US" dirty="0" smtClean="0"/>
          </a:p>
        </p:txBody>
      </p:sp>
      <p:sp>
        <p:nvSpPr>
          <p:cNvPr id="39939" name="Slide Number Placeholder 3"/>
          <p:cNvSpPr>
            <a:spLocks noGrp="1"/>
          </p:cNvSpPr>
          <p:nvPr>
            <p:ph type="sldNum" sz="quarter" idx="5"/>
          </p:nvPr>
        </p:nvSpPr>
        <p:spPr>
          <a:noFill/>
        </p:spPr>
        <p:txBody>
          <a:bodyPr/>
          <a:lstStyle/>
          <a:p>
            <a:fld id="{27985AB0-2E4C-42BE-96D7-78488D88841A}"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b="1" dirty="0" smtClean="0"/>
              <a:t>Part 7:  Preventing other birth defects </a:t>
            </a:r>
            <a:r>
              <a:rPr lang="en-US" b="0" dirty="0" smtClean="0"/>
              <a:t>makes students aware that there are other actions that a woman can take to reduce the risks</a:t>
            </a:r>
            <a:r>
              <a:rPr lang="en-US" b="0" baseline="0" dirty="0" smtClean="0"/>
              <a:t> of having a child with birth defects.  </a:t>
            </a:r>
          </a:p>
          <a:p>
            <a:pPr marL="171450" indent="-171450" eaLnBrk="1" hangingPunct="1">
              <a:spcBef>
                <a:spcPct val="0"/>
              </a:spcBef>
              <a:buFont typeface="Arial" pitchFamily="34" charset="0"/>
              <a:buChar char="•"/>
            </a:pPr>
            <a:r>
              <a:rPr lang="en-US" b="0" baseline="0" dirty="0" smtClean="0"/>
              <a:t>An emphasis is placed on the fact that a developing embryo/fetus is most susceptible to environmental factors during the early stages of pregnancy.</a:t>
            </a:r>
          </a:p>
          <a:p>
            <a:pPr marL="171450" indent="-171450" eaLnBrk="1" hangingPunct="1">
              <a:spcBef>
                <a:spcPct val="0"/>
              </a:spcBef>
              <a:buFont typeface="Arial" pitchFamily="34" charset="0"/>
              <a:buChar char="•"/>
            </a:pPr>
            <a:r>
              <a:rPr lang="en-US" b="0" baseline="0" dirty="0" smtClean="0"/>
              <a:t>Part 7 may be done for homework IF you make copies of the Preventing Birth Defects brochure for each student.</a:t>
            </a:r>
            <a:endParaRPr lang="en-US" b="1" dirty="0" smtClean="0"/>
          </a:p>
          <a:p>
            <a:pPr marL="0" indent="0" eaLnBrk="1" hangingPunct="1">
              <a:spcBef>
                <a:spcPct val="0"/>
              </a:spcBef>
              <a:buFont typeface="Arial" pitchFamily="34" charset="0"/>
              <a:buNone/>
            </a:pPr>
            <a:endParaRPr lang="en-US" dirty="0" smtClean="0"/>
          </a:p>
          <a:p>
            <a:pPr marL="0" indent="0" eaLnBrk="1" hangingPunct="1">
              <a:spcBef>
                <a:spcPct val="0"/>
              </a:spcBef>
              <a:buFont typeface="Arial" pitchFamily="34" charset="0"/>
              <a:buNone/>
            </a:pPr>
            <a:endParaRPr lang="en-US" dirty="0" smtClean="0"/>
          </a:p>
        </p:txBody>
      </p:sp>
      <p:sp>
        <p:nvSpPr>
          <p:cNvPr id="39939" name="Slide Number Placeholder 3"/>
          <p:cNvSpPr>
            <a:spLocks noGrp="1"/>
          </p:cNvSpPr>
          <p:nvPr>
            <p:ph type="sldNum" sz="quarter" idx="5"/>
          </p:nvPr>
        </p:nvSpPr>
        <p:spPr>
          <a:noFill/>
        </p:spPr>
        <p:txBody>
          <a:bodyPr/>
          <a:lstStyle/>
          <a:p>
            <a:fld id="{27985AB0-2E4C-42BE-96D7-78488D88841A}"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One copy of the Teacher Information is provided with each order.  And also</a:t>
            </a:r>
            <a:r>
              <a:rPr lang="en-US" baseline="0" dirty="0" smtClean="0"/>
              <a:t> can be downloaded from the website (minus the key)</a:t>
            </a:r>
            <a:endParaRPr lang="en-US" dirty="0" smtClean="0"/>
          </a:p>
          <a:p>
            <a:pPr marL="171450" indent="-171450" eaLnBrk="1" hangingPunct="1">
              <a:spcBef>
                <a:spcPct val="0"/>
              </a:spcBef>
              <a:buFont typeface="Arial" pitchFamily="34" charset="0"/>
              <a:buChar char="•"/>
            </a:pPr>
            <a:r>
              <a:rPr lang="en-US" dirty="0" smtClean="0"/>
              <a:t>The teacher information includes:</a:t>
            </a:r>
            <a:r>
              <a:rPr lang="en-US" baseline="0" dirty="0" smtClean="0"/>
              <a:t> </a:t>
            </a:r>
            <a:r>
              <a:rPr lang="en-US" dirty="0" smtClean="0"/>
              <a:t>Summary, Core Concepts, Kit Contains, Teacher Provides, Time Required, Reusing, and information of refill kit contents.</a:t>
            </a:r>
          </a:p>
          <a:p>
            <a:pPr marL="171450" indent="-171450" eaLnBrk="1" hangingPunct="1">
              <a:spcBef>
                <a:spcPct val="0"/>
              </a:spcBef>
              <a:buFont typeface="Arial" pitchFamily="34" charset="0"/>
              <a:buChar char="•"/>
            </a:pPr>
            <a:r>
              <a:rPr lang="en-US" dirty="0" smtClean="0"/>
              <a:t>Additional materials needed</a:t>
            </a:r>
            <a:r>
              <a:rPr lang="en-US" baseline="0" dirty="0" smtClean="0"/>
              <a:t> </a:t>
            </a:r>
            <a:r>
              <a:rPr lang="en-US" dirty="0" smtClean="0"/>
              <a:t>for this lab are safety goggles, scissors, tape or glue, and paper towel (for clean up).</a:t>
            </a:r>
          </a:p>
          <a:p>
            <a:pPr marL="171450" indent="-171450" eaLnBrk="1" hangingPunct="1">
              <a:spcBef>
                <a:spcPct val="0"/>
              </a:spcBef>
              <a:buFont typeface="Arial" pitchFamily="34" charset="0"/>
              <a:buChar char="•"/>
            </a:pPr>
            <a:r>
              <a:rPr lang="en-US" dirty="0" smtClean="0"/>
              <a:t>Refills</a:t>
            </a:r>
            <a:r>
              <a:rPr lang="en-US" baseline="0" dirty="0" smtClean="0"/>
              <a:t> are available for the</a:t>
            </a:r>
            <a:r>
              <a:rPr lang="en-US" dirty="0" smtClean="0"/>
              <a:t> kits so that basic kit contents can be reused.  </a:t>
            </a:r>
          </a:p>
          <a:p>
            <a:pPr marL="171450" indent="-171450" eaLnBrk="1" hangingPunct="1">
              <a:spcBef>
                <a:spcPct val="0"/>
              </a:spcBef>
              <a:buFont typeface="Arial" pitchFamily="34" charset="0"/>
              <a:buChar char="•"/>
            </a:pPr>
            <a:r>
              <a:rPr lang="en-US" dirty="0" smtClean="0"/>
              <a:t>The teacher information includes hints for reusing kits and information on what is included in a refill kit.</a:t>
            </a:r>
          </a:p>
          <a:p>
            <a:pPr marL="0" indent="0" eaLnBrk="1" hangingPunct="1">
              <a:spcBef>
                <a:spcPct val="0"/>
              </a:spcBef>
              <a:buFont typeface="Arial" pitchFamily="34" charset="0"/>
              <a:buNone/>
            </a:pPr>
            <a:endParaRPr lang="en-US" dirty="0" smtClean="0"/>
          </a:p>
        </p:txBody>
      </p:sp>
      <p:sp>
        <p:nvSpPr>
          <p:cNvPr id="50179" name="Slide Number Placeholder 3"/>
          <p:cNvSpPr>
            <a:spLocks noGrp="1"/>
          </p:cNvSpPr>
          <p:nvPr>
            <p:ph type="sldNum" sz="quarter" idx="5"/>
          </p:nvPr>
        </p:nvSpPr>
        <p:spPr>
          <a:noFill/>
        </p:spPr>
        <p:txBody>
          <a:bodyPr/>
          <a:lstStyle/>
          <a:p>
            <a:fld id="{18B89FBE-1362-4C8C-9CBE-4BA2A238E7E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16</a:t>
            </a:fld>
            <a:endParaRPr 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17</a:t>
            </a:fld>
            <a:endParaRPr 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smtClean="0"/>
              <a:t>Encourage teachers to write comments on the back of the participant survey card.</a:t>
            </a:r>
          </a:p>
          <a:p>
            <a:pPr marL="181240" indent="-181240">
              <a:buFontTx/>
              <a:buChar char="•"/>
            </a:pPr>
            <a:r>
              <a:rPr lang="en-US"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2</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marL="171450" indent="-171450">
              <a:spcBef>
                <a:spcPct val="0"/>
              </a:spcBef>
              <a:buFont typeface="Arial" pitchFamily="34" charset="0"/>
              <a:buChar char="•"/>
            </a:pPr>
            <a:r>
              <a:rPr lang="en-US" dirty="0" smtClean="0"/>
              <a:t>DISTRIBUTE 1 KIT</a:t>
            </a:r>
            <a:r>
              <a:rPr lang="en-US" baseline="0" dirty="0" smtClean="0"/>
              <a:t> and 1</a:t>
            </a:r>
            <a:r>
              <a:rPr lang="en-US" dirty="0" smtClean="0"/>
              <a:t> STUDENT INSTRUCTIONS</a:t>
            </a:r>
            <a:r>
              <a:rPr lang="en-US" baseline="0" dirty="0" smtClean="0"/>
              <a:t> to </a:t>
            </a:r>
            <a:r>
              <a:rPr lang="en-US" dirty="0" smtClean="0"/>
              <a:t>EACH PER PAIR OF TEACHERS </a:t>
            </a:r>
          </a:p>
          <a:p>
            <a:pPr marL="171450" indent="-171450">
              <a:spcBef>
                <a:spcPct val="0"/>
              </a:spcBef>
              <a:buFont typeface="Arial" pitchFamily="34" charset="0"/>
              <a:buChar char="•"/>
            </a:pPr>
            <a:r>
              <a:rPr lang="en-US" dirty="0" smtClean="0"/>
              <a:t>Every kit comes with a sheet with a colored quick guide and safety instructions.  Teachers should keep this colored sheet in the kit bag if they plan to refill the</a:t>
            </a:r>
            <a:r>
              <a:rPr lang="en-US" baseline="0" dirty="0" smtClean="0"/>
              <a:t> kit</a:t>
            </a:r>
            <a:r>
              <a:rPr lang="en-US" dirty="0" smtClean="0"/>
              <a:t>. </a:t>
            </a:r>
          </a:p>
          <a:p>
            <a:pPr marL="171450" indent="-171450">
              <a:spcBef>
                <a:spcPct val="0"/>
              </a:spcBef>
              <a:buFont typeface="Arial" pitchFamily="34" charset="0"/>
              <a:buChar char="•"/>
            </a:pPr>
            <a:r>
              <a:rPr lang="en-US" dirty="0" smtClean="0"/>
              <a:t>Each kit comes with ONE student instruction handout. Teachers may make additional copies if their students are working in teams.  </a:t>
            </a:r>
          </a:p>
          <a:p>
            <a:pPr marL="171450" indent="-171450">
              <a:spcBef>
                <a:spcPct val="0"/>
              </a:spcBef>
              <a:buFont typeface="Arial" pitchFamily="34" charset="0"/>
              <a:buChar char="•"/>
            </a:pPr>
            <a:r>
              <a:rPr lang="en-US" dirty="0" smtClean="0"/>
              <a:t>For today, you will be working in teams of 2.  </a:t>
            </a:r>
          </a:p>
          <a:p>
            <a:pPr marL="171450" indent="-171450">
              <a:spcBef>
                <a:spcPct val="0"/>
              </a:spcBef>
              <a:buFont typeface="Arial" pitchFamily="34" charset="0"/>
              <a:buChar char="•"/>
            </a:pPr>
            <a:r>
              <a:rPr lang="en-US" dirty="0" smtClean="0"/>
              <a:t>One of you should use the student instructions in the bag.  The other person should use the additional handout that we have provided.    </a:t>
            </a:r>
          </a:p>
          <a:p>
            <a:pPr eaLnBrk="1" hangingPunct="1">
              <a:spcBef>
                <a:spcPct val="0"/>
              </a:spcBef>
            </a:pPr>
            <a:r>
              <a:rPr lang="en-US" dirty="0" smtClean="0"/>
              <a:t> </a:t>
            </a:r>
          </a:p>
        </p:txBody>
      </p:sp>
      <p:sp>
        <p:nvSpPr>
          <p:cNvPr id="29699" name="Slide Number Placeholder 3"/>
          <p:cNvSpPr>
            <a:spLocks noGrp="1"/>
          </p:cNvSpPr>
          <p:nvPr>
            <p:ph type="sldNum" sz="quarter" idx="5"/>
          </p:nvPr>
        </p:nvSpPr>
        <p:spPr>
          <a:noFill/>
        </p:spPr>
        <p:txBody>
          <a:bodyPr/>
          <a:lstStyle/>
          <a:p>
            <a:fld id="{CE84F433-AB14-446F-AA43-C6F2D8E1720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b="1" dirty="0" smtClean="0"/>
              <a:t>Explain that this activity fits well</a:t>
            </a:r>
            <a:r>
              <a:rPr lang="en-US" b="1" baseline="0" dirty="0" smtClean="0"/>
              <a:t> with a reproduction and development unit. </a:t>
            </a:r>
          </a:p>
          <a:p>
            <a:pPr marL="171450" indent="-171450" eaLnBrk="1" hangingPunct="1">
              <a:spcBef>
                <a:spcPct val="0"/>
              </a:spcBef>
              <a:buFont typeface="Arial" pitchFamily="34" charset="0"/>
              <a:buChar char="•"/>
            </a:pPr>
            <a:r>
              <a:rPr lang="en-US" b="1" dirty="0" smtClean="0"/>
              <a:t>Part 1:  Patient History</a:t>
            </a:r>
            <a:endParaRPr lang="en-US" b="1" baseline="0" dirty="0" smtClean="0"/>
          </a:p>
          <a:p>
            <a:pPr marL="171450" indent="-171450" eaLnBrk="1" hangingPunct="1">
              <a:spcBef>
                <a:spcPct val="0"/>
              </a:spcBef>
              <a:buFont typeface="Arial" pitchFamily="34" charset="0"/>
              <a:buChar char="•"/>
            </a:pPr>
            <a:r>
              <a:rPr lang="en-US" b="0" dirty="0" smtClean="0"/>
              <a:t>Ask</a:t>
            </a:r>
            <a:r>
              <a:rPr lang="en-US" b="0" baseline="0" dirty="0" smtClean="0"/>
              <a:t> one participant to read Part 1 aloud.</a:t>
            </a:r>
          </a:p>
          <a:p>
            <a:pPr marL="171450" indent="-171450" eaLnBrk="1" hangingPunct="1">
              <a:spcBef>
                <a:spcPct val="0"/>
              </a:spcBef>
              <a:buFont typeface="Arial" pitchFamily="34" charset="0"/>
              <a:buChar char="•"/>
            </a:pPr>
            <a:r>
              <a:rPr lang="en-US" b="0" baseline="0" dirty="0" smtClean="0"/>
              <a:t>Part 1 may be done for homework IF you make a copy of the Fact Sheet: Neural Tube Defects for each student.</a:t>
            </a:r>
          </a:p>
          <a:p>
            <a:pPr marL="171450" indent="-171450" eaLnBrk="1" hangingPunct="1">
              <a:spcBef>
                <a:spcPct val="0"/>
              </a:spcBef>
              <a:buFont typeface="Arial" pitchFamily="34" charset="0"/>
              <a:buChar char="•"/>
            </a:pPr>
            <a:r>
              <a:rPr lang="en-US" b="0" baseline="0" dirty="0" smtClean="0"/>
              <a:t>Explain that Part 1 introduces a case study that will continue through the entire kit activity. </a:t>
            </a:r>
          </a:p>
          <a:p>
            <a:pPr marL="171450" indent="-171450" eaLnBrk="1" hangingPunct="1">
              <a:spcBef>
                <a:spcPct val="0"/>
              </a:spcBef>
              <a:buFont typeface="Arial" pitchFamily="34" charset="0"/>
              <a:buChar char="•"/>
            </a:pPr>
            <a:r>
              <a:rPr lang="en-US" b="0" baseline="0" dirty="0" smtClean="0"/>
              <a:t>Ask participants to work quickly to complete the questions in Part 1.</a:t>
            </a:r>
          </a:p>
          <a:p>
            <a:pPr marL="171450" indent="-171450" eaLnBrk="1" hangingPunct="1">
              <a:spcBef>
                <a:spcPct val="0"/>
              </a:spcBef>
              <a:buFont typeface="Arial" pitchFamily="34" charset="0"/>
              <a:buChar char="•"/>
            </a:pPr>
            <a:endParaRPr lang="en-US" b="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b="1" baseline="0" dirty="0" smtClean="0"/>
              <a:t>Part 2:  Testing Anita’s Blood—Alpha-Fetoprotein Test </a:t>
            </a:r>
            <a:r>
              <a:rPr lang="en-US" b="0" baseline="0" dirty="0" smtClean="0"/>
              <a:t>introduces students to a blood test that may indicate whether a woman is carrying a child with a birth defect.</a:t>
            </a:r>
          </a:p>
          <a:p>
            <a:pPr marL="171450" indent="-171450" eaLnBrk="1" hangingPunct="1">
              <a:spcBef>
                <a:spcPct val="0"/>
              </a:spcBef>
              <a:buFont typeface="Arial" pitchFamily="34" charset="0"/>
              <a:buChar char="•"/>
            </a:pPr>
            <a:r>
              <a:rPr lang="en-US" b="0" baseline="0" dirty="0" smtClean="0"/>
              <a:t>Ask someone to read the first two paragraphs in Part 2.</a:t>
            </a:r>
          </a:p>
          <a:p>
            <a:pPr marL="171450" indent="-171450" eaLnBrk="1" hangingPunct="1">
              <a:spcBef>
                <a:spcPct val="0"/>
              </a:spcBef>
              <a:buFont typeface="Arial" pitchFamily="34" charset="0"/>
              <a:buChar char="•"/>
            </a:pPr>
            <a:r>
              <a:rPr lang="en-US" b="0" baseline="0" dirty="0" smtClean="0"/>
              <a:t>For Part 2, you will need these supplies from your kit.</a:t>
            </a:r>
          </a:p>
          <a:p>
            <a:pPr marL="171450" indent="-171450" eaLnBrk="1" hangingPunct="1">
              <a:spcBef>
                <a:spcPct val="0"/>
              </a:spcBef>
              <a:buFont typeface="Arial" pitchFamily="34" charset="0"/>
              <a:buChar char="•"/>
            </a:pPr>
            <a:r>
              <a:rPr lang="en-US" b="0" baseline="0" dirty="0" smtClean="0"/>
              <a:t>Note:  The AFP test is not specific for </a:t>
            </a:r>
            <a:r>
              <a:rPr lang="en-US" b="0" baseline="0" dirty="0" err="1" smtClean="0"/>
              <a:t>spina</a:t>
            </a:r>
            <a:r>
              <a:rPr lang="en-US" b="0" baseline="0" dirty="0" smtClean="0"/>
              <a:t> bifida.  It may also indicate other possible birth defects.</a:t>
            </a:r>
            <a:endParaRPr lang="en-US" b="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3:  Further Testing—Sonogram and Amniocentesis</a:t>
            </a:r>
          </a:p>
          <a:p>
            <a:pPr marL="171450" indent="-171450" eaLnBrk="1" hangingPunct="1">
              <a:spcBef>
                <a:spcPct val="0"/>
              </a:spcBef>
              <a:buFont typeface="Arial" pitchFamily="34" charset="0"/>
              <a:buChar char="•"/>
            </a:pPr>
            <a:r>
              <a:rPr lang="en-US" b="0" dirty="0" smtClean="0"/>
              <a:t>Part 3 introduces students to additional tests that can be done to determine if a developing</a:t>
            </a:r>
            <a:r>
              <a:rPr lang="en-US" b="0" baseline="0" dirty="0" smtClean="0"/>
              <a:t> baby has a birth defect.</a:t>
            </a:r>
          </a:p>
          <a:p>
            <a:pPr marL="171450" indent="-171450" eaLnBrk="1" hangingPunct="1">
              <a:spcBef>
                <a:spcPct val="0"/>
              </a:spcBef>
              <a:buFont typeface="Arial" pitchFamily="34" charset="0"/>
              <a:buChar char="•"/>
            </a:pPr>
            <a:r>
              <a:rPr lang="en-US" b="0" dirty="0" smtClean="0"/>
              <a:t>Ask participants to complete Part 3.</a:t>
            </a:r>
          </a:p>
          <a:p>
            <a:pPr marL="171450" indent="-171450" eaLnBrk="1" hangingPunct="1">
              <a:spcBef>
                <a:spcPct val="0"/>
              </a:spcBef>
              <a:buFont typeface="Arial" pitchFamily="34" charset="0"/>
              <a:buChar char="•"/>
            </a:pPr>
            <a:endParaRPr lang="en-US" dirty="0" smtClean="0"/>
          </a:p>
          <a:p>
            <a:pPr marL="0" indent="0" eaLnBrk="1" hangingPunct="1">
              <a:spcBef>
                <a:spcPct val="0"/>
              </a:spcBef>
              <a:buFont typeface="Arial" pitchFamily="34" charset="0"/>
              <a:buNone/>
            </a:pPr>
            <a:endParaRPr lang="en-US" dirty="0" smtClean="0"/>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35843" name="Slide Number Placeholder 3"/>
          <p:cNvSpPr>
            <a:spLocks noGrp="1"/>
          </p:cNvSpPr>
          <p:nvPr>
            <p:ph type="sldNum" sz="quarter" idx="5"/>
          </p:nvPr>
        </p:nvSpPr>
        <p:spPr>
          <a:noFill/>
        </p:spPr>
        <p:txBody>
          <a:bodyPr/>
          <a:lstStyle/>
          <a:p>
            <a:fld id="{06BC5FA8-BCBD-4254-8B8C-38AF879A18D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b="0" dirty="0" smtClean="0"/>
              <a:t>In </a:t>
            </a:r>
            <a:r>
              <a:rPr lang="en-US" b="1" dirty="0" smtClean="0"/>
              <a:t>Part 4:  What Happens During Development to Cause a Neural Tube Defect </a:t>
            </a:r>
            <a:r>
              <a:rPr lang="en-US" b="0" dirty="0" smtClean="0"/>
              <a:t>interpret</a:t>
            </a:r>
            <a:r>
              <a:rPr lang="en-US" b="0" baseline="0" dirty="0" smtClean="0"/>
              <a:t> text and graphics to make a model of neural tube development.</a:t>
            </a:r>
            <a:endParaRPr lang="en-US" b="1" dirty="0" smtClean="0"/>
          </a:p>
          <a:p>
            <a:pPr marL="171450" indent="-171450" eaLnBrk="1" hangingPunct="1">
              <a:spcBef>
                <a:spcPct val="0"/>
              </a:spcBef>
              <a:buFont typeface="Arial" pitchFamily="34" charset="0"/>
              <a:buChar char="•"/>
            </a:pPr>
            <a:endParaRPr lang="en-US" dirty="0" smtClean="0"/>
          </a:p>
          <a:p>
            <a:pPr marL="0" indent="0" eaLnBrk="1" hangingPunct="1">
              <a:spcBef>
                <a:spcPct val="0"/>
              </a:spcBef>
              <a:buFont typeface="Arial" pitchFamily="34" charset="0"/>
              <a:buNone/>
            </a:pPr>
            <a:endParaRPr lang="en-US" dirty="0" smtClean="0"/>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35843" name="Slide Number Placeholder 3"/>
          <p:cNvSpPr>
            <a:spLocks noGrp="1"/>
          </p:cNvSpPr>
          <p:nvPr>
            <p:ph type="sldNum" sz="quarter" idx="5"/>
          </p:nvPr>
        </p:nvSpPr>
        <p:spPr>
          <a:noFill/>
        </p:spPr>
        <p:txBody>
          <a:bodyPr/>
          <a:lstStyle/>
          <a:p>
            <a:fld id="{06BC5FA8-BCBD-4254-8B8C-38AF879A18DD}"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71450" indent="-171450" eaLnBrk="1" hangingPunct="1">
              <a:spcBef>
                <a:spcPct val="0"/>
              </a:spcBef>
              <a:buFont typeface="Arial" panose="020B0604020202020204" pitchFamily="34" charset="0"/>
              <a:buChar char="•"/>
            </a:pPr>
            <a:r>
              <a:rPr lang="en-US" b="1" baseline="0" dirty="0" smtClean="0"/>
              <a:t>Part 5:  A Difficult Decision</a:t>
            </a:r>
            <a:r>
              <a:rPr lang="en-US" b="0" baseline="0" dirty="0" smtClean="0"/>
              <a:t> engages students in understanding that health problems may involve making decisions that have both risks and benefits.</a:t>
            </a:r>
          </a:p>
          <a:p>
            <a:pPr marL="171450" indent="-171450" eaLnBrk="1" hangingPunct="1">
              <a:spcBef>
                <a:spcPct val="0"/>
              </a:spcBef>
              <a:buFont typeface="Arial" panose="020B0604020202020204" pitchFamily="34" charset="0"/>
              <a:buChar char="•"/>
            </a:pPr>
            <a:r>
              <a:rPr lang="en-US" b="0" baseline="0" dirty="0" smtClean="0"/>
              <a:t>Ask someone to read the first paragraph aloud.</a:t>
            </a:r>
          </a:p>
          <a:p>
            <a:pPr marL="171450" indent="-171450" eaLnBrk="1" hangingPunct="1">
              <a:spcBef>
                <a:spcPct val="0"/>
              </a:spcBef>
              <a:buFont typeface="Arial" panose="020B0604020202020204" pitchFamily="34" charset="0"/>
              <a:buChar char="•"/>
            </a:pPr>
            <a:r>
              <a:rPr lang="en-US" b="0" baseline="0" dirty="0" smtClean="0"/>
              <a:t>Go on to next slide</a:t>
            </a:r>
          </a:p>
          <a:p>
            <a:pPr eaLnBrk="1" hangingPunct="1">
              <a:spcBef>
                <a:spcPct val="0"/>
              </a:spcBef>
            </a:pPr>
            <a:endParaRPr lang="en-US" b="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53A130-C9CE-4EC3-AA51-1B32527EACD3}" type="datetime1">
              <a:rPr lang="en-US"/>
              <a:pPr>
                <a:defRPr/>
              </a:pPr>
              <a:t>10/17/2014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92C891-5E51-4A4F-B2AA-D70C829E9B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BE0ED-0A2B-4647-98C4-42C94775B6AA}" type="datetime1">
              <a:rPr lang="en-US"/>
              <a:pPr>
                <a:defRPr/>
              </a:pPr>
              <a:t>10/17/2014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CF9F1-CFDD-4512-B7F1-D53B97CD9D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565CD-C19B-4FCC-B8D5-614D569508F4}" type="datetime1">
              <a:rPr lang="en-US"/>
              <a:pPr>
                <a:defRPr/>
              </a:pPr>
              <a:t>10/17/2014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423421-C341-4BD9-BC82-24E51D562C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CFC25-7EA1-42F4-846C-99249A96C343}" type="datetime1">
              <a:rPr lang="en-US"/>
              <a:pPr>
                <a:defRPr/>
              </a:pPr>
              <a:t>10/17/2014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18A5B-8FB4-4F81-A0FE-B8B39902D9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04C405-BDC7-4A6D-9AFD-D3725CE4857D}" type="datetime1">
              <a:rPr lang="en-US"/>
              <a:pPr>
                <a:defRPr/>
              </a:pPr>
              <a:t>10/17/2014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87680B-AE59-4131-A70F-01C2A334F1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F19C13-A56A-472F-8527-210F6E3D6D60}" type="datetime1">
              <a:rPr lang="en-US"/>
              <a:pPr>
                <a:defRPr/>
              </a:pPr>
              <a:t>10/17/2014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CDEFBC-F261-4975-A1AF-19240478E5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B03C91-4472-4C2A-A10F-EB7FCBF2F98B}" type="datetime1">
              <a:rPr lang="en-US"/>
              <a:pPr>
                <a:defRPr/>
              </a:pPr>
              <a:t>10/17/2014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00F9D9-8934-41F0-A81E-0415064D68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729E4E-1550-47E2-8EFE-A7D932DBDF23}" type="datetime1">
              <a:rPr lang="en-US"/>
              <a:pPr>
                <a:defRPr/>
              </a:pPr>
              <a:t>10/17/2014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76BF1D-626E-460E-AC20-E791FEA1E4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D48B0-DF0F-41A0-ADB2-6441CE267C21}" type="datetime1">
              <a:rPr lang="en-US"/>
              <a:pPr>
                <a:defRPr/>
              </a:pPr>
              <a:t>10/17/2014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6E6B39-74BE-44D2-AF24-B7728C4A3F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6EDD5B-6F94-422F-86DE-88E7880E8CA3}" type="datetime1">
              <a:rPr lang="en-US"/>
              <a:pPr>
                <a:defRPr/>
              </a:pPr>
              <a:t>10/17/2014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815FC2-85E1-47D9-9A64-F67F01EB9B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B1CB1-7301-45AB-B0EF-0F771359B34B}" type="datetime1">
              <a:rPr lang="en-US"/>
              <a:pPr>
                <a:defRPr/>
              </a:pPr>
              <a:t>10/17/2014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9FC4F-4E8C-41C7-9CB4-0185AD2571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D94D6D-F6A2-4ED6-B588-E7AD57CAFE8F}" type="datetime1">
              <a:rPr lang="en-US"/>
              <a:pPr>
                <a:defRPr/>
              </a:pPr>
              <a:t>10/17/2014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89293E-8765-4AE8-BDAD-D729A44FB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1"/>
          <p:cNvSpPr>
            <a:spLocks noGrp="1"/>
          </p:cNvSpPr>
          <p:nvPr>
            <p:ph type="ctrTitle"/>
          </p:nvPr>
        </p:nvSpPr>
        <p:spPr>
          <a:xfrm>
            <a:off x="1143000" y="0"/>
            <a:ext cx="7010400" cy="2438400"/>
          </a:xfrm>
        </p:spPr>
        <p:txBody>
          <a:bodyPr/>
          <a:lstStyle/>
          <a:p>
            <a:pPr eaLnBrk="1" hangingPunct="1"/>
            <a:r>
              <a:rPr lang="en-US" sz="6000" b="1" dirty="0" smtClean="0">
                <a:solidFill>
                  <a:srgbClr val="77933C"/>
                </a:solidFill>
              </a:rPr>
              <a:t>Birth Defects </a:t>
            </a:r>
            <a:r>
              <a:rPr lang="en-US" sz="4000" b="1" dirty="0" smtClean="0">
                <a:solidFill>
                  <a:srgbClr val="77933C"/>
                </a:solidFill>
              </a:rPr>
              <a:t>and</a:t>
            </a:r>
            <a:r>
              <a:rPr lang="en-US" sz="6000" b="1" dirty="0" smtClean="0">
                <a:solidFill>
                  <a:srgbClr val="77933C"/>
                </a:solidFill>
              </a:rPr>
              <a:t> </a:t>
            </a:r>
            <a:br>
              <a:rPr lang="en-US" sz="6000" b="1" dirty="0" smtClean="0">
                <a:solidFill>
                  <a:srgbClr val="77933C"/>
                </a:solidFill>
              </a:rPr>
            </a:br>
            <a:r>
              <a:rPr lang="en-US" sz="6000" b="1" dirty="0" smtClean="0">
                <a:solidFill>
                  <a:srgbClr val="77933C"/>
                </a:solidFill>
              </a:rPr>
              <a:t>Folic </a:t>
            </a:r>
            <a:r>
              <a:rPr lang="en-US" sz="6000" b="1" dirty="0" smtClean="0">
                <a:solidFill>
                  <a:srgbClr val="77933C"/>
                </a:solidFill>
              </a:rPr>
              <a:t>Acid</a:t>
            </a:r>
            <a:endParaRPr lang="en-US" sz="6000" b="1" dirty="0" smtClean="0">
              <a:solidFill>
                <a:srgbClr val="77933C"/>
              </a:solidFill>
            </a:endParaRPr>
          </a:p>
        </p:txBody>
      </p:sp>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8439" name="Picture 8" descr="logo_trademark_6in"/>
          <p:cNvPicPr>
            <a:picLocks noChangeAspect="1" noChangeArrowheads="1"/>
          </p:cNvPicPr>
          <p:nvPr/>
        </p:nvPicPr>
        <p:blipFill>
          <a:blip r:embed="rId3"/>
          <a:srcRect/>
          <a:stretch>
            <a:fillRect/>
          </a:stretch>
        </p:blipFill>
        <p:spPr bwMode="auto">
          <a:xfrm>
            <a:off x="990600" y="4307681"/>
            <a:ext cx="2960808" cy="2084388"/>
          </a:xfrm>
          <a:prstGeom prst="rect">
            <a:avLst/>
          </a:prstGeom>
          <a:noFill/>
          <a:ln w="9525">
            <a:noFill/>
            <a:miter lim="800000"/>
            <a:headEnd/>
            <a:tailEnd/>
          </a:ln>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4800600" y="2514600"/>
            <a:ext cx="3276600" cy="41060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86400" y="48768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lide Number Placeholder 10"/>
          <p:cNvSpPr>
            <a:spLocks noGrp="1"/>
          </p:cNvSpPr>
          <p:nvPr>
            <p:ph type="sldNum" sz="quarter" idx="12"/>
          </p:nvPr>
        </p:nvSpPr>
        <p:spPr/>
        <p:txBody>
          <a:bodyPr/>
          <a:lstStyle/>
          <a:p>
            <a:pPr>
              <a:defRPr/>
            </a:pPr>
            <a:fld id="{FC99B854-1E02-40FA-9600-DC6FE4C3AE92}" type="slidenum">
              <a:rPr lang="en-US" smtClean="0"/>
              <a:pPr>
                <a:defRPr/>
              </a:pPr>
              <a:t>10</a:t>
            </a:fld>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381000"/>
            <a:ext cx="71247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09650" y="1143000"/>
            <a:ext cx="3562350" cy="1219200"/>
          </a:xfrm>
          <a:prstGeom prst="rect">
            <a:avLst/>
          </a:prstGeom>
          <a:noFill/>
          <a:ln w="57150">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57800" y="2895600"/>
            <a:ext cx="2876550" cy="1200329"/>
          </a:xfrm>
          <a:prstGeom prst="rect">
            <a:avLst/>
          </a:prstGeom>
          <a:noFill/>
        </p:spPr>
        <p:txBody>
          <a:bodyPr wrap="square" rtlCol="0">
            <a:spAutoFit/>
          </a:bodyPr>
          <a:lstStyle/>
          <a:p>
            <a:r>
              <a:rPr lang="en-US" sz="2400" b="1" dirty="0" smtClean="0">
                <a:solidFill>
                  <a:schemeClr val="accent1">
                    <a:lumMod val="50000"/>
                  </a:schemeClr>
                </a:solidFill>
              </a:rPr>
              <a:t>Anita chooses to participate in the clinical trial</a:t>
            </a:r>
            <a:endParaRPr lang="en-US" sz="2400" b="1" dirty="0">
              <a:solidFill>
                <a:schemeClr val="accent1">
                  <a:lumMod val="50000"/>
                </a:schemeClr>
              </a:solidFill>
            </a:endParaRPr>
          </a:p>
        </p:txBody>
      </p:sp>
      <p:cxnSp>
        <p:nvCxnSpPr>
          <p:cNvPr id="9" name="Straight Arrow Connector 8"/>
          <p:cNvCxnSpPr/>
          <p:nvPr/>
        </p:nvCxnSpPr>
        <p:spPr>
          <a:xfrm>
            <a:off x="4419600" y="2224087"/>
            <a:ext cx="838200" cy="671513"/>
          </a:xfrm>
          <a:prstGeom prst="straightConnector1">
            <a:avLst/>
          </a:prstGeom>
          <a:ln w="762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48124" y="4876800"/>
            <a:ext cx="4333875" cy="1569660"/>
          </a:xfrm>
          <a:prstGeom prst="rect">
            <a:avLst/>
          </a:prstGeom>
          <a:noFill/>
        </p:spPr>
        <p:txBody>
          <a:bodyPr wrap="square" rtlCol="0">
            <a:spAutoFit/>
          </a:bodyPr>
          <a:lstStyle/>
          <a:p>
            <a:r>
              <a:rPr lang="en-US" sz="2400" b="1" dirty="0" smtClean="0">
                <a:solidFill>
                  <a:schemeClr val="accent1">
                    <a:lumMod val="50000"/>
                  </a:schemeClr>
                </a:solidFill>
              </a:rPr>
              <a:t>Students explore the outcome of being in the experimental vs control group</a:t>
            </a:r>
            <a:endParaRPr lang="en-US" sz="2400" b="1" dirty="0">
              <a:solidFill>
                <a:schemeClr val="accent1">
                  <a:lumMod val="50000"/>
                </a:schemeClr>
              </a:solidFill>
            </a:endParaRPr>
          </a:p>
        </p:txBody>
      </p:sp>
      <p:cxnSp>
        <p:nvCxnSpPr>
          <p:cNvPr id="17" name="Straight Arrow Connector 16"/>
          <p:cNvCxnSpPr/>
          <p:nvPr/>
        </p:nvCxnSpPr>
        <p:spPr>
          <a:xfrm flipH="1">
            <a:off x="5715002" y="4058715"/>
            <a:ext cx="228602" cy="671513"/>
          </a:xfrm>
          <a:prstGeom prst="straightConnector1">
            <a:avLst/>
          </a:prstGeom>
          <a:ln w="762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367835"/>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053635"/>
            <a:ext cx="3202172" cy="88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86400" y="48768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lide Number Placeholder 10"/>
          <p:cNvSpPr>
            <a:spLocks noGrp="1"/>
          </p:cNvSpPr>
          <p:nvPr>
            <p:ph type="sldNum" sz="quarter" idx="12"/>
          </p:nvPr>
        </p:nvSpPr>
        <p:spPr/>
        <p:txBody>
          <a:bodyPr/>
          <a:lstStyle/>
          <a:p>
            <a:pPr>
              <a:defRPr/>
            </a:pPr>
            <a:fld id="{FC99B854-1E02-40FA-9600-DC6FE4C3AE92}" type="slidenum">
              <a:rPr lang="en-US" smtClean="0"/>
              <a:pPr>
                <a:defRPr/>
              </a:pPr>
              <a:t>11</a:t>
            </a:fld>
            <a:endParaRPr lang="en-US" dirty="0"/>
          </a:p>
        </p:txBody>
      </p:sp>
      <p:sp>
        <p:nvSpPr>
          <p:cNvPr id="2" name="Rectangle 1"/>
          <p:cNvSpPr/>
          <p:nvPr/>
        </p:nvSpPr>
        <p:spPr>
          <a:xfrm>
            <a:off x="834390" y="612844"/>
            <a:ext cx="7239000" cy="5324535"/>
          </a:xfrm>
          <a:prstGeom prst="rect">
            <a:avLst/>
          </a:prstGeom>
        </p:spPr>
        <p:txBody>
          <a:bodyPr wrap="square">
            <a:spAutoFit/>
          </a:bodyPr>
          <a:lstStyle/>
          <a:p>
            <a:pPr>
              <a:lnSpc>
                <a:spcPts val="2400"/>
              </a:lnSpc>
            </a:pPr>
            <a:r>
              <a:rPr lang="en-US" sz="2000" b="1" dirty="0">
                <a:latin typeface="+mn-lt"/>
                <a:cs typeface="Lucida Sans Unicode" panose="020B0602030504020204" pitchFamily="34" charset="0"/>
              </a:rPr>
              <a:t>Part 6: Could neural tube defects be prevented</a:t>
            </a:r>
            <a:r>
              <a:rPr lang="en-US" sz="2000" b="1" dirty="0" smtClean="0">
                <a:latin typeface="+mn-lt"/>
                <a:cs typeface="Lucida Sans Unicode" panose="020B0602030504020204" pitchFamily="34" charset="0"/>
              </a:rPr>
              <a:t>?</a:t>
            </a:r>
          </a:p>
          <a:p>
            <a:pPr>
              <a:lnSpc>
                <a:spcPts val="2400"/>
              </a:lnSpc>
            </a:pPr>
            <a:endParaRPr lang="en-US" sz="2000" dirty="0">
              <a:latin typeface="+mn-lt"/>
              <a:cs typeface="Lucida Sans Unicode" panose="020B0602030504020204" pitchFamily="34" charset="0"/>
            </a:endParaRPr>
          </a:p>
          <a:p>
            <a:pPr>
              <a:lnSpc>
                <a:spcPts val="2400"/>
              </a:lnSpc>
            </a:pPr>
            <a:r>
              <a:rPr lang="en-US" sz="2000" dirty="0">
                <a:latin typeface="+mn-lt"/>
                <a:cs typeface="Lucida Sans Unicode" panose="020B0602030504020204" pitchFamily="34" charset="0"/>
              </a:rPr>
              <a:t>Studies have shown that if all women who </a:t>
            </a:r>
            <a:r>
              <a:rPr lang="en-US" sz="2000" u="sng" dirty="0">
                <a:latin typeface="+mn-lt"/>
                <a:cs typeface="Lucida Sans Unicode" panose="020B0602030504020204" pitchFamily="34" charset="0"/>
              </a:rPr>
              <a:t>could</a:t>
            </a:r>
            <a:r>
              <a:rPr lang="en-US" sz="2000" dirty="0">
                <a:latin typeface="+mn-lt"/>
                <a:cs typeface="Lucida Sans Unicode" panose="020B0602030504020204" pitchFamily="34" charset="0"/>
              </a:rPr>
              <a:t> become pregnant were to take a multivitamin with the B-vitamin folic acid, the risk of neural tube defects could be reduced by up to 70%. Folic acid is a water soluble B-vitamin that helps build healthy cells. Because it is water soluble, folic acid does not stay in the body for very long, so women need to take it every day to help reduce the risk of neural tube defects.</a:t>
            </a:r>
            <a:br>
              <a:rPr lang="en-US" sz="2000" dirty="0">
                <a:latin typeface="+mn-lt"/>
                <a:cs typeface="Lucida Sans Unicode" panose="020B0602030504020204" pitchFamily="34" charset="0"/>
              </a:rPr>
            </a:br>
            <a:endParaRPr lang="en-US" sz="2000" dirty="0">
              <a:latin typeface="+mn-lt"/>
              <a:cs typeface="Lucida Sans Unicode" panose="020B0602030504020204" pitchFamily="34" charset="0"/>
            </a:endParaRPr>
          </a:p>
          <a:p>
            <a:pPr>
              <a:lnSpc>
                <a:spcPts val="2400"/>
              </a:lnSpc>
            </a:pPr>
            <a:r>
              <a:rPr lang="en-US" sz="2000" dirty="0">
                <a:latin typeface="+mn-lt"/>
                <a:cs typeface="Lucida Sans Unicode" panose="020B0602030504020204" pitchFamily="34" charset="0"/>
              </a:rPr>
              <a:t>The U.S. Food and Drug Administration recommends that women of childbearing age (15-45) take 400 micrograms (mcg) of folic acid vitamin supplement daily, regardless whether they are planning a pregnancy or not. This is due to the fact that folic acid only works </a:t>
            </a:r>
            <a:r>
              <a:rPr lang="en-US" sz="2000" u="sng" dirty="0">
                <a:latin typeface="+mn-lt"/>
                <a:cs typeface="Lucida Sans Unicode" panose="020B0602030504020204" pitchFamily="34" charset="0"/>
              </a:rPr>
              <a:t>before</a:t>
            </a:r>
            <a:r>
              <a:rPr lang="en-US" sz="2000" dirty="0">
                <a:latin typeface="+mn-lt"/>
                <a:cs typeface="Lucida Sans Unicode" panose="020B0602030504020204" pitchFamily="34" charset="0"/>
              </a:rPr>
              <a:t> women know they are pregnant.  So if women wait to start folic acid until they know they are pregnant, it will likely be too late for the vitamin to offer protection from neural tube defects. </a:t>
            </a:r>
            <a:endParaRPr lang="en-US" sz="2000" dirty="0">
              <a:latin typeface="+mn-lt"/>
              <a:cs typeface="Lucida Sans Unicode" panose="020B0602030504020204" pitchFamily="34" charset="0"/>
            </a:endParaRPr>
          </a:p>
        </p:txBody>
      </p:sp>
    </p:spTree>
    <p:extLst>
      <p:ext uri="{BB962C8B-B14F-4D97-AF65-F5344CB8AC3E}">
        <p14:creationId xmlns:p14="http://schemas.microsoft.com/office/powerpoint/2010/main" val="1752091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86400" y="48768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lide Number Placeholder 10"/>
          <p:cNvSpPr>
            <a:spLocks noGrp="1"/>
          </p:cNvSpPr>
          <p:nvPr>
            <p:ph type="sldNum" sz="quarter" idx="12"/>
          </p:nvPr>
        </p:nvSpPr>
        <p:spPr/>
        <p:txBody>
          <a:bodyPr/>
          <a:lstStyle/>
          <a:p>
            <a:pPr>
              <a:defRPr/>
            </a:pPr>
            <a:fld id="{FC99B854-1E02-40FA-9600-DC6FE4C3AE92}" type="slidenum">
              <a:rPr lang="en-US" smtClean="0"/>
              <a:pPr>
                <a:defRPr/>
              </a:pPr>
              <a:t>12</a:t>
            </a:fld>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471747"/>
            <a:ext cx="1986085" cy="30344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09600" y="167819"/>
            <a:ext cx="6019800" cy="5016758"/>
          </a:xfrm>
          <a:prstGeom prst="rect">
            <a:avLst/>
          </a:prstGeom>
        </p:spPr>
        <p:txBody>
          <a:bodyPr wrap="square">
            <a:spAutoFit/>
          </a:bodyPr>
          <a:lstStyle/>
          <a:p>
            <a:r>
              <a:rPr lang="en-US" sz="2000" b="1" dirty="0">
                <a:latin typeface="+mn-lt"/>
              </a:rPr>
              <a:t>Part 7: </a:t>
            </a:r>
            <a:r>
              <a:rPr lang="en-US" sz="2000" b="1" dirty="0" smtClean="0">
                <a:latin typeface="+mn-lt"/>
              </a:rPr>
              <a:t> Preventing </a:t>
            </a:r>
            <a:r>
              <a:rPr lang="en-US" sz="2000" b="1" dirty="0">
                <a:latin typeface="+mn-lt"/>
              </a:rPr>
              <a:t>other birth </a:t>
            </a:r>
            <a:r>
              <a:rPr lang="en-US" sz="2000" b="1" dirty="0" smtClean="0">
                <a:latin typeface="+mn-lt"/>
              </a:rPr>
              <a:t>defects</a:t>
            </a:r>
          </a:p>
          <a:p>
            <a:endParaRPr lang="en-US" sz="2000" dirty="0">
              <a:latin typeface="+mn-lt"/>
            </a:endParaRPr>
          </a:p>
          <a:p>
            <a:r>
              <a:rPr lang="en-US" sz="2000" dirty="0">
                <a:latin typeface="+mn-lt"/>
              </a:rPr>
              <a:t>There are many other types of birth defects.  Some of these are inherited — caused by defective genes inherited from the parents.  Others are a result of the environmental factors — exposure of an embryo or fetus to harmful substances or pathogens while they are in the uterus (womb).  Others may be due to an interaction between genes and the environment.  There are actions that a woman can take to reduce the risks of having a child with birth defects.</a:t>
            </a:r>
          </a:p>
          <a:p>
            <a:r>
              <a:rPr lang="en-US" sz="2000" dirty="0">
                <a:latin typeface="+mn-lt"/>
              </a:rPr>
              <a:t> </a:t>
            </a:r>
          </a:p>
          <a:p>
            <a:r>
              <a:rPr lang="en-US" sz="2000" dirty="0">
                <a:latin typeface="+mn-lt"/>
              </a:rPr>
              <a:t>The exposure of an embryo or fetus to harmful substances or pathogens may have no effect, or they may cause major (obvious at birth) birth defects, or minor (subtle but noticed later in life) birth defects. </a:t>
            </a:r>
          </a:p>
        </p:txBody>
      </p:sp>
    </p:spTree>
    <p:extLst>
      <p:ext uri="{BB962C8B-B14F-4D97-AF65-F5344CB8AC3E}">
        <p14:creationId xmlns:p14="http://schemas.microsoft.com/office/powerpoint/2010/main" val="494957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685800"/>
            <a:ext cx="27051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1">
                    <a:lumMod val="75000"/>
                  </a:schemeClr>
                </a:solidFill>
              </a:rPr>
              <a:t>Teacher Information</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81700" y="2057400"/>
            <a:ext cx="2057400" cy="457200"/>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sp>
        <p:nvSpPr>
          <p:cNvPr id="19" name="TextBox 18"/>
          <p:cNvSpPr txBox="1"/>
          <p:nvPr/>
        </p:nvSpPr>
        <p:spPr>
          <a:xfrm>
            <a:off x="5981700" y="3733800"/>
            <a:ext cx="2057400" cy="461665"/>
          </a:xfrm>
          <a:prstGeom prst="rect">
            <a:avLst/>
          </a:prstGeom>
          <a:noFill/>
          <a:ln>
            <a:noFill/>
          </a:ln>
        </p:spPr>
        <p:txBody>
          <a:bodyPr wrap="square">
            <a:spAutoFit/>
          </a:bodyPr>
          <a:lstStyle/>
          <a:p>
            <a:pPr>
              <a:defRPr/>
            </a:pPr>
            <a:r>
              <a:rPr lang="en-US" sz="2400" b="1" dirty="0" smtClean="0">
                <a:solidFill>
                  <a:schemeClr val="accent3">
                    <a:lumMod val="75000"/>
                  </a:schemeClr>
                </a:solidFill>
              </a:rPr>
              <a:t>Answer Key</a:t>
            </a:r>
            <a:endParaRPr lang="en-US" sz="2400" b="1" dirty="0">
              <a:solidFill>
                <a:schemeClr val="accent3">
                  <a:lumMod val="75000"/>
                </a:schemeClr>
              </a:solidFill>
            </a:endParaRPr>
          </a:p>
        </p:txBody>
      </p:sp>
      <p:sp>
        <p:nvSpPr>
          <p:cNvPr id="21" name="TextBox 20"/>
          <p:cNvSpPr txBox="1"/>
          <p:nvPr/>
        </p:nvSpPr>
        <p:spPr>
          <a:xfrm>
            <a:off x="6438900" y="4648200"/>
            <a:ext cx="1143000" cy="457200"/>
          </a:xfrm>
          <a:prstGeom prst="rect">
            <a:avLst/>
          </a:prstGeom>
          <a:noFill/>
          <a:ln>
            <a:noFill/>
          </a:ln>
        </p:spPr>
        <p:txBody>
          <a:bodyPr>
            <a:spAutoFit/>
          </a:bodyPr>
          <a:lstStyle/>
          <a:p>
            <a:pPr>
              <a:defRPr/>
            </a:pPr>
            <a:r>
              <a:rPr lang="en-US" sz="2400" b="1" dirty="0">
                <a:solidFill>
                  <a:schemeClr val="accent3">
                    <a:lumMod val="75000"/>
                  </a:schemeClr>
                </a:solidFill>
              </a:rPr>
              <a:t>MSDS</a:t>
            </a:r>
          </a:p>
        </p:txBody>
      </p:sp>
      <p:sp>
        <p:nvSpPr>
          <p:cNvPr id="7" name="TextBox 18"/>
          <p:cNvSpPr txBox="1"/>
          <p:nvPr/>
        </p:nvSpPr>
        <p:spPr>
          <a:xfrm>
            <a:off x="6438900" y="2952750"/>
            <a:ext cx="1143000" cy="457200"/>
          </a:xfrm>
          <a:prstGeom prst="rect">
            <a:avLst/>
          </a:prstGeom>
          <a:noFill/>
          <a:ln>
            <a:noFill/>
          </a:ln>
        </p:spPr>
        <p:txBody>
          <a:bodyPr>
            <a:spAutoFit/>
          </a:bodyPr>
          <a:lstStyle/>
          <a:p>
            <a:r>
              <a:rPr lang="en-US" sz="2400" b="1" dirty="0">
                <a:solidFill>
                  <a:srgbClr val="77933C"/>
                </a:solidFill>
              </a:rPr>
              <a:t>Safety</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71512"/>
            <a:ext cx="4572000" cy="58623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14</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590372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2164698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457200"/>
            <a:ext cx="7772400" cy="6481774"/>
          </a:xfrm>
          <a:prstGeom prst="rect">
            <a:avLst/>
          </a:prstGeom>
          <a:noFill/>
          <a:ln w="9525">
            <a:noFill/>
            <a:miter lim="800000"/>
            <a:headEnd/>
            <a:tailEnd/>
          </a:ln>
        </p:spPr>
        <p:txBody>
          <a:bodyPr>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a:t>
            </a:r>
            <a:r>
              <a:rPr lang="en-US" sz="6000" b="1" dirty="0">
                <a:solidFill>
                  <a:srgbClr val="77933C"/>
                </a:solidFill>
                <a:latin typeface="Calibri" pitchFamily="34" charset="0"/>
              </a:rPr>
              <a:t> </a:t>
            </a:r>
            <a:endParaRPr lang="en-US" sz="60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630936" y="27432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16</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446041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8194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17</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340878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18</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3133097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B22F5B1-2A54-4119-84E7-34FA56424E03}" type="slidenum">
              <a:rPr lang="en-US" sz="1200">
                <a:solidFill>
                  <a:schemeClr val="tx1">
                    <a:tint val="75000"/>
                  </a:schemeClr>
                </a:solidFill>
                <a:latin typeface="+mn-lt"/>
              </a:rPr>
              <a:pPr algn="r" fontAlgn="auto">
                <a:spcBef>
                  <a:spcPts val="0"/>
                </a:spcBef>
                <a:spcAft>
                  <a:spcPts val="0"/>
                </a:spcAft>
                <a:defRPr/>
              </a:pPr>
              <a:t>2</a:t>
            </a:fld>
            <a:endParaRPr lang="en-US" sz="1200">
              <a:solidFill>
                <a:schemeClr val="tx1">
                  <a:tint val="75000"/>
                </a:schemeClr>
              </a:solidFill>
              <a:latin typeface="+mn-lt"/>
            </a:endParaRPr>
          </a:p>
        </p:txBody>
      </p: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1876059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3</a:t>
            </a:fld>
            <a:endParaRPr lang="en-US"/>
          </a:p>
        </p:txBody>
      </p:sp>
    </p:spTree>
    <p:extLst>
      <p:ext uri="{BB962C8B-B14F-4D97-AF65-F5344CB8AC3E}">
        <p14:creationId xmlns:p14="http://schemas.microsoft.com/office/powerpoint/2010/main" val="2909551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093" y="2404074"/>
            <a:ext cx="3129125" cy="3812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234" y="2438400"/>
            <a:ext cx="3106166" cy="378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a:bodyPr>
          <a:lstStyle/>
          <a:p>
            <a:pPr eaLnBrk="1" fontAlgn="auto" hangingPunct="1">
              <a:spcAft>
                <a:spcPts val="0"/>
              </a:spcAft>
              <a:defRPr/>
            </a:pPr>
            <a:r>
              <a:rPr lang="en-US" dirty="0" smtClean="0">
                <a:solidFill>
                  <a:schemeClr val="tx1"/>
                </a:solidFill>
              </a:rPr>
              <a:t> </a:t>
            </a:r>
            <a:r>
              <a:rPr lang="en-US" dirty="0" smtClean="0">
                <a:solidFill>
                  <a:schemeClr val="accent1">
                    <a:lumMod val="75000"/>
                  </a:schemeClr>
                </a:solidFill>
              </a:rPr>
              <a:t> </a:t>
            </a:r>
            <a:r>
              <a:rPr lang="en-US" b="1" dirty="0" smtClean="0">
                <a:solidFill>
                  <a:schemeClr val="accent1">
                    <a:lumMod val="75000"/>
                  </a:schemeClr>
                </a:solidFill>
              </a:rPr>
              <a:t>Student Handouts</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678" name="TextBox 7"/>
          <p:cNvSpPr txBox="1">
            <a:spLocks noChangeArrowheads="1"/>
          </p:cNvSpPr>
          <p:nvPr/>
        </p:nvSpPr>
        <p:spPr bwMode="auto">
          <a:xfrm>
            <a:off x="2971800" y="1905000"/>
            <a:ext cx="1752600" cy="457200"/>
          </a:xfrm>
          <a:prstGeom prst="rect">
            <a:avLst/>
          </a:prstGeom>
          <a:noFill/>
          <a:ln w="9525">
            <a:noFill/>
            <a:miter lim="800000"/>
            <a:headEnd/>
            <a:tailEnd/>
          </a:ln>
        </p:spPr>
        <p:txBody>
          <a:bodyPr>
            <a:spAutoFit/>
          </a:bodyPr>
          <a:lstStyle/>
          <a:p>
            <a:pPr algn="ctr"/>
            <a:r>
              <a:rPr lang="en-US" sz="2400" b="1" dirty="0"/>
              <a:t>Safety</a:t>
            </a:r>
          </a:p>
        </p:txBody>
      </p:sp>
      <p:sp>
        <p:nvSpPr>
          <p:cNvPr id="28679" name="TextBox 8"/>
          <p:cNvSpPr txBox="1">
            <a:spLocks noChangeArrowheads="1"/>
          </p:cNvSpPr>
          <p:nvPr/>
        </p:nvSpPr>
        <p:spPr bwMode="auto">
          <a:xfrm>
            <a:off x="1066800" y="1905000"/>
            <a:ext cx="1981200" cy="457200"/>
          </a:xfrm>
          <a:prstGeom prst="rect">
            <a:avLst/>
          </a:prstGeom>
          <a:noFill/>
          <a:ln w="9525">
            <a:noFill/>
            <a:miter lim="800000"/>
            <a:headEnd/>
            <a:tailEnd/>
          </a:ln>
        </p:spPr>
        <p:txBody>
          <a:bodyPr>
            <a:spAutoFit/>
          </a:bodyPr>
          <a:lstStyle/>
          <a:p>
            <a:r>
              <a:rPr lang="en-US" sz="2400" b="1"/>
              <a:t>Quick Guide</a:t>
            </a:r>
          </a:p>
        </p:txBody>
      </p:sp>
      <p:sp>
        <p:nvSpPr>
          <p:cNvPr id="28680" name="TextBox 9"/>
          <p:cNvSpPr txBox="1">
            <a:spLocks noChangeArrowheads="1"/>
          </p:cNvSpPr>
          <p:nvPr/>
        </p:nvSpPr>
        <p:spPr bwMode="auto">
          <a:xfrm>
            <a:off x="5380255" y="1524000"/>
            <a:ext cx="2590800" cy="830263"/>
          </a:xfrm>
          <a:prstGeom prst="rect">
            <a:avLst/>
          </a:prstGeom>
          <a:noFill/>
          <a:ln w="9525">
            <a:noFill/>
            <a:miter lim="800000"/>
            <a:headEnd/>
            <a:tailEnd/>
          </a:ln>
        </p:spPr>
        <p:txBody>
          <a:bodyPr>
            <a:spAutoFit/>
          </a:bodyPr>
          <a:lstStyle/>
          <a:p>
            <a:pPr algn="ctr"/>
            <a:r>
              <a:rPr lang="en-US" sz="2400" b="1" dirty="0"/>
              <a:t>Student Instructions </a:t>
            </a:r>
            <a:endParaRPr lang="en-US" dirty="0"/>
          </a:p>
        </p:txBody>
      </p:sp>
      <p:sp>
        <p:nvSpPr>
          <p:cNvPr id="28681" name="TextBox 12"/>
          <p:cNvSpPr txBox="1">
            <a:spLocks noChangeArrowheads="1"/>
          </p:cNvSpPr>
          <p:nvPr/>
        </p:nvSpPr>
        <p:spPr bwMode="auto">
          <a:xfrm>
            <a:off x="4876800" y="6216650"/>
            <a:ext cx="2362200" cy="366713"/>
          </a:xfrm>
          <a:prstGeom prst="rect">
            <a:avLst/>
          </a:prstGeom>
          <a:noFill/>
          <a:ln w="9525">
            <a:noFill/>
            <a:miter lim="800000"/>
            <a:headEnd/>
            <a:tailEnd/>
          </a:ln>
        </p:spPr>
        <p:txBody>
          <a:bodyPr>
            <a:spAutoFit/>
          </a:bodyPr>
          <a:lstStyle/>
          <a:p>
            <a:r>
              <a:rPr lang="en-US" b="1">
                <a:solidFill>
                  <a:srgbClr val="4F6228"/>
                </a:solidFill>
              </a:rPr>
              <a:t>Turn to this page</a:t>
            </a:r>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28416B96-F787-43FF-A528-C566D172CAD1}" type="slidenum">
              <a:rPr lang="en-US" smtClean="0"/>
              <a:pPr>
                <a:defRPr/>
              </a:pPr>
              <a:t>4</a:t>
            </a:fld>
            <a:endParaRPr lang="en-US"/>
          </a:p>
        </p:txBody>
      </p:sp>
      <p:cxnSp>
        <p:nvCxnSpPr>
          <p:cNvPr id="28687" name="Straight Arrow Connector 11"/>
          <p:cNvCxnSpPr>
            <a:cxnSpLocks noChangeShapeType="1"/>
            <a:stCxn id="28681" idx="0"/>
          </p:cNvCxnSpPr>
          <p:nvPr/>
        </p:nvCxnSpPr>
        <p:spPr bwMode="auto">
          <a:xfrm flipV="1">
            <a:off x="6057900" y="5759450"/>
            <a:ext cx="533400" cy="457200"/>
          </a:xfrm>
          <a:prstGeom prst="straightConnector1">
            <a:avLst/>
          </a:prstGeom>
          <a:noFill/>
          <a:ln w="76200" algn="ctr">
            <a:solidFill>
              <a:srgbClr val="C00000"/>
            </a:solidFill>
            <a:round/>
            <a:headEnd/>
            <a:tailEnd type="arrow" w="med" len="med"/>
          </a:ln>
        </p:spPr>
      </p:cxnSp>
      <p:cxnSp>
        <p:nvCxnSpPr>
          <p:cNvPr id="28688" name="Straight Arrow Connector 19"/>
          <p:cNvCxnSpPr>
            <a:cxnSpLocks noChangeShapeType="1"/>
            <a:stCxn id="28678" idx="2"/>
          </p:cNvCxnSpPr>
          <p:nvPr/>
        </p:nvCxnSpPr>
        <p:spPr bwMode="auto">
          <a:xfrm>
            <a:off x="3848100" y="2362200"/>
            <a:ext cx="0" cy="1068388"/>
          </a:xfrm>
          <a:prstGeom prst="straightConnector1">
            <a:avLst/>
          </a:prstGeom>
          <a:noFill/>
          <a:ln w="76200" algn="ctr">
            <a:solidFill>
              <a:srgbClr val="C00000"/>
            </a:solidFill>
            <a:round/>
            <a:headEnd/>
            <a:tailEnd type="arrow" w="med" len="med"/>
          </a:ln>
        </p:spPr>
      </p:cxnSp>
      <p:cxnSp>
        <p:nvCxnSpPr>
          <p:cNvPr id="28689" name="Straight Arrow Connector 22"/>
          <p:cNvCxnSpPr>
            <a:cxnSpLocks noChangeShapeType="1"/>
          </p:cNvCxnSpPr>
          <p:nvPr/>
        </p:nvCxnSpPr>
        <p:spPr bwMode="auto">
          <a:xfrm rot="5400000">
            <a:off x="1752601" y="2895600"/>
            <a:ext cx="1066800" cy="3175"/>
          </a:xfrm>
          <a:prstGeom prst="straightConnector1">
            <a:avLst/>
          </a:prstGeom>
          <a:noFill/>
          <a:ln w="7620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5</a:t>
            </a:fld>
            <a:endParaRPr lang="en-US" dirty="0"/>
          </a:p>
        </p:txBody>
      </p:sp>
      <p:sp>
        <p:nvSpPr>
          <p:cNvPr id="11" name="Text Box 5"/>
          <p:cNvSpPr txBox="1">
            <a:spLocks noChangeArrowheads="1"/>
          </p:cNvSpPr>
          <p:nvPr/>
        </p:nvSpPr>
        <p:spPr bwMode="auto">
          <a:xfrm>
            <a:off x="4829175" y="2131060"/>
            <a:ext cx="2487930" cy="2548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marL="0" marR="0">
              <a:lnSpc>
                <a:spcPct val="115000"/>
              </a:lnSpc>
              <a:spcBef>
                <a:spcPts val="0"/>
              </a:spcBef>
              <a:spcAft>
                <a:spcPts val="1000"/>
              </a:spcAft>
            </a:pPr>
            <a:endParaRPr lang="en-US" sz="1100">
              <a:effectLst/>
              <a:latin typeface="Calibri"/>
              <a:ea typeface="Calibri"/>
              <a:cs typeface="Times New Roman"/>
            </a:endParaRPr>
          </a:p>
        </p:txBody>
      </p:sp>
      <p:sp>
        <p:nvSpPr>
          <p:cNvPr id="8" name="Rectangle 3"/>
          <p:cNvSpPr>
            <a:spLocks noChangeArrowheads="1"/>
          </p:cNvSpPr>
          <p:nvPr/>
        </p:nvSpPr>
        <p:spPr bwMode="auto">
          <a:xfrm>
            <a:off x="0" y="28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000" dirty="0"/>
          </a:p>
        </p:txBody>
      </p:sp>
      <p:sp>
        <p:nvSpPr>
          <p:cNvPr id="15" name="Text Box 215"/>
          <p:cNvSpPr txBox="1">
            <a:spLocks noChangeArrowheads="1"/>
          </p:cNvSpPr>
          <p:nvPr/>
        </p:nvSpPr>
        <p:spPr bwMode="auto">
          <a:xfrm>
            <a:off x="4528820" y="2222500"/>
            <a:ext cx="2057400" cy="163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endParaRPr lang="en-US" sz="1100">
              <a:effectLst/>
              <a:latin typeface="Calibri"/>
              <a:ea typeface="Times New Roman"/>
              <a:cs typeface="Times New Roman"/>
            </a:endParaRP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175" y="4343400"/>
            <a:ext cx="2809200" cy="3769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487307"/>
            <a:ext cx="2301875" cy="23018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2"/>
          <p:cNvSpPr>
            <a:spLocks noChangeArrowheads="1"/>
          </p:cNvSpPr>
          <p:nvPr/>
        </p:nvSpPr>
        <p:spPr bwMode="auto">
          <a:xfrm>
            <a:off x="685800" y="220534"/>
            <a:ext cx="736854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114800" algn="l"/>
              </a:tabLst>
              <a:defRPr>
                <a:solidFill>
                  <a:schemeClr val="tx1"/>
                </a:solidFill>
                <a:latin typeface="Arial" pitchFamily="34" charset="0"/>
                <a:cs typeface="Arial" pitchFamily="34" charset="0"/>
              </a:defRPr>
            </a:lvl1pPr>
            <a:lvl2pPr>
              <a:tabLst>
                <a:tab pos="4114800" algn="l"/>
              </a:tabLst>
              <a:defRPr>
                <a:solidFill>
                  <a:schemeClr val="tx1"/>
                </a:solidFill>
                <a:latin typeface="Arial" pitchFamily="34" charset="0"/>
                <a:cs typeface="Arial" pitchFamily="34" charset="0"/>
              </a:defRPr>
            </a:lvl2pPr>
            <a:lvl3pPr>
              <a:tabLst>
                <a:tab pos="4114800" algn="l"/>
              </a:tabLst>
              <a:defRPr>
                <a:solidFill>
                  <a:schemeClr val="tx1"/>
                </a:solidFill>
                <a:latin typeface="Arial" pitchFamily="34" charset="0"/>
                <a:cs typeface="Arial" pitchFamily="34" charset="0"/>
              </a:defRPr>
            </a:lvl3pPr>
            <a:lvl4pPr>
              <a:tabLst>
                <a:tab pos="4114800" algn="l"/>
              </a:tabLst>
              <a:defRPr>
                <a:solidFill>
                  <a:schemeClr val="tx1"/>
                </a:solidFill>
                <a:latin typeface="Arial" pitchFamily="34" charset="0"/>
                <a:cs typeface="Arial" pitchFamily="34" charset="0"/>
              </a:defRPr>
            </a:lvl4pPr>
            <a:lvl5pPr>
              <a:tabLst>
                <a:tab pos="4114800" algn="l"/>
              </a:tabLst>
              <a:defRPr>
                <a:solidFill>
                  <a:schemeClr val="tx1"/>
                </a:solidFill>
                <a:latin typeface="Arial" pitchFamily="34" charset="0"/>
                <a:cs typeface="Arial" pitchFamily="34" charset="0"/>
              </a:defRPr>
            </a:lvl5pPr>
            <a:lvl6pPr fontAlgn="base">
              <a:spcBef>
                <a:spcPct val="0"/>
              </a:spcBef>
              <a:spcAft>
                <a:spcPct val="0"/>
              </a:spcAft>
              <a:tabLst>
                <a:tab pos="4114800" algn="l"/>
              </a:tabLst>
              <a:defRPr>
                <a:solidFill>
                  <a:schemeClr val="tx1"/>
                </a:solidFill>
                <a:latin typeface="Arial" pitchFamily="34" charset="0"/>
                <a:cs typeface="Arial" pitchFamily="34" charset="0"/>
              </a:defRPr>
            </a:lvl6pPr>
            <a:lvl7pPr fontAlgn="base">
              <a:spcBef>
                <a:spcPct val="0"/>
              </a:spcBef>
              <a:spcAft>
                <a:spcPct val="0"/>
              </a:spcAft>
              <a:tabLst>
                <a:tab pos="4114800" algn="l"/>
              </a:tabLst>
              <a:defRPr>
                <a:solidFill>
                  <a:schemeClr val="tx1"/>
                </a:solidFill>
                <a:latin typeface="Arial" pitchFamily="34" charset="0"/>
                <a:cs typeface="Arial" pitchFamily="34" charset="0"/>
              </a:defRPr>
            </a:lvl7pPr>
            <a:lvl8pPr fontAlgn="base">
              <a:spcBef>
                <a:spcPct val="0"/>
              </a:spcBef>
              <a:spcAft>
                <a:spcPct val="0"/>
              </a:spcAft>
              <a:tabLst>
                <a:tab pos="4114800" algn="l"/>
              </a:tabLst>
              <a:defRPr>
                <a:solidFill>
                  <a:schemeClr val="tx1"/>
                </a:solidFill>
                <a:latin typeface="Arial" pitchFamily="34" charset="0"/>
                <a:cs typeface="Arial" pitchFamily="34" charset="0"/>
              </a:defRPr>
            </a:lvl8pPr>
            <a:lvl9pPr fontAlgn="base">
              <a:spcBef>
                <a:spcPct val="0"/>
              </a:spcBef>
              <a:spcAft>
                <a:spcPct val="0"/>
              </a:spcAft>
              <a:tabLst>
                <a:tab pos="41148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114800" algn="l"/>
              </a:tabLst>
            </a:pPr>
            <a:r>
              <a:rPr kumimoji="0" lang="en-US" altLang="en-US" sz="2000" b="1" i="0" u="none" strike="noStrike" cap="none" normalizeH="0" baseline="0" dirty="0" smtClean="0">
                <a:ln>
                  <a:noFill/>
                </a:ln>
                <a:solidFill>
                  <a:schemeClr val="tx1"/>
                </a:solidFill>
                <a:effectLst/>
                <a:latin typeface="+mn-lt"/>
                <a:cs typeface="Lucida Sans Unicode" panose="020B0602030504020204" pitchFamily="34" charset="0"/>
              </a:rPr>
              <a:t>Part 1: Patient History </a:t>
            </a:r>
          </a:p>
          <a:p>
            <a:pPr marL="0" marR="0" lvl="0" indent="0" algn="l" defTabSz="914400" rtl="0" eaLnBrk="1" fontAlgn="base" latinLnBrk="0" hangingPunct="1">
              <a:lnSpc>
                <a:spcPct val="100000"/>
              </a:lnSpc>
              <a:spcBef>
                <a:spcPct val="0"/>
              </a:spcBef>
              <a:spcAft>
                <a:spcPct val="0"/>
              </a:spcAft>
              <a:buClrTx/>
              <a:buSzTx/>
              <a:buFontTx/>
              <a:buNone/>
              <a:tabLst>
                <a:tab pos="4114800" algn="l"/>
              </a:tabLst>
            </a:pPr>
            <a:endParaRPr kumimoji="0" lang="en-US" altLang="en-US" sz="2000" b="0" i="0" u="none" strike="noStrike" cap="none" normalizeH="0" baseline="0" dirty="0" smtClean="0">
              <a:ln>
                <a:noFill/>
              </a:ln>
              <a:solidFill>
                <a:schemeClr val="tx1"/>
              </a:solidFill>
              <a:effectLst/>
              <a:latin typeface="+mn-lt"/>
              <a:cs typeface="Lucida Sans Unicode" panose="020B0602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14800" algn="l"/>
              </a:tabLst>
            </a:pPr>
            <a:r>
              <a:rPr kumimoji="0" lang="en-US" altLang="en-US" sz="2000" b="0" i="0" u="none" strike="noStrike" cap="none" normalizeH="0" baseline="0" dirty="0" smtClean="0">
                <a:ln>
                  <a:noFill/>
                </a:ln>
                <a:solidFill>
                  <a:schemeClr val="tx1"/>
                </a:solidFill>
                <a:effectLst/>
                <a:latin typeface="+mn-lt"/>
                <a:ea typeface="Calibri" pitchFamily="34" charset="0"/>
                <a:cs typeface="Lucida Sans Unicode" pitchFamily="34" charset="0"/>
              </a:rPr>
              <a:t>Anita Chavez, a 30-year-old woman, came to the free prenatal health clinic because she is expecting her second child.  Anita already has a daughter who was born with a neural tube defect called </a:t>
            </a:r>
            <a:r>
              <a:rPr kumimoji="0" lang="en-US" altLang="en-US" sz="2000" b="0" i="0" u="none" strike="noStrike" cap="none" normalizeH="0" baseline="0" dirty="0" err="1" smtClean="0">
                <a:ln>
                  <a:noFill/>
                </a:ln>
                <a:solidFill>
                  <a:schemeClr val="tx1"/>
                </a:solidFill>
                <a:effectLst/>
                <a:latin typeface="+mn-lt"/>
                <a:ea typeface="Calibri" pitchFamily="34" charset="0"/>
                <a:cs typeface="Lucida Sans Unicode" pitchFamily="34" charset="0"/>
              </a:rPr>
              <a:t>spina</a:t>
            </a:r>
            <a:r>
              <a:rPr kumimoji="0" lang="en-US" altLang="en-US" sz="2000" b="0" i="0" u="none" strike="noStrike" cap="none" normalizeH="0" baseline="0" dirty="0" smtClean="0">
                <a:ln>
                  <a:noFill/>
                </a:ln>
                <a:solidFill>
                  <a:schemeClr val="tx1"/>
                </a:solidFill>
                <a:effectLst/>
                <a:latin typeface="+mn-lt"/>
                <a:ea typeface="Calibri" pitchFamily="34" charset="0"/>
                <a:cs typeface="Lucida Sans Unicode" pitchFamily="34" charset="0"/>
              </a:rPr>
              <a:t> bifida. </a:t>
            </a:r>
          </a:p>
          <a:p>
            <a:pPr marL="0" marR="0" lvl="0" indent="0" algn="l" defTabSz="914400" rtl="0" eaLnBrk="0" fontAlgn="base" latinLnBrk="0" hangingPunct="0">
              <a:lnSpc>
                <a:spcPct val="100000"/>
              </a:lnSpc>
              <a:spcBef>
                <a:spcPct val="0"/>
              </a:spcBef>
              <a:spcAft>
                <a:spcPct val="0"/>
              </a:spcAft>
              <a:buClrTx/>
              <a:buSzTx/>
              <a:buFontTx/>
              <a:buNone/>
              <a:tabLst>
                <a:tab pos="4114800" algn="l"/>
              </a:tabLst>
            </a:pPr>
            <a:endParaRPr kumimoji="0" lang="en-US" altLang="en-US" sz="2000" b="0" i="0" u="none" strike="noStrike" cap="none" normalizeH="0" baseline="0" dirty="0" smtClean="0">
              <a:ln>
                <a:noFill/>
              </a:ln>
              <a:solidFill>
                <a:schemeClr val="tx1"/>
              </a:solidFill>
              <a:effectLst/>
              <a:latin typeface="+mn-lt"/>
              <a:cs typeface="Lucida Sans Unicode" panose="020B0602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14800" algn="l"/>
              </a:tabLst>
            </a:pPr>
            <a:r>
              <a:rPr kumimoji="0" lang="en-US" altLang="en-US" sz="2000" b="0" i="0" u="none" strike="noStrike" cap="none" normalizeH="0" baseline="0" dirty="0" smtClean="0">
                <a:ln>
                  <a:noFill/>
                </a:ln>
                <a:solidFill>
                  <a:schemeClr val="tx1"/>
                </a:solidFill>
                <a:effectLst/>
                <a:latin typeface="+mn-lt"/>
                <a:ea typeface="Calibri" pitchFamily="34" charset="0"/>
                <a:cs typeface="Lucida Sans Unicode" pitchFamily="34" charset="0"/>
              </a:rPr>
              <a:t>She did not realize that she was pregnant again until her third month of pregnancy.   Once she found out she was pregnant, she started taking prenatal vitamins, and she stopped smoking and drinking.  She also started being more careful to control her weight and diabetes.</a:t>
            </a:r>
          </a:p>
          <a:p>
            <a:pPr marL="0" marR="0" lvl="0" indent="0" algn="l" defTabSz="914400" rtl="0" eaLnBrk="0" fontAlgn="base" latinLnBrk="0" hangingPunct="0">
              <a:lnSpc>
                <a:spcPct val="100000"/>
              </a:lnSpc>
              <a:spcBef>
                <a:spcPct val="0"/>
              </a:spcBef>
              <a:spcAft>
                <a:spcPct val="0"/>
              </a:spcAft>
              <a:buClrTx/>
              <a:buSzTx/>
              <a:buFontTx/>
              <a:buNone/>
              <a:tabLst>
                <a:tab pos="4114800" algn="l"/>
              </a:tabLst>
            </a:pPr>
            <a:endParaRPr kumimoji="0" lang="en-US" altLang="en-US" sz="2000" b="0" i="0" u="none" strike="noStrike" cap="none" normalizeH="0" baseline="0" dirty="0" smtClean="0">
              <a:ln>
                <a:noFill/>
              </a:ln>
              <a:solidFill>
                <a:schemeClr val="tx1"/>
              </a:solidFill>
              <a:effectLst/>
              <a:latin typeface="+mn-lt"/>
              <a:cs typeface="Lucida Sans Unicode" panose="020B0602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14800" algn="l"/>
              </a:tabLst>
            </a:pPr>
            <a:r>
              <a:rPr kumimoji="0" lang="en-US" altLang="en-US" sz="2000" b="0" i="0" u="none" strike="noStrike" cap="none" normalizeH="0" baseline="0" dirty="0" smtClean="0">
                <a:ln>
                  <a:noFill/>
                </a:ln>
                <a:solidFill>
                  <a:schemeClr val="tx1"/>
                </a:solidFill>
                <a:effectLst/>
                <a:latin typeface="+mn-lt"/>
                <a:ea typeface="Calibri" pitchFamily="34" charset="0"/>
                <a:cs typeface="Lucida Sans Unicode" pitchFamily="34" charset="0"/>
              </a:rPr>
              <a:t>Anita is worried that her next baby will also have </a:t>
            </a:r>
            <a:r>
              <a:rPr kumimoji="0" lang="en-US" altLang="en-US" sz="2000" b="0" i="0" u="none" strike="noStrike" cap="none" normalizeH="0" baseline="0" dirty="0" err="1" smtClean="0">
                <a:ln>
                  <a:noFill/>
                </a:ln>
                <a:solidFill>
                  <a:schemeClr val="tx1"/>
                </a:solidFill>
                <a:effectLst/>
                <a:latin typeface="+mn-lt"/>
                <a:ea typeface="Calibri" pitchFamily="34" charset="0"/>
                <a:cs typeface="Lucida Sans Unicode" pitchFamily="34" charset="0"/>
              </a:rPr>
              <a:t>spina</a:t>
            </a:r>
            <a:r>
              <a:rPr kumimoji="0" lang="en-US" altLang="en-US" sz="2000" b="0" i="0" u="none" strike="noStrike" cap="none" normalizeH="0" baseline="0" dirty="0" smtClean="0">
                <a:ln>
                  <a:noFill/>
                </a:ln>
                <a:solidFill>
                  <a:schemeClr val="tx1"/>
                </a:solidFill>
                <a:effectLst/>
                <a:latin typeface="+mn-lt"/>
                <a:ea typeface="Calibri" pitchFamily="34" charset="0"/>
                <a:cs typeface="Lucida Sans Unicode" pitchFamily="34" charset="0"/>
              </a:rPr>
              <a:t> bifida or a similar birth defect.</a:t>
            </a:r>
            <a:endParaRPr kumimoji="0" lang="en-US" altLang="en-US" sz="2000" b="0" i="0" u="none" strike="noStrike" cap="none" normalizeH="0" baseline="0" dirty="0" smtClean="0">
              <a:ln>
                <a:noFill/>
              </a:ln>
              <a:solidFill>
                <a:schemeClr val="tx1"/>
              </a:solidFill>
              <a:effectLst/>
              <a:latin typeface="+mn-lt"/>
              <a:cs typeface="Lucida Sans Unicode" panose="020B0602030504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6</a:t>
            </a:fld>
            <a:endParaRPr lang="en-US" dirty="0"/>
          </a:p>
        </p:txBody>
      </p:sp>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 Box 215"/>
          <p:cNvSpPr txBox="1">
            <a:spLocks noChangeArrowheads="1"/>
          </p:cNvSpPr>
          <p:nvPr/>
        </p:nvSpPr>
        <p:spPr bwMode="auto">
          <a:xfrm>
            <a:off x="4528820" y="2222500"/>
            <a:ext cx="2057400" cy="163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endParaRPr lang="en-US" sz="1100">
              <a:effectLst/>
              <a:latin typeface="Calibri"/>
              <a:ea typeface="Times New Roman"/>
              <a:cs typeface="Times New Roman"/>
            </a:endParaRP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819566"/>
            <a:ext cx="2743200" cy="204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04520" y="113621"/>
            <a:ext cx="7848600" cy="4708981"/>
          </a:xfrm>
          <a:prstGeom prst="rect">
            <a:avLst/>
          </a:prstGeom>
        </p:spPr>
        <p:txBody>
          <a:bodyPr wrap="square">
            <a:spAutoFit/>
          </a:bodyPr>
          <a:lstStyle/>
          <a:p>
            <a:r>
              <a:rPr lang="en-US" sz="2000" b="1" dirty="0">
                <a:latin typeface="+mn-lt"/>
                <a:cs typeface="Lucida Sans Unicode" panose="020B0602030504020204" pitchFamily="34" charset="0"/>
              </a:rPr>
              <a:t>Part 2: Testing Anita’s Blood—Alpha-Fetoprotein Test</a:t>
            </a:r>
            <a:endParaRPr lang="en-US" sz="2000" dirty="0">
              <a:latin typeface="+mn-lt"/>
              <a:cs typeface="Lucida Sans Unicode" panose="020B0602030504020204" pitchFamily="34" charset="0"/>
            </a:endParaRPr>
          </a:p>
          <a:p>
            <a:endParaRPr lang="en-US" sz="2000" dirty="0" smtClean="0">
              <a:latin typeface="+mn-lt"/>
              <a:cs typeface="Lucida Sans Unicode" panose="020B0602030504020204" pitchFamily="34" charset="0"/>
            </a:endParaRPr>
          </a:p>
          <a:p>
            <a:r>
              <a:rPr lang="en-US" sz="2000" dirty="0" smtClean="0">
                <a:latin typeface="+mn-lt"/>
                <a:cs typeface="Lucida Sans Unicode" panose="020B0602030504020204" pitchFamily="34" charset="0"/>
              </a:rPr>
              <a:t>Anita’s </a:t>
            </a:r>
            <a:r>
              <a:rPr lang="en-US" sz="2000" dirty="0">
                <a:latin typeface="+mn-lt"/>
                <a:cs typeface="Lucida Sans Unicode" panose="020B0602030504020204" pitchFamily="34" charset="0"/>
              </a:rPr>
              <a:t>doctor orders an alpha-fetoprotein (AFP) blood test.  This test is done to check the level of AFP in a pregnant woman's blood.  AFP is a substance made in the liver of an unborn baby.  Normally, low levels of AFP can be found in the blood of a pregnant woman.  A high level of AFP in the mother’s blood means that her developing baby is more likely to have a birth defect.  </a:t>
            </a:r>
          </a:p>
          <a:p>
            <a:r>
              <a:rPr lang="en-US" sz="2000" dirty="0">
                <a:latin typeface="+mn-lt"/>
                <a:cs typeface="Lucida Sans Unicode" panose="020B0602030504020204" pitchFamily="34" charset="0"/>
              </a:rPr>
              <a:t> </a:t>
            </a:r>
          </a:p>
          <a:p>
            <a:r>
              <a:rPr lang="en-US" sz="2000" dirty="0">
                <a:latin typeface="+mn-lt"/>
                <a:cs typeface="Lucida Sans Unicode" panose="020B0602030504020204" pitchFamily="34" charset="0"/>
              </a:rPr>
              <a:t>However, if a high level of AFP is found, a neural tube defect is present only a small percentage of the time. The AFP test may give a false positive result.  A false positive result means that the test may indicate that baby has a problem when it is in fact healthy.  High levels of AFP can be caused by other factors — including if there is a miscalculation in fetal age or if the mother is carrying multiple fetuses (twins or more).  </a:t>
            </a:r>
          </a:p>
        </p:txBody>
      </p:sp>
    </p:spTree>
    <p:extLst>
      <p:ext uri="{BB962C8B-B14F-4D97-AF65-F5344CB8AC3E}">
        <p14:creationId xmlns:p14="http://schemas.microsoft.com/office/powerpoint/2010/main" val="3693255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473DB6C-FDD2-44BF-96C9-B8A7B67CAB5B}" type="slidenum">
              <a:rPr lang="en-US" smtClean="0"/>
              <a:pPr>
                <a:defRPr/>
              </a:pPr>
              <a:t>7</a:t>
            </a:fld>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68" y="2575292"/>
            <a:ext cx="3493092" cy="42560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620" y="3810000"/>
            <a:ext cx="66103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36692" y="152400"/>
            <a:ext cx="7926307" cy="1938992"/>
          </a:xfrm>
          <a:prstGeom prst="rect">
            <a:avLst/>
          </a:prstGeom>
        </p:spPr>
        <p:txBody>
          <a:bodyPr wrap="square">
            <a:spAutoFit/>
          </a:bodyPr>
          <a:lstStyle/>
          <a:p>
            <a:r>
              <a:rPr lang="en-US" sz="2000" b="1" dirty="0">
                <a:latin typeface="+mn-lt"/>
                <a:cs typeface="Lucida Sans Unicode" panose="020B0602030504020204" pitchFamily="34" charset="0"/>
              </a:rPr>
              <a:t>Part 3: Further Testing—Ultrasound and Amniocentesis </a:t>
            </a:r>
            <a:endParaRPr lang="en-US" sz="2000" b="1" dirty="0" smtClean="0">
              <a:latin typeface="+mn-lt"/>
              <a:cs typeface="Lucida Sans Unicode" panose="020B0602030504020204" pitchFamily="34" charset="0"/>
            </a:endParaRPr>
          </a:p>
          <a:p>
            <a:endParaRPr lang="en-US" sz="2000" dirty="0">
              <a:latin typeface="+mn-lt"/>
              <a:cs typeface="Lucida Sans Unicode" panose="020B0602030504020204" pitchFamily="34" charset="0"/>
            </a:endParaRPr>
          </a:p>
          <a:p>
            <a:pPr>
              <a:lnSpc>
                <a:spcPts val="2400"/>
              </a:lnSpc>
            </a:pPr>
            <a:r>
              <a:rPr lang="en-US" sz="2000" dirty="0">
                <a:latin typeface="+mn-lt"/>
                <a:cs typeface="Lucida Sans Unicode" panose="020B0602030504020204" pitchFamily="34" charset="0"/>
              </a:rPr>
              <a:t>Anita’s doctor explains that she should go for further testing that will provide more information about her baby’s development.   He schedules her for a sonogram and amniocentesis.  He gives Anita an information sheet that explains the sonogram and amniocentesis procedures</a:t>
            </a:r>
            <a:r>
              <a:rPr lang="en-US" sz="2000" dirty="0">
                <a:latin typeface="+mn-lt"/>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473DB6C-FDD2-44BF-96C9-B8A7B67CAB5B}" type="slidenum">
              <a:rPr lang="en-US" smtClean="0"/>
              <a:pPr>
                <a:defRPr/>
              </a:pPr>
              <a:t>8</a:t>
            </a:fld>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964" y="3581400"/>
            <a:ext cx="2215166"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533400" y="258633"/>
            <a:ext cx="815633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24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mn-lt"/>
                <a:ea typeface="Calibri" pitchFamily="34" charset="0"/>
                <a:cs typeface="Lucida Sans Unicode" panose="020B0602030504020204" pitchFamily="34" charset="0"/>
              </a:rPr>
              <a:t>Part 4: What Happens During Development to Cause a Neural Tube Defect?</a:t>
            </a:r>
            <a:endParaRPr kumimoji="0" lang="en-US" altLang="en-US" sz="2000" b="0" i="0" u="none" strike="noStrike" cap="none" normalizeH="0" baseline="0" dirty="0" smtClean="0">
              <a:ln>
                <a:noFill/>
              </a:ln>
              <a:solidFill>
                <a:schemeClr val="tx1"/>
              </a:solidFill>
              <a:effectLst/>
              <a:latin typeface="+mn-lt"/>
              <a:cs typeface="Lucida Sans Unicode" panose="020B0602030504020204" pitchFamily="34" charset="0"/>
            </a:endParaRPr>
          </a:p>
          <a:p>
            <a:pPr marL="0" marR="0" lvl="0" indent="0" algn="l" defTabSz="914400" rtl="0" eaLnBrk="0" fontAlgn="base" latinLnBrk="0" hangingPunct="0">
              <a:lnSpc>
                <a:spcPts val="2400"/>
              </a:lnSpc>
              <a:spcBef>
                <a:spcPct val="0"/>
              </a:spcBef>
              <a:spcAft>
                <a:spcPct val="0"/>
              </a:spcAft>
              <a:buClrTx/>
              <a:buSzTx/>
              <a:buFontTx/>
              <a:buNone/>
              <a:tabLst/>
            </a:pPr>
            <a:endParaRPr kumimoji="0" lang="en-US" altLang="en-US" sz="2000" b="0" i="0" u="none" strike="noStrike" cap="none" normalizeH="0" baseline="0" dirty="0" smtClean="0">
              <a:ln>
                <a:noFill/>
              </a:ln>
              <a:solidFill>
                <a:srgbClr val="000000"/>
              </a:solidFill>
              <a:effectLst/>
              <a:latin typeface="+mn-lt"/>
              <a:ea typeface="Calibri" pitchFamily="34" charset="0"/>
              <a:cs typeface="Lucida Sans Unicode" pitchFamily="34" charset="0"/>
            </a:endParaRPr>
          </a:p>
          <a:p>
            <a:pPr marL="0" marR="0" lvl="0" indent="0" algn="l" defTabSz="914400" rtl="0" eaLnBrk="0" fontAlgn="base" latinLnBrk="0" hangingPunct="0">
              <a:lnSpc>
                <a:spcPts val="24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ea typeface="Calibri" pitchFamily="34" charset="0"/>
                <a:cs typeface="Lucida Sans Unicode" pitchFamily="34" charset="0"/>
              </a:rPr>
              <a:t>The exact cause of neural tube defects remains a mystery.  No one knows what disrupts development of the nervous system to cause these birth defects.  Scientists suspect genetic, nutritional, and environmental factors play a role.  </a:t>
            </a:r>
          </a:p>
          <a:p>
            <a:pPr marL="0" marR="0" lvl="0" indent="0" algn="l" defTabSz="914400" rtl="0" eaLnBrk="0" fontAlgn="base" latinLnBrk="0" hangingPunct="0">
              <a:lnSpc>
                <a:spcPts val="24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mn-lt"/>
              <a:cs typeface="Lucida Sans Unicode" panose="020B0602030504020204" pitchFamily="34" charset="0"/>
            </a:endParaRPr>
          </a:p>
          <a:p>
            <a:pPr eaLnBrk="0" hangingPunct="0">
              <a:lnSpc>
                <a:spcPts val="2400"/>
              </a:lnSpc>
            </a:pPr>
            <a:r>
              <a:rPr kumimoji="0" lang="en-US" altLang="en-US" sz="2000" b="0" i="0" u="none" strike="noStrike" cap="none" normalizeH="0" baseline="0" dirty="0" smtClean="0">
                <a:ln>
                  <a:noFill/>
                </a:ln>
                <a:solidFill>
                  <a:schemeClr val="tx1"/>
                </a:solidFill>
                <a:effectLst/>
                <a:latin typeface="+mn-lt"/>
                <a:ea typeface="Calibri" pitchFamily="34" charset="0"/>
                <a:cs typeface="Lucida Sans Unicode" pitchFamily="34" charset="0"/>
              </a:rPr>
              <a:t>The human nervous system develops from embryonic tissue called ectoderm.   Ectoderm gives rise to the skin, brain, spinal cord, and branching nerves.</a:t>
            </a:r>
            <a:r>
              <a:rPr lang="en-US" altLang="en-US" sz="2000" dirty="0">
                <a:latin typeface="+mn-lt"/>
                <a:cs typeface="Lucida Sans Unicode" pitchFamily="34" charset="0"/>
              </a:rPr>
              <a:t> Use the clay (ectoderm) in your kit and the diagrams below to model neural tube development.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2176046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9</a:t>
            </a:fld>
            <a:endParaRPr lang="en-US"/>
          </a:p>
        </p:txBody>
      </p:sp>
      <p:pic>
        <p:nvPicPr>
          <p:cNvPr id="410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795" y="4267200"/>
            <a:ext cx="2438995" cy="243899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8"/>
          <p:cNvSpPr txBox="1">
            <a:spLocks noChangeArrowheads="1"/>
          </p:cNvSpPr>
          <p:nvPr/>
        </p:nvSpPr>
        <p:spPr bwMode="auto">
          <a:xfrm>
            <a:off x="4911090" y="1158240"/>
            <a:ext cx="2506980" cy="2333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noAutofit/>
          </a:bodyPr>
          <a:lstStyle/>
          <a:p>
            <a:pPr marL="0" marR="0">
              <a:lnSpc>
                <a:spcPct val="115000"/>
              </a:lnSpc>
              <a:spcBef>
                <a:spcPts val="0"/>
              </a:spcBef>
              <a:spcAft>
                <a:spcPts val="1000"/>
              </a:spcAft>
            </a:pPr>
            <a:endParaRPr lang="en-US" sz="1100">
              <a:effectLst/>
              <a:latin typeface="Calibri"/>
              <a:ea typeface="Calibri"/>
              <a:cs typeface="Times New Roman"/>
            </a:endParaRPr>
          </a:p>
        </p:txBody>
      </p:sp>
      <p:sp>
        <p:nvSpPr>
          <p:cNvPr id="10" name="Rectangle 7"/>
          <p:cNvSpPr>
            <a:spLocks noChangeArrowheads="1"/>
          </p:cNvSpPr>
          <p:nvPr/>
        </p:nvSpPr>
        <p:spPr bwMode="auto">
          <a:xfrm>
            <a:off x="762000" y="586114"/>
            <a:ext cx="76962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24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mn-lt"/>
                <a:ea typeface="Times New Roman" pitchFamily="18" charset="0"/>
                <a:cs typeface="Lucida Sans Unicode" panose="020B0602030504020204" pitchFamily="34" charset="0"/>
              </a:rPr>
              <a:t>Part 5: A Difficult Decision</a:t>
            </a:r>
          </a:p>
          <a:p>
            <a:pPr marL="0" marR="0" lvl="0" indent="0" algn="l" defTabSz="914400" rtl="0" eaLnBrk="1" fontAlgn="base" latinLnBrk="0" hangingPunct="1">
              <a:lnSpc>
                <a:spcPts val="24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mn-lt"/>
              <a:ea typeface="Times New Roman" pitchFamily="18" charset="0"/>
              <a:cs typeface="Lucida Sans Unicode" panose="020B0602030504020204" pitchFamily="34" charset="0"/>
            </a:endParaRPr>
          </a:p>
          <a:p>
            <a:pPr>
              <a:lnSpc>
                <a:spcPts val="2400"/>
              </a:lnSpc>
            </a:pPr>
            <a:r>
              <a:rPr lang="en-US" altLang="en-US" sz="2000" dirty="0">
                <a:latin typeface="+mn-lt"/>
                <a:cs typeface="Lucida Sans Unicode" pitchFamily="34" charset="0"/>
              </a:rPr>
              <a:t>During Anita’s fifth month of pregnancy, she has another sonogram.  This sonogram reveals that her baby is a boy who has a </a:t>
            </a:r>
            <a:r>
              <a:rPr lang="en-US" altLang="en-US" sz="2000" dirty="0">
                <a:solidFill>
                  <a:srgbClr val="000000"/>
                </a:solidFill>
                <a:latin typeface="+mn-lt"/>
                <a:cs typeface="Lucida Sans Unicode" pitchFamily="34" charset="0"/>
              </a:rPr>
              <a:t>severe type of </a:t>
            </a:r>
            <a:r>
              <a:rPr lang="en-US" altLang="en-US" sz="2000" dirty="0" err="1">
                <a:solidFill>
                  <a:srgbClr val="000000"/>
                </a:solidFill>
                <a:latin typeface="+mn-lt"/>
                <a:cs typeface="Lucida Sans Unicode" pitchFamily="34" charset="0"/>
              </a:rPr>
              <a:t>spina</a:t>
            </a:r>
            <a:r>
              <a:rPr lang="en-US" altLang="en-US" sz="2000" dirty="0">
                <a:solidFill>
                  <a:srgbClr val="000000"/>
                </a:solidFill>
                <a:latin typeface="+mn-lt"/>
                <a:cs typeface="Lucida Sans Unicode" pitchFamily="34" charset="0"/>
              </a:rPr>
              <a:t> bifida.  With this type, a sac of fluid comes through an opening in the baby’s back.  Part of the spinal cord and nerves are in this sac and are damaged.  This type of </a:t>
            </a:r>
            <a:r>
              <a:rPr lang="en-US" altLang="en-US" sz="2000" dirty="0" err="1">
                <a:solidFill>
                  <a:srgbClr val="000000"/>
                </a:solidFill>
                <a:latin typeface="+mn-lt"/>
                <a:cs typeface="Lucida Sans Unicode" pitchFamily="34" charset="0"/>
              </a:rPr>
              <a:t>spina</a:t>
            </a:r>
            <a:r>
              <a:rPr lang="en-US" altLang="en-US" sz="2000" dirty="0">
                <a:solidFill>
                  <a:srgbClr val="000000"/>
                </a:solidFill>
                <a:latin typeface="+mn-lt"/>
                <a:cs typeface="Lucida Sans Unicode" pitchFamily="34" charset="0"/>
              </a:rPr>
              <a:t> bifida causes moderate to severe problems such as difficulty going to the bathroom, loss of feeling in the legs or feet, and lack of mobility in the legs</a:t>
            </a:r>
            <a:r>
              <a:rPr lang="en-US" altLang="en-US" sz="2000" dirty="0" smtClean="0">
                <a:solidFill>
                  <a:srgbClr val="000000"/>
                </a:solidFill>
                <a:latin typeface="+mn-lt"/>
                <a:cs typeface="Lucida Sans Unicode" pitchFamily="34" charset="0"/>
              </a:rPr>
              <a:t>.</a:t>
            </a:r>
            <a:r>
              <a:rPr lang="en-US" altLang="en-US" sz="2000" b="1" dirty="0">
                <a:latin typeface="+mn-lt"/>
                <a:ea typeface="Calibri" pitchFamily="34" charset="0"/>
                <a:cs typeface="Lucida Sans Unicode" pitchFamily="34" charset="0"/>
              </a:rPr>
              <a:t> </a:t>
            </a:r>
            <a:endParaRPr lang="en-US" altLang="en-US" sz="2000" b="1" dirty="0" smtClean="0">
              <a:latin typeface="+mn-lt"/>
              <a:ea typeface="Calibri" pitchFamily="34" charset="0"/>
              <a:cs typeface="Lucida Sans Unicode" pitchFamily="34" charset="0"/>
            </a:endParaRPr>
          </a:p>
          <a:p>
            <a:pPr>
              <a:lnSpc>
                <a:spcPts val="2400"/>
              </a:lnSpc>
            </a:pPr>
            <a:endParaRPr lang="en-US" altLang="en-US" sz="2000" b="1" dirty="0">
              <a:latin typeface="+mn-lt"/>
              <a:ea typeface="Calibri" pitchFamily="34" charset="0"/>
              <a:cs typeface="Lucida Sans Unicode" pitchFamily="34" charset="0"/>
            </a:endParaRPr>
          </a:p>
          <a:p>
            <a:pPr>
              <a:lnSpc>
                <a:spcPts val="2400"/>
              </a:lnSpc>
            </a:pPr>
            <a:r>
              <a:rPr lang="en-US" altLang="en-US" sz="2000" b="1" dirty="0" smtClean="0">
                <a:latin typeface="+mn-lt"/>
                <a:ea typeface="Calibri" pitchFamily="34" charset="0"/>
                <a:cs typeface="Lucida Sans Unicode" pitchFamily="34" charset="0"/>
              </a:rPr>
              <a:t>Anita’s </a:t>
            </a:r>
            <a:r>
              <a:rPr lang="en-US" altLang="en-US" sz="2000" b="1" dirty="0">
                <a:latin typeface="+mn-lt"/>
                <a:ea typeface="Calibri" pitchFamily="34" charset="0"/>
                <a:cs typeface="Lucida Sans Unicode" pitchFamily="34" charset="0"/>
              </a:rPr>
              <a:t>doctor explains that she needs to make a serious decision.   </a:t>
            </a:r>
            <a:endParaRPr lang="en-US" altLang="en-US" sz="2000" dirty="0">
              <a:latin typeface="+mn-lt"/>
              <a:cs typeface="Lucida Sans Unicode" panose="020B0602030504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2332</TotalTime>
  <Words>1911</Words>
  <Application>Microsoft Office PowerPoint</Application>
  <PresentationFormat>On-screen Show (4:3)</PresentationFormat>
  <Paragraphs>197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Birth Defects and  Folic Acid</vt:lpstr>
      <vt:lpstr>  Please complete the “Participant Card”</vt:lpstr>
      <vt:lpstr>PowerPoint Presentation</vt:lpstr>
      <vt:lpstr>  Student Handouts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Information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Markowitz, Dina</cp:lastModifiedBy>
  <cp:revision>290</cp:revision>
  <dcterms:created xsi:type="dcterms:W3CDTF">2010-09-16T14:24:37Z</dcterms:created>
  <dcterms:modified xsi:type="dcterms:W3CDTF">2014-10-18T00:49:13Z</dcterms:modified>
</cp:coreProperties>
</file>